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73" r:id="rId2"/>
    <p:sldId id="307" r:id="rId3"/>
    <p:sldId id="274" r:id="rId4"/>
    <p:sldId id="277" r:id="rId5"/>
    <p:sldId id="278" r:id="rId6"/>
    <p:sldId id="306" r:id="rId7"/>
    <p:sldId id="282" r:id="rId8"/>
    <p:sldId id="283" r:id="rId9"/>
    <p:sldId id="284" r:id="rId10"/>
    <p:sldId id="294" r:id="rId11"/>
    <p:sldId id="285" r:id="rId12"/>
    <p:sldId id="286" r:id="rId13"/>
    <p:sldId id="287" r:id="rId14"/>
    <p:sldId id="295" r:id="rId15"/>
    <p:sldId id="300" r:id="rId16"/>
    <p:sldId id="296" r:id="rId17"/>
    <p:sldId id="288" r:id="rId18"/>
    <p:sldId id="289" r:id="rId19"/>
    <p:sldId id="290" r:id="rId20"/>
    <p:sldId id="291" r:id="rId21"/>
    <p:sldId id="297" r:id="rId22"/>
    <p:sldId id="301" r:id="rId23"/>
    <p:sldId id="305" r:id="rId24"/>
    <p:sldId id="299" r:id="rId25"/>
    <p:sldId id="293" r:id="rId26"/>
    <p:sldId id="303" r:id="rId27"/>
    <p:sldId id="304" r:id="rId28"/>
    <p:sldId id="310" r:id="rId29"/>
    <p:sldId id="309" r:id="rId30"/>
    <p:sldId id="276" r:id="rId31"/>
    <p:sldId id="308" r:id="rId3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BE3C"/>
    <a:srgbClr val="92B66A"/>
    <a:srgbClr val="919E82"/>
    <a:srgbClr val="FF0000"/>
    <a:srgbClr val="D4DFF0"/>
    <a:srgbClr val="0091C8"/>
    <a:srgbClr val="007CAC"/>
    <a:srgbClr val="4FD1FF"/>
    <a:srgbClr val="D9D9D9"/>
    <a:srgbClr val="0078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5" autoAdjust="0"/>
    <p:restoredTop sz="91406" autoAdjust="0"/>
  </p:normalViewPr>
  <p:slideViewPr>
    <p:cSldViewPr snapToGrid="0">
      <p:cViewPr varScale="1">
        <p:scale>
          <a:sx n="73" d="100"/>
          <a:sy n="73" d="100"/>
        </p:scale>
        <p:origin x="112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-256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660775" y="468313"/>
            <a:ext cx="27590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Prof. Dr. Max Mustermann | Musterfakultät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541338" y="8532813"/>
            <a:ext cx="31035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800">
                <a:latin typeface="Arial" pitchFamily="34" charset="0"/>
              </a:rPr>
              <a:t>KIT – University of the State of Baden-Wuerttemberg and </a:t>
            </a:r>
            <a:br>
              <a:rPr lang="en-US" sz="800">
                <a:latin typeface="Arial" pitchFamily="34" charset="0"/>
              </a:rPr>
            </a:br>
            <a:r>
              <a:rPr lang="en-US" sz="800">
                <a:latin typeface="Arial" pitchFamily="34" charset="0"/>
              </a:rPr>
              <a:t>National Laboratory of the Helmholtz Association</a:t>
            </a:r>
          </a:p>
        </p:txBody>
      </p:sp>
      <p:pic>
        <p:nvPicPr>
          <p:cNvPr id="6148" name="Picture 11" descr="KIT-Logo-rgb_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275" y="188913"/>
            <a:ext cx="10080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596326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1566" y="606973"/>
            <a:ext cx="1584434" cy="118832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1939159"/>
            <a:ext cx="5486400" cy="6519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 smtClean="0"/>
              <a:t>Textmasterformate durch Klicken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2BDCDAC-DE62-4AD3-97B8-72AB65504827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2380593" y="630622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Slide</a:t>
            </a:r>
            <a:r>
              <a:rPr lang="en-US" baseline="0" dirty="0" smtClean="0"/>
              <a:t>: </a:t>
            </a:r>
            <a:fld id="{32BDCDAC-DE62-4AD3-97B8-72AB65504827}" type="slidenum">
              <a:rPr lang="de-DE" smtClean="0"/>
              <a:pPr/>
              <a:t>‹#›</a:t>
            </a:fld>
            <a:r>
              <a:rPr lang="en-US" baseline="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3841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01675" y="606425"/>
            <a:ext cx="1584325" cy="11890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BDCDAC-DE62-4AD3-97B8-72AB65504827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6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606425"/>
            <a:ext cx="1584325" cy="118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Vergleich</a:t>
            </a:r>
            <a:r>
              <a:rPr lang="en-US" dirty="0" smtClean="0"/>
              <a:t> copy-on-write vs. stop-and-copy</a:t>
            </a:r>
            <a:r>
              <a:rPr lang="en-US" baseline="0" dirty="0" smtClean="0"/>
              <a:t> (incremental), kernel build + </a:t>
            </a:r>
            <a:r>
              <a:rPr lang="en-US" baseline="0" dirty="0" err="1" smtClean="0"/>
              <a:t>jbb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-&gt; Copy-on-write </a:t>
            </a:r>
            <a:r>
              <a:rPr lang="en-US" baseline="0" dirty="0" err="1" smtClean="0"/>
              <a:t>deutlich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stabilere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kürzere</a:t>
            </a:r>
            <a:r>
              <a:rPr lang="en-US" baseline="0" dirty="0" smtClean="0"/>
              <a:t> Downtime, </a:t>
            </a:r>
            <a:r>
              <a:rPr lang="en-US" baseline="0" dirty="0" err="1" smtClean="0"/>
              <a:t>auch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teuren</a:t>
            </a:r>
            <a:r>
              <a:rPr lang="en-US" baseline="0" dirty="0" smtClean="0"/>
              <a:t> Workloads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BDCDAC-DE62-4AD3-97B8-72AB65504827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92830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606425"/>
            <a:ext cx="1584325" cy="118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Vergleich</a:t>
            </a:r>
            <a:r>
              <a:rPr lang="en-US" dirty="0" smtClean="0"/>
              <a:t> copy-on-write vs. stop-and-copy</a:t>
            </a:r>
            <a:r>
              <a:rPr lang="en-US" baseline="0" dirty="0" smtClean="0"/>
              <a:t> (incremental), kernel build + </a:t>
            </a:r>
            <a:r>
              <a:rPr lang="en-US" baseline="0" dirty="0" err="1" smtClean="0"/>
              <a:t>jbb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-&gt; Copy-on-write </a:t>
            </a:r>
            <a:r>
              <a:rPr lang="en-US" baseline="0" dirty="0" err="1" smtClean="0"/>
              <a:t>deutlich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stabilere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kürzere</a:t>
            </a:r>
            <a:r>
              <a:rPr lang="en-US" baseline="0" dirty="0" smtClean="0"/>
              <a:t> Downtime, </a:t>
            </a:r>
            <a:r>
              <a:rPr lang="en-US" baseline="0" dirty="0" err="1" smtClean="0"/>
              <a:t>auch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teuren</a:t>
            </a:r>
            <a:r>
              <a:rPr lang="en-US" baseline="0" dirty="0" smtClean="0"/>
              <a:t> Workloads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BDCDAC-DE62-4AD3-97B8-72AB65504827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90354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606425"/>
            <a:ext cx="1584325" cy="118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BDCDAC-DE62-4AD3-97B8-72AB65504827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49012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606425"/>
            <a:ext cx="1584325" cy="118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Spec_jbb</a:t>
            </a:r>
            <a:r>
              <a:rPr lang="en-US" baseline="0" dirty="0" smtClean="0"/>
              <a:t> (8% </a:t>
            </a:r>
            <a:r>
              <a:rPr lang="en-US" baseline="0" dirty="0" err="1" smtClean="0"/>
              <a:t>dedup</a:t>
            </a:r>
            <a:r>
              <a:rPr lang="en-US" baseline="0" dirty="0" smtClean="0"/>
              <a:t>, x3 compression LZ4)</a:t>
            </a:r>
          </a:p>
          <a:p>
            <a:r>
              <a:rPr lang="en-US" baseline="0" dirty="0" smtClean="0"/>
              <a:t>Kernel (20% </a:t>
            </a:r>
            <a:r>
              <a:rPr lang="en-US" baseline="0" dirty="0" err="1" smtClean="0"/>
              <a:t>dedup</a:t>
            </a:r>
            <a:r>
              <a:rPr lang="en-US" baseline="0" dirty="0" smtClean="0"/>
              <a:t>, x3.5 compression LZ4)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BDCDAC-DE62-4AD3-97B8-72AB65504827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94934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01675" y="606425"/>
            <a:ext cx="1584325" cy="11890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BDCDAC-DE62-4AD3-97B8-72AB65504827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73163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01675" y="606425"/>
            <a:ext cx="1584325" cy="11890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BDCDAC-DE62-4AD3-97B8-72AB65504827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157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606425"/>
            <a:ext cx="1584325" cy="118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1) Idee</a:t>
            </a:r>
          </a:p>
          <a:p>
            <a:r>
              <a:rPr lang="de-DE" dirty="0" smtClean="0"/>
              <a:t>2) Im</a:t>
            </a:r>
            <a:r>
              <a:rPr lang="de-DE" baseline="0" dirty="0" smtClean="0"/>
              <a:t> Vergleich zu Verfahren, die auf Sampling basieren oder den Simulator parallelisieren (z.B. parallele Ausführung von </a:t>
            </a:r>
            <a:r>
              <a:rPr lang="de-DE" baseline="0" dirty="0" err="1" smtClean="0"/>
              <a:t>vCPUs</a:t>
            </a:r>
            <a:r>
              <a:rPr lang="de-DE" baseline="0" dirty="0" smtClean="0"/>
              <a:t>) ….</a:t>
            </a:r>
          </a:p>
          <a:p>
            <a:r>
              <a:rPr lang="de-DE" baseline="0" dirty="0" smtClean="0"/>
              <a:t>3) Probleme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BDCDAC-DE62-4AD3-97B8-72AB65504827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059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606425"/>
            <a:ext cx="1584325" cy="118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dirty="0" smtClean="0"/>
              <a:t>1) Idee</a:t>
            </a:r>
          </a:p>
          <a:p>
            <a:r>
              <a:rPr lang="de-DE" baseline="0" dirty="0" smtClean="0"/>
              <a:t>2) Checkpoints</a:t>
            </a:r>
          </a:p>
          <a:p>
            <a:r>
              <a:rPr lang="de-DE" baseline="0" dirty="0" smtClean="0"/>
              <a:t>3) </a:t>
            </a:r>
            <a:r>
              <a:rPr lang="de-DE" baseline="0" dirty="0" err="1" smtClean="0"/>
              <a:t>Intervallänge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entscheided</a:t>
            </a:r>
            <a:r>
              <a:rPr lang="de-DE" baseline="0" dirty="0" smtClean="0"/>
              <a:t> Parallelisierungsgrad</a:t>
            </a:r>
          </a:p>
          <a:p>
            <a:r>
              <a:rPr lang="de-DE" baseline="0" dirty="0" smtClean="0"/>
              <a:t>4) Formales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BDCDAC-DE62-4AD3-97B8-72AB65504827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8238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606425"/>
            <a:ext cx="1584325" cy="118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dirty="0" smtClean="0"/>
              <a:t>1) Idee</a:t>
            </a:r>
          </a:p>
          <a:p>
            <a:r>
              <a:rPr lang="de-DE" baseline="0" dirty="0" smtClean="0"/>
              <a:t>2) Checkpoints</a:t>
            </a:r>
          </a:p>
          <a:p>
            <a:r>
              <a:rPr lang="de-DE" baseline="0" dirty="0" smtClean="0"/>
              <a:t>3) </a:t>
            </a:r>
            <a:r>
              <a:rPr lang="de-DE" baseline="0" dirty="0" err="1" smtClean="0"/>
              <a:t>Intervallänge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entscheided</a:t>
            </a:r>
            <a:r>
              <a:rPr lang="de-DE" baseline="0" dirty="0" smtClean="0"/>
              <a:t> Parallelisierungsgrad</a:t>
            </a:r>
          </a:p>
          <a:p>
            <a:r>
              <a:rPr lang="de-DE" baseline="0" dirty="0" smtClean="0"/>
              <a:t>4) Formales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BDCDAC-DE62-4AD3-97B8-72AB65504827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7808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606425"/>
            <a:ext cx="1584325" cy="118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Speedup</a:t>
            </a:r>
            <a:r>
              <a:rPr lang="en-US" baseline="0" dirty="0" smtClean="0"/>
              <a:t> </a:t>
            </a:r>
            <a:r>
              <a:rPr lang="en-US" dirty="0" smtClean="0"/>
              <a:t>84 -&gt; 56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BDCDAC-DE62-4AD3-97B8-72AB65504827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9946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606425"/>
            <a:ext cx="1584325" cy="118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Disk:</a:t>
            </a:r>
          </a:p>
          <a:p>
            <a:r>
              <a:rPr lang="de-DE" dirty="0" err="1" smtClean="0"/>
              <a:t>pts_build_linux_kernel</a:t>
            </a:r>
            <a:r>
              <a:rPr lang="de-DE" dirty="0" smtClean="0"/>
              <a:t>:</a:t>
            </a:r>
            <a:r>
              <a:rPr lang="de-DE" baseline="0" dirty="0" smtClean="0"/>
              <a:t> 1,5 </a:t>
            </a:r>
            <a:r>
              <a:rPr lang="de-DE" baseline="0" dirty="0" err="1" smtClean="0"/>
              <a:t>MiB</a:t>
            </a:r>
            <a:r>
              <a:rPr lang="de-DE" baseline="0" dirty="0" smtClean="0"/>
              <a:t>/s</a:t>
            </a:r>
          </a:p>
          <a:p>
            <a:r>
              <a:rPr lang="de-DE" baseline="0" dirty="0" err="1" smtClean="0"/>
              <a:t>Spec_jbb</a:t>
            </a:r>
            <a:r>
              <a:rPr lang="de-DE" baseline="0" dirty="0" smtClean="0"/>
              <a:t>: 62 </a:t>
            </a:r>
            <a:r>
              <a:rPr lang="de-DE" baseline="0" dirty="0" err="1" smtClean="0"/>
              <a:t>KiB</a:t>
            </a:r>
            <a:endParaRPr lang="de-DE" baseline="0" dirty="0" smtClean="0"/>
          </a:p>
          <a:p>
            <a:r>
              <a:rPr lang="de-DE" baseline="0" dirty="0" err="1" smtClean="0"/>
              <a:t>Postmark</a:t>
            </a:r>
            <a:r>
              <a:rPr lang="de-DE" baseline="0" dirty="0" smtClean="0"/>
              <a:t>: 30 </a:t>
            </a:r>
            <a:r>
              <a:rPr lang="de-DE" baseline="0" dirty="0" err="1" smtClean="0"/>
              <a:t>MiB</a:t>
            </a:r>
            <a:r>
              <a:rPr lang="de-DE" baseline="0" dirty="0" smtClean="0"/>
              <a:t>/s</a:t>
            </a:r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BDCDAC-DE62-4AD3-97B8-72AB65504827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5383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606425"/>
            <a:ext cx="1584325" cy="118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x8 downtime reduction </a:t>
            </a:r>
            <a:r>
              <a:rPr lang="en-US" baseline="0" dirty="0" err="1" smtClean="0"/>
              <a:t>zu</a:t>
            </a:r>
            <a:r>
              <a:rPr lang="en-US" baseline="0" dirty="0" smtClean="0"/>
              <a:t> 2GiB F-SNC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Downtime &lt; 1024: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Weniger</a:t>
            </a:r>
            <a:r>
              <a:rPr lang="en-US" baseline="0" dirty="0" smtClean="0"/>
              <a:t> Seiten </a:t>
            </a:r>
            <a:r>
              <a:rPr lang="en-US" baseline="0" dirty="0" err="1" smtClean="0"/>
              <a:t>für</a:t>
            </a:r>
            <a:r>
              <a:rPr lang="en-US" baseline="0" dirty="0" smtClean="0"/>
              <a:t> Page Cache -&gt; </a:t>
            </a:r>
            <a:r>
              <a:rPr lang="en-US" baseline="0" dirty="0" err="1" smtClean="0"/>
              <a:t>gleiche</a:t>
            </a:r>
            <a:r>
              <a:rPr lang="en-US" baseline="0" dirty="0" smtClean="0"/>
              <a:t> Seiten </a:t>
            </a:r>
            <a:r>
              <a:rPr lang="en-US" baseline="0" dirty="0" err="1" smtClean="0"/>
              <a:t>werden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überschrieben</a:t>
            </a: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BDCDAC-DE62-4AD3-97B8-72AB65504827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80784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606425"/>
            <a:ext cx="1584325" cy="118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Funktioniert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deutlich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besser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als</a:t>
            </a:r>
            <a:r>
              <a:rPr lang="en-US" baseline="0" dirty="0" smtClean="0"/>
              <a:t> stop-and-copy. </a:t>
            </a:r>
            <a:r>
              <a:rPr lang="en-US" baseline="0" dirty="0" err="1" smtClean="0"/>
              <a:t>Deutlich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geringere</a:t>
            </a:r>
            <a:r>
              <a:rPr lang="en-US" baseline="0" dirty="0" smtClean="0"/>
              <a:t> Downtime, Downtime </a:t>
            </a:r>
            <a:r>
              <a:rPr lang="en-US" baseline="0" dirty="0" err="1" smtClean="0"/>
              <a:t>hängt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nicht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mehr</a:t>
            </a:r>
            <a:r>
              <a:rPr lang="en-US" baseline="0" dirty="0" smtClean="0"/>
              <a:t> so </a:t>
            </a:r>
            <a:r>
              <a:rPr lang="en-US" baseline="0" dirty="0" err="1" smtClean="0"/>
              <a:t>deutlich</a:t>
            </a:r>
            <a:r>
              <a:rPr lang="en-US" baseline="0" dirty="0" smtClean="0"/>
              <a:t> von RAM Size ab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BDCDAC-DE62-4AD3-97B8-72AB65504827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4953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606425"/>
            <a:ext cx="1584325" cy="118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Aber</a:t>
            </a:r>
            <a:r>
              <a:rPr lang="en-US" baseline="0" dirty="0" smtClean="0"/>
              <a:t> incremental </a:t>
            </a:r>
            <a:r>
              <a:rPr lang="en-US" baseline="0" dirty="0" err="1" smtClean="0"/>
              <a:t>schwankt</a:t>
            </a:r>
            <a:r>
              <a:rPr lang="en-US" baseline="0" dirty="0" smtClean="0"/>
              <a:t> stark. Und </a:t>
            </a:r>
            <a:r>
              <a:rPr lang="en-US" baseline="0" dirty="0" err="1" smtClean="0"/>
              <a:t>wenn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viele</a:t>
            </a:r>
            <a:r>
              <a:rPr lang="en-US" baseline="0" dirty="0" smtClean="0"/>
              <a:t> Pages </a:t>
            </a:r>
            <a:r>
              <a:rPr lang="en-US" baseline="0" dirty="0" err="1" smtClean="0"/>
              <a:t>wieder</a:t>
            </a:r>
            <a:r>
              <a:rPr lang="en-US" baseline="0" dirty="0" smtClean="0"/>
              <a:t> Downtime </a:t>
            </a:r>
            <a:r>
              <a:rPr lang="en-US" baseline="0" dirty="0" err="1" smtClean="0"/>
              <a:t>zu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hoch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SPECjbb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BDCDAC-DE62-4AD3-97B8-72AB65504827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46534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marcritt\Desktop\bkg-gry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8732"/>
            <a:ext cx="9144000" cy="3199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9" descr="II_rahmen_neu_tite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3175"/>
            <a:ext cx="91440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396874" y="6426253"/>
            <a:ext cx="56204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US" sz="1000" dirty="0">
                <a:latin typeface="Arial" pitchFamily="34" charset="0"/>
              </a:rPr>
              <a:t>KIT – University of the State of Baden-Wuerttemberg and </a:t>
            </a:r>
            <a:br>
              <a:rPr lang="en-US" sz="1000" dirty="0">
                <a:latin typeface="Arial" pitchFamily="34" charset="0"/>
              </a:rPr>
            </a:br>
            <a:r>
              <a:rPr lang="en-US" sz="1000" dirty="0">
                <a:latin typeface="Arial" pitchFamily="34" charset="0"/>
              </a:rPr>
              <a:t>National Research Center of the Helmholtz Association</a:t>
            </a:r>
            <a:r>
              <a:rPr lang="de-DE" sz="1000" dirty="0">
                <a:latin typeface="Arial" pitchFamily="34" charset="0"/>
              </a:rPr>
              <a:t> </a:t>
            </a:r>
            <a:endParaRPr lang="en-US" sz="1000" dirty="0">
              <a:latin typeface="Arial" pitchFamily="34" charset="0"/>
            </a:endParaRPr>
          </a:p>
        </p:txBody>
      </p:sp>
      <p:sp>
        <p:nvSpPr>
          <p:cNvPr id="5" name="Text Box 21"/>
          <p:cNvSpPr txBox="1">
            <a:spLocks noChangeArrowheads="1"/>
          </p:cNvSpPr>
          <p:nvPr/>
        </p:nvSpPr>
        <p:spPr bwMode="auto">
          <a:xfrm>
            <a:off x="385763" y="3289399"/>
            <a:ext cx="85328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de-DE" sz="1000" baseline="0" dirty="0" smtClean="0">
                <a:solidFill>
                  <a:schemeClr val="bg1"/>
                </a:solidFill>
                <a:latin typeface="Arial" pitchFamily="34" charset="0"/>
              </a:rPr>
              <a:t>OPERATING SYSTEMS GROUP</a:t>
            </a:r>
          </a:p>
          <a:p>
            <a:pPr>
              <a:defRPr/>
            </a:pPr>
            <a:r>
              <a:rPr lang="de-DE" sz="1000" baseline="0" dirty="0" smtClean="0">
                <a:solidFill>
                  <a:schemeClr val="bg1"/>
                </a:solidFill>
                <a:latin typeface="Arial" pitchFamily="34" charset="0"/>
              </a:rPr>
              <a:t>DEPARTMENT OF COMPUTER SCIENCE</a:t>
            </a:r>
            <a:endParaRPr lang="de-DE" sz="100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7318375" y="6497638"/>
            <a:ext cx="172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de-DE" sz="1600" b="1">
                <a:solidFill>
                  <a:schemeClr val="bg1"/>
                </a:solidFill>
              </a:rPr>
              <a:t>www.kit.edu</a:t>
            </a:r>
          </a:p>
        </p:txBody>
      </p:sp>
      <p:pic>
        <p:nvPicPr>
          <p:cNvPr id="7" name="Picture 13" descr="KIT-Logo-rgb_e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333375"/>
            <a:ext cx="1619250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Surname Lastname - Presentation Title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9563" y="333375"/>
            <a:ext cx="2089150" cy="57594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0525" y="333375"/>
            <a:ext cx="6116638" cy="57594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Surname Lastname - Presentation Title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57188" indent="-357188">
              <a:spcBef>
                <a:spcPts val="700"/>
              </a:spcBef>
              <a:defRPr/>
            </a:lvl1pPr>
            <a:lvl2pPr indent="-396000">
              <a:spcBef>
                <a:spcPts val="700"/>
              </a:spcBef>
              <a:defRPr/>
            </a:lvl2pPr>
            <a:lvl3pPr indent="-324000">
              <a:spcBef>
                <a:spcPts val="700"/>
              </a:spcBef>
              <a:defRPr/>
            </a:lvl3pPr>
            <a:lvl4pPr indent="-324000">
              <a:spcBef>
                <a:spcPts val="700"/>
              </a:spcBef>
              <a:defRPr/>
            </a:lvl4pPr>
            <a:lvl5pPr indent="-324000">
              <a:spcBef>
                <a:spcPts val="700"/>
              </a:spcBef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Marc Rittinghaus - </a:t>
            </a:r>
            <a:r>
              <a:rPr lang="de-DE" dirty="0" err="1" smtClean="0"/>
              <a:t>SimuBoost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II_rahmen_neu_titel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t="37542" b="10490"/>
          <a:stretch/>
        </p:blipFill>
        <p:spPr bwMode="auto">
          <a:xfrm>
            <a:off x="0" y="2576285"/>
            <a:ext cx="9144000" cy="3570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913424"/>
            <a:ext cx="7772400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722313" y="2697581"/>
            <a:ext cx="7772400" cy="931498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Surname Lastname - Presentation Title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21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Surname Lastname - Presentation Title</a:t>
            </a:r>
            <a:endParaRPr lang="en-US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390525" y="333375"/>
            <a:ext cx="6911975" cy="5619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86777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826538"/>
            <a:ext cx="4040188" cy="43057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186777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826539"/>
            <a:ext cx="4041775" cy="43130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Surname Lastname - Presentation Title</a:t>
            </a:r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390525" y="333375"/>
            <a:ext cx="6911975" cy="5619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Surname Lastname - Presentation Title</a:t>
            </a:r>
            <a:endParaRPr lang="en-US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90525" y="333375"/>
            <a:ext cx="6911975" cy="56197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Surname Lastname - Presentation Title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Surname Lastname - Presentation Title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Surname Lastname - Presentation Title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I_rahmen_neu_folg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333375"/>
            <a:ext cx="69119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add title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2113" y="1198563"/>
            <a:ext cx="8356600" cy="471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5850190" y="6433521"/>
            <a:ext cx="318365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r">
              <a:spcBef>
                <a:spcPct val="50000"/>
              </a:spcBef>
              <a:defRPr/>
            </a:pPr>
            <a:r>
              <a:rPr lang="en-US" sz="1000" dirty="0" smtClean="0">
                <a:latin typeface="Arial" pitchFamily="34" charset="0"/>
              </a:rPr>
              <a:t>Operating Systems Group</a:t>
            </a:r>
            <a:br>
              <a:rPr lang="en-US" sz="1000" dirty="0" smtClean="0">
                <a:latin typeface="Arial" pitchFamily="34" charset="0"/>
              </a:rPr>
            </a:br>
            <a:r>
              <a:rPr lang="en-US" sz="1000" dirty="0" smtClean="0">
                <a:latin typeface="Arial" pitchFamily="34" charset="0"/>
              </a:rPr>
              <a:t>Department</a:t>
            </a:r>
            <a:r>
              <a:rPr lang="en-US" sz="1000" baseline="0" dirty="0" smtClean="0">
                <a:latin typeface="Arial" pitchFamily="34" charset="0"/>
              </a:rPr>
              <a:t> of Computer Science</a:t>
            </a:r>
            <a:endParaRPr lang="en-US" sz="1000" dirty="0">
              <a:latin typeface="Arial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142673" y="6445250"/>
            <a:ext cx="3254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50000"/>
              </a:spcBef>
              <a:defRPr/>
            </a:pPr>
            <a:fld id="{8C0F9C85-1605-44FB-B89E-0505D1D630E7}" type="slidenum">
              <a:rPr lang="de-DE" sz="1000" b="1"/>
              <a:pPr>
                <a:spcBef>
                  <a:spcPct val="50000"/>
                </a:spcBef>
                <a:defRPr/>
              </a:pPr>
              <a:t>‹#›</a:t>
            </a:fld>
            <a:endParaRPr lang="de-DE" sz="1000" b="1" dirty="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88027" y="6445250"/>
            <a:ext cx="4542502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de-DE" dirty="0" smtClean="0"/>
              <a:t>Marc Rittinghaus - </a:t>
            </a:r>
            <a:r>
              <a:rPr lang="de-DE" dirty="0" err="1" smtClean="0"/>
              <a:t>SimuBoost</a:t>
            </a:r>
            <a:endParaRPr lang="en-US" dirty="0" smtClean="0"/>
          </a:p>
        </p:txBody>
      </p:sp>
      <p:pic>
        <p:nvPicPr>
          <p:cNvPr id="1033" name="Picture 9" descr="KITlogo_4c_frutig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67625" y="341313"/>
            <a:ext cx="1084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57188" indent="-357188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314325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1800">
          <a:solidFill>
            <a:schemeClr val="tx1"/>
          </a:solidFill>
          <a:latin typeface="+mn-lt"/>
        </a:defRPr>
      </a:lvl2pPr>
      <a:lvl3pPr marL="1209675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3pPr>
      <a:lvl4pPr marL="1657350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95500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5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6.emf"/><Relationship Id="rId9" Type="http://schemas.openxmlformats.org/officeDocument/2006/relationships/image" Target="../media/image19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5.em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0.emf"/><Relationship Id="rId4" Type="http://schemas.openxmlformats.org/officeDocument/2006/relationships/image" Target="../media/image16.emf"/><Relationship Id="rId9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1.em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6.emf"/><Relationship Id="rId4" Type="http://schemas.openxmlformats.org/officeDocument/2006/relationships/image" Target="../media/image15.emf"/><Relationship Id="rId9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6.emf"/><Relationship Id="rId7" Type="http://schemas.openxmlformats.org/officeDocument/2006/relationships/image" Target="../media/image4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2.emf"/><Relationship Id="rId4" Type="http://schemas.openxmlformats.org/officeDocument/2006/relationships/image" Target="../media/image15.emf"/><Relationship Id="rId9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2.emf"/><Relationship Id="rId7" Type="http://schemas.openxmlformats.org/officeDocument/2006/relationships/image" Target="../media/image4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6.emf"/><Relationship Id="rId4" Type="http://schemas.openxmlformats.org/officeDocument/2006/relationships/image" Target="../media/image15.emf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2.emf"/><Relationship Id="rId7" Type="http://schemas.openxmlformats.org/officeDocument/2006/relationships/image" Target="../media/image4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6.emf"/><Relationship Id="rId4" Type="http://schemas.openxmlformats.org/officeDocument/2006/relationships/image" Target="../media/image15.emf"/><Relationship Id="rId9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5.em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3.emf"/><Relationship Id="rId4" Type="http://schemas.openxmlformats.org/officeDocument/2006/relationships/image" Target="../media/image16.emf"/><Relationship Id="rId9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5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6.emf"/><Relationship Id="rId9" Type="http://schemas.openxmlformats.org/officeDocument/2006/relationships/image" Target="../media/image24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emf"/><Relationship Id="rId4" Type="http://schemas.openxmlformats.org/officeDocument/2006/relationships/image" Target="../media/image17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emf"/><Relationship Id="rId3" Type="http://schemas.openxmlformats.org/officeDocument/2006/relationships/image" Target="../media/image29.e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95288" y="1412875"/>
            <a:ext cx="838993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>
              <a:lnSpc>
                <a:spcPct val="90000"/>
              </a:lnSpc>
            </a:pPr>
            <a:r>
              <a:rPr lang="en-US" sz="2600" b="1" dirty="0" smtClean="0">
                <a:solidFill>
                  <a:schemeClr val="tx2"/>
                </a:solidFill>
              </a:rPr>
              <a:t>Towards Scalable </a:t>
            </a:r>
            <a:r>
              <a:rPr lang="en-US" sz="2600" b="1" dirty="0">
                <a:solidFill>
                  <a:schemeClr val="tx2"/>
                </a:solidFill>
              </a:rPr>
              <a:t>Parallelization of</a:t>
            </a:r>
          </a:p>
          <a:p>
            <a:pPr>
              <a:lnSpc>
                <a:spcPct val="90000"/>
              </a:lnSpc>
            </a:pPr>
            <a:r>
              <a:rPr lang="en-US" sz="2600" b="1" dirty="0">
                <a:solidFill>
                  <a:schemeClr val="tx2"/>
                </a:solidFill>
              </a:rPr>
              <a:t>Functional System </a:t>
            </a:r>
            <a:r>
              <a:rPr lang="en-US" sz="2600" b="1" dirty="0" smtClean="0">
                <a:solidFill>
                  <a:schemeClr val="tx2"/>
                </a:solidFill>
              </a:rPr>
              <a:t>Simulation with </a:t>
            </a:r>
            <a:r>
              <a:rPr lang="en-US" sz="2600" b="1" dirty="0" err="1" smtClean="0">
                <a:solidFill>
                  <a:schemeClr val="tx2"/>
                </a:solidFill>
              </a:rPr>
              <a:t>SimuBoost</a:t>
            </a:r>
            <a:endParaRPr lang="en-GB" sz="2200" b="1" dirty="0">
              <a:solidFill>
                <a:schemeClr val="tx2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96875" y="2349500"/>
            <a:ext cx="8370888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GB" sz="1600" b="1" dirty="0" smtClean="0">
                <a:solidFill>
                  <a:srgbClr val="000000"/>
                </a:solidFill>
              </a:rPr>
              <a:t>GI </a:t>
            </a:r>
            <a:r>
              <a:rPr lang="en-GB" sz="1600" b="1" dirty="0" err="1" smtClean="0">
                <a:solidFill>
                  <a:srgbClr val="000000"/>
                </a:solidFill>
              </a:rPr>
              <a:t>Fachgruppentreffen</a:t>
            </a:r>
            <a:r>
              <a:rPr lang="en-GB" sz="1600" b="1" dirty="0" smtClean="0">
                <a:solidFill>
                  <a:srgbClr val="000000"/>
                </a:solidFill>
              </a:rPr>
              <a:t> </a:t>
            </a:r>
            <a:r>
              <a:rPr lang="en-GB" sz="1600" b="1" dirty="0" err="1" smtClean="0">
                <a:solidFill>
                  <a:srgbClr val="000000"/>
                </a:solidFill>
              </a:rPr>
              <a:t>Betriebssysteme</a:t>
            </a:r>
            <a:r>
              <a:rPr lang="en-GB" sz="1600" b="1" dirty="0" smtClean="0">
                <a:solidFill>
                  <a:srgbClr val="000000"/>
                </a:solidFill>
              </a:rPr>
              <a:t> (BS) 2016</a:t>
            </a:r>
            <a:endParaRPr lang="en-GB" sz="1600" b="1" dirty="0">
              <a:solidFill>
                <a:srgbClr val="000000"/>
              </a:solidFill>
            </a:endParaRPr>
          </a:p>
          <a:p>
            <a:r>
              <a:rPr lang="en-GB" sz="1600" b="1" dirty="0" smtClean="0">
                <a:solidFill>
                  <a:srgbClr val="000000"/>
                </a:solidFill>
              </a:rPr>
              <a:t>Marc Rittinghaus</a:t>
            </a:r>
            <a:r>
              <a:rPr lang="en-GB" sz="1600" dirty="0" smtClean="0">
                <a:solidFill>
                  <a:srgbClr val="000000"/>
                </a:solidFill>
              </a:rPr>
              <a:t>, Frank Bellosa</a:t>
            </a:r>
          </a:p>
        </p:txBody>
      </p:sp>
      <p:pic>
        <p:nvPicPr>
          <p:cNvPr id="1026" name="Picture 2" descr="C:\Users\marcritt\Documents\Forschung\GI 2013\Presentation\fig\NodeLayout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9" y="3729678"/>
            <a:ext cx="7662863" cy="2555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426400"/>
            <a:ext cx="4072509" cy="3077222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390525" y="1677280"/>
            <a:ext cx="6522720" cy="36576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Virtualization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Stop-And-Copy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93876" y="1677280"/>
            <a:ext cx="1597024" cy="365760"/>
          </a:xfrm>
          <a:prstGeom prst="rect">
            <a:avLst/>
          </a:prstGeom>
          <a:solidFill>
            <a:srgbClr val="007CA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 smtClean="0"/>
              <a:t>suspended</a:t>
            </a:r>
            <a:endParaRPr lang="en-US" sz="1200" i="1" dirty="0"/>
          </a:p>
        </p:txBody>
      </p:sp>
      <p:sp>
        <p:nvSpPr>
          <p:cNvPr id="5" name="Rectangle 4"/>
          <p:cNvSpPr/>
          <p:nvPr/>
        </p:nvSpPr>
        <p:spPr>
          <a:xfrm>
            <a:off x="390525" y="1677308"/>
            <a:ext cx="6522720" cy="365760"/>
          </a:xfrm>
          <a:prstGeom prst="rect">
            <a:avLst/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466" y="1626023"/>
            <a:ext cx="247233" cy="468330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0891" y="1629564"/>
            <a:ext cx="245364" cy="464789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8570" y="1626023"/>
            <a:ext cx="247233" cy="46833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2113" y="2947142"/>
            <a:ext cx="8356600" cy="328159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Downtime depends on VM </a:t>
            </a:r>
            <a:r>
              <a:rPr lang="en-US" dirty="0" smtClean="0"/>
              <a:t>size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Not suited for interactive use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Limited parallelization</a:t>
            </a:r>
            <a:endParaRPr lang="en-US" dirty="0"/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3391200" y="1529080"/>
            <a:ext cx="0" cy="68738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524509" y="1104900"/>
            <a:ext cx="4416109" cy="1111569"/>
            <a:chOff x="524509" y="1104900"/>
            <a:chExt cx="4416109" cy="1111569"/>
          </a:xfrm>
        </p:grpSpPr>
        <p:sp>
          <p:nvSpPr>
            <p:cNvPr id="41" name="TextBox 40"/>
            <p:cNvSpPr txBox="1"/>
            <p:nvPr/>
          </p:nvSpPr>
          <p:spPr>
            <a:xfrm>
              <a:off x="524509" y="1217763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[k]</a:t>
              </a:r>
              <a:endParaRPr lang="en-US" sz="1400" b="1" dirty="0"/>
            </a:p>
          </p:txBody>
        </p:sp>
        <p:cxnSp>
          <p:nvCxnSpPr>
            <p:cNvPr id="42" name="Straight Connector 41"/>
            <p:cNvCxnSpPr/>
            <p:nvPr/>
          </p:nvCxnSpPr>
          <p:spPr>
            <a:xfrm flipV="1">
              <a:off x="1793875" y="1104900"/>
              <a:ext cx="0" cy="111156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1793875" y="1217735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</a:t>
              </a:r>
              <a:r>
                <a:rPr lang="en-US" sz="12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+</a:t>
              </a:r>
              <a:r>
                <a:rPr lang="en-US" sz="1400" b="1" dirty="0" smtClean="0">
                  <a:latin typeface="cmu10" panose="020B0500000000000000" pitchFamily="34" charset="0"/>
                </a:rPr>
                <a:t>1]</a:t>
              </a:r>
              <a:endParaRPr lang="en-US" sz="1400" b="1" dirty="0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1584992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 rot="10800000">
              <a:off x="1844341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 flipH="1">
              <a:off x="723900" y="1371623"/>
              <a:ext cx="633413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2382839" y="1371623"/>
              <a:ext cx="2557779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/>
          <p:cNvSpPr txBox="1"/>
          <p:nvPr/>
        </p:nvSpPr>
        <p:spPr>
          <a:xfrm>
            <a:off x="2155754" y="2388397"/>
            <a:ext cx="834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/>
              <a:t>d</a:t>
            </a:r>
            <a:r>
              <a:rPr lang="en-US" sz="1200" i="1" dirty="0" smtClean="0"/>
              <a:t>owntime</a:t>
            </a:r>
            <a:endParaRPr lang="en-US" sz="1200" i="1" dirty="0"/>
          </a:p>
        </p:txBody>
      </p:sp>
      <p:sp>
        <p:nvSpPr>
          <p:cNvPr id="59" name="Left Brace 58"/>
          <p:cNvSpPr/>
          <p:nvPr/>
        </p:nvSpPr>
        <p:spPr>
          <a:xfrm rot="16200000">
            <a:off x="2524074" y="1566156"/>
            <a:ext cx="136628" cy="1597025"/>
          </a:xfrm>
          <a:prstGeom prst="leftBrac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6004560" y="2931874"/>
            <a:ext cx="1928491" cy="307777"/>
            <a:chOff x="6004560" y="2931874"/>
            <a:chExt cx="1928491" cy="307777"/>
          </a:xfrm>
        </p:grpSpPr>
        <p:sp>
          <p:nvSpPr>
            <p:cNvPr id="14" name="TextBox 13"/>
            <p:cNvSpPr txBox="1"/>
            <p:nvPr/>
          </p:nvSpPr>
          <p:spPr>
            <a:xfrm>
              <a:off x="6004560" y="2931874"/>
              <a:ext cx="16383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FF0000"/>
                  </a:solidFill>
                </a:rPr>
                <a:t>30% speedup loss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>
            <a:xfrm flipH="1">
              <a:off x="7642860" y="3091894"/>
              <a:ext cx="290191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390525" y="5563968"/>
            <a:ext cx="8358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en-US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b="1" dirty="0" smtClean="0"/>
              <a:t>We </a:t>
            </a:r>
            <a:r>
              <a:rPr lang="en-US" b="1" dirty="0"/>
              <a:t>need to drastically speedup </a:t>
            </a:r>
            <a:r>
              <a:rPr lang="en-US" b="1" dirty="0" err="1"/>
              <a:t>checkpointing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728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Incremental Stop-And-Copy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4953119"/>
            <a:ext cx="8356600" cy="1217811"/>
          </a:xfrm>
        </p:spPr>
        <p:txBody>
          <a:bodyPr>
            <a:normAutofit/>
          </a:bodyPr>
          <a:lstStyle/>
          <a:p>
            <a:r>
              <a:rPr lang="en-US" dirty="0" smtClean="0"/>
              <a:t>Observation: Only some data modified per interval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390525" y="1677280"/>
            <a:ext cx="6522720" cy="36576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Virtualization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390525" y="1677308"/>
            <a:ext cx="6522720" cy="365760"/>
          </a:xfrm>
          <a:prstGeom prst="rect">
            <a:avLst/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466" y="1626023"/>
            <a:ext cx="247233" cy="46833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855027" y="2281555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87754" y="2419668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277230" y="2969261"/>
            <a:ext cx="142876" cy="275273"/>
            <a:chOff x="1277230" y="2969261"/>
            <a:chExt cx="142876" cy="275273"/>
          </a:xfrm>
        </p:grpSpPr>
        <p:sp>
          <p:nvSpPr>
            <p:cNvPr id="19" name="Rectangle 18"/>
            <p:cNvSpPr/>
            <p:nvPr/>
          </p:nvSpPr>
          <p:spPr>
            <a:xfrm>
              <a:off x="1277231" y="2969261"/>
              <a:ext cx="142875" cy="138113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277230" y="3106421"/>
              <a:ext cx="142875" cy="138113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1420105" y="2281555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55832" y="2281555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55832" y="2419668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55832" y="255778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55832" y="269494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55832" y="283210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55832" y="296926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55832" y="310642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55832" y="3238706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55832" y="3375866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55832" y="3513979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-414101" y="2828323"/>
            <a:ext cx="1370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VM RAM</a:t>
            </a:r>
            <a:endParaRPr lang="en-US" sz="1200" dirty="0"/>
          </a:p>
        </p:txBody>
      </p:sp>
      <p:grpSp>
        <p:nvGrpSpPr>
          <p:cNvPr id="43" name="Group 42"/>
          <p:cNvGrpSpPr/>
          <p:nvPr/>
        </p:nvGrpSpPr>
        <p:grpSpPr>
          <a:xfrm>
            <a:off x="340042" y="3802938"/>
            <a:ext cx="514985" cy="570746"/>
            <a:chOff x="3130550" y="3804071"/>
            <a:chExt cx="514985" cy="570746"/>
          </a:xfrm>
        </p:grpSpPr>
        <p:sp>
          <p:nvSpPr>
            <p:cNvPr id="44" name="Can 43"/>
            <p:cNvSpPr/>
            <p:nvPr/>
          </p:nvSpPr>
          <p:spPr>
            <a:xfrm>
              <a:off x="3130550" y="3804071"/>
              <a:ext cx="387350" cy="485139"/>
            </a:xfrm>
            <a:prstGeom prst="can">
              <a:avLst/>
            </a:prstGeom>
            <a:solidFill>
              <a:schemeClr val="bg2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52800" y="4081621"/>
              <a:ext cx="292735" cy="293196"/>
            </a:xfrm>
            <a:prstGeom prst="rect">
              <a:avLst/>
            </a:prstGeom>
          </p:spPr>
        </p:pic>
      </p:grpSp>
      <p:grpSp>
        <p:nvGrpSpPr>
          <p:cNvPr id="61" name="Group 60"/>
          <p:cNvGrpSpPr/>
          <p:nvPr/>
        </p:nvGrpSpPr>
        <p:grpSpPr>
          <a:xfrm>
            <a:off x="524509" y="1104900"/>
            <a:ext cx="4416109" cy="1111569"/>
            <a:chOff x="524509" y="1104900"/>
            <a:chExt cx="4416109" cy="1111569"/>
          </a:xfrm>
        </p:grpSpPr>
        <p:sp>
          <p:nvSpPr>
            <p:cNvPr id="62" name="TextBox 61"/>
            <p:cNvSpPr txBox="1"/>
            <p:nvPr/>
          </p:nvSpPr>
          <p:spPr>
            <a:xfrm>
              <a:off x="524509" y="1217763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[k]</a:t>
              </a:r>
              <a:endParaRPr lang="en-US" sz="1400" b="1" dirty="0"/>
            </a:p>
          </p:txBody>
        </p:sp>
        <p:cxnSp>
          <p:nvCxnSpPr>
            <p:cNvPr id="63" name="Straight Connector 62"/>
            <p:cNvCxnSpPr/>
            <p:nvPr/>
          </p:nvCxnSpPr>
          <p:spPr>
            <a:xfrm flipV="1">
              <a:off x="1793875" y="1104900"/>
              <a:ext cx="0" cy="111156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1793875" y="1217735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</a:t>
              </a:r>
              <a:r>
                <a:rPr lang="en-US" sz="12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+</a:t>
              </a:r>
              <a:r>
                <a:rPr lang="en-US" sz="1400" b="1" dirty="0" smtClean="0">
                  <a:latin typeface="cmu10" panose="020B0500000000000000" pitchFamily="34" charset="0"/>
                </a:rPr>
                <a:t>1]</a:t>
              </a:r>
              <a:endParaRPr lang="en-US" sz="1400" b="1" dirty="0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1584992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 65"/>
            <p:cNvSpPr/>
            <p:nvPr/>
          </p:nvSpPr>
          <p:spPr>
            <a:xfrm rot="10800000">
              <a:off x="1844341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/>
            <p:nvPr/>
          </p:nvCxnSpPr>
          <p:spPr>
            <a:xfrm flipH="1">
              <a:off x="723900" y="1371623"/>
              <a:ext cx="633413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H="1">
              <a:off x="2382839" y="1371623"/>
              <a:ext cx="2557779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457053"/>
              </p:ext>
            </p:extLst>
          </p:nvPr>
        </p:nvGraphicFramePr>
        <p:xfrm>
          <a:off x="1522413" y="53482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pts_build_linux_kernel</a:t>
                      </a:r>
                      <a:endParaRPr lang="de-DE" dirty="0"/>
                    </a:p>
                  </a:txBody>
                  <a:tcPr>
                    <a:solidFill>
                      <a:srgbClr val="0091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spec_jbb</a:t>
                      </a:r>
                      <a:endParaRPr lang="de-DE" dirty="0"/>
                    </a:p>
                  </a:txBody>
                  <a:tcPr>
                    <a:solidFill>
                      <a:srgbClr val="0091C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22000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pages</a:t>
                      </a:r>
                      <a:r>
                        <a:rPr lang="de-DE" baseline="0" dirty="0" smtClean="0"/>
                        <a:t>/s (85 </a:t>
                      </a:r>
                      <a:r>
                        <a:rPr lang="de-DE" baseline="0" dirty="0" err="1" smtClean="0"/>
                        <a:t>MiB</a:t>
                      </a:r>
                      <a:r>
                        <a:rPr lang="de-DE" baseline="0" dirty="0" smtClean="0"/>
                        <a:t>/s)</a:t>
                      </a:r>
                      <a:endParaRPr lang="de-DE" dirty="0"/>
                    </a:p>
                  </a:txBody>
                  <a:tcPr>
                    <a:solidFill>
                      <a:srgbClr val="D4DF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53000 </a:t>
                      </a:r>
                      <a:r>
                        <a:rPr lang="de-DE" dirty="0" err="1" smtClean="0"/>
                        <a:t>pages</a:t>
                      </a:r>
                      <a:r>
                        <a:rPr lang="de-DE" dirty="0" smtClean="0"/>
                        <a:t>/s (200 </a:t>
                      </a:r>
                      <a:r>
                        <a:rPr lang="de-DE" dirty="0" err="1" smtClean="0"/>
                        <a:t>MiB</a:t>
                      </a:r>
                      <a:r>
                        <a:rPr lang="de-DE" dirty="0" smtClean="0"/>
                        <a:t>/s)</a:t>
                      </a:r>
                      <a:endParaRPr lang="de-DE" dirty="0"/>
                    </a:p>
                  </a:txBody>
                  <a:tcPr>
                    <a:solidFill>
                      <a:srgbClr val="D4DF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30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stCxn id="14" idx="3"/>
            <a:endCxn id="37" idx="1"/>
          </p:cNvCxnSpPr>
          <p:nvPr/>
        </p:nvCxnSpPr>
        <p:spPr>
          <a:xfrm>
            <a:off x="997902" y="2350612"/>
            <a:ext cx="79597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Incremental Stop-And-Copy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390525" y="1677280"/>
            <a:ext cx="6522720" cy="36576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Virtualization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390525" y="1677308"/>
            <a:ext cx="6522720" cy="365760"/>
          </a:xfrm>
          <a:prstGeom prst="rect">
            <a:avLst/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466" y="1626023"/>
            <a:ext cx="247233" cy="468330"/>
          </a:xfrm>
          <a:prstGeom prst="rect">
            <a:avLst/>
          </a:prstGeom>
        </p:spPr>
      </p:pic>
      <p:sp>
        <p:nvSpPr>
          <p:cNvPr id="56" name="Rectangle 55"/>
          <p:cNvSpPr/>
          <p:nvPr/>
        </p:nvSpPr>
        <p:spPr>
          <a:xfrm>
            <a:off x="1793876" y="1677280"/>
            <a:ext cx="957791" cy="365760"/>
          </a:xfrm>
          <a:prstGeom prst="rect">
            <a:avLst/>
          </a:prstGeom>
          <a:solidFill>
            <a:srgbClr val="007CA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 smtClean="0"/>
              <a:t>suspended</a:t>
            </a:r>
            <a:endParaRPr lang="en-US" sz="1200" i="1" dirty="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0891" y="1629564"/>
            <a:ext cx="245364" cy="464789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855027" y="2281555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87754" y="2419668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277231" y="2969261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277230" y="3106421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420105" y="2281555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55832" y="2281555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55832" y="2419668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55832" y="255778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55832" y="269494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55832" y="283210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55832" y="296926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55832" y="310642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55832" y="3238706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55832" y="3375866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55832" y="3513979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-414101" y="2828323"/>
            <a:ext cx="1370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VM RAM</a:t>
            </a:r>
            <a:endParaRPr lang="en-US" sz="1200" dirty="0"/>
          </a:p>
        </p:txBody>
      </p:sp>
      <p:sp>
        <p:nvSpPr>
          <p:cNvPr id="37" name="Rectangle 36"/>
          <p:cNvSpPr/>
          <p:nvPr/>
        </p:nvSpPr>
        <p:spPr>
          <a:xfrm>
            <a:off x="1793875" y="2281555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793875" y="2419668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793875" y="255778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793875" y="269494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793875" y="283210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793875" y="2969261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793875" y="3106421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1793875" y="3238706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793875" y="3375866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1793875" y="3513979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>
            <a:stCxn id="19" idx="3"/>
            <a:endCxn id="42" idx="1"/>
          </p:cNvCxnSpPr>
          <p:nvPr/>
        </p:nvCxnSpPr>
        <p:spPr>
          <a:xfrm>
            <a:off x="1420106" y="3038318"/>
            <a:ext cx="37376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5" idx="3"/>
            <a:endCxn id="38" idx="1"/>
          </p:cNvCxnSpPr>
          <p:nvPr/>
        </p:nvCxnSpPr>
        <p:spPr>
          <a:xfrm>
            <a:off x="1230629" y="2488725"/>
            <a:ext cx="56324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0" idx="3"/>
            <a:endCxn id="43" idx="1"/>
          </p:cNvCxnSpPr>
          <p:nvPr/>
        </p:nvCxnSpPr>
        <p:spPr>
          <a:xfrm>
            <a:off x="1420105" y="3175478"/>
            <a:ext cx="37377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n 59"/>
          <p:cNvSpPr/>
          <p:nvPr/>
        </p:nvSpPr>
        <p:spPr>
          <a:xfrm>
            <a:off x="2556120" y="3804071"/>
            <a:ext cx="387350" cy="485139"/>
          </a:xfrm>
          <a:prstGeom prst="can">
            <a:avLst/>
          </a:prstGeom>
          <a:solidFill>
            <a:schemeClr val="bg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1793874" y="2281555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1793874" y="2419668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1793874" y="2969261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1793874" y="3106421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1582030" y="3931115"/>
            <a:ext cx="9740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Checkpoint</a:t>
            </a:r>
            <a:endParaRPr lang="en-US" sz="1200" dirty="0"/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8370" y="4081621"/>
            <a:ext cx="292735" cy="293196"/>
          </a:xfrm>
          <a:prstGeom prst="rect">
            <a:avLst/>
          </a:prstGeom>
        </p:spPr>
      </p:pic>
      <p:grpSp>
        <p:nvGrpSpPr>
          <p:cNvPr id="77" name="Group 76"/>
          <p:cNvGrpSpPr/>
          <p:nvPr/>
        </p:nvGrpSpPr>
        <p:grpSpPr>
          <a:xfrm>
            <a:off x="340042" y="3802938"/>
            <a:ext cx="514985" cy="570746"/>
            <a:chOff x="3130550" y="3804071"/>
            <a:chExt cx="514985" cy="570746"/>
          </a:xfrm>
        </p:grpSpPr>
        <p:sp>
          <p:nvSpPr>
            <p:cNvPr id="78" name="Can 77"/>
            <p:cNvSpPr/>
            <p:nvPr/>
          </p:nvSpPr>
          <p:spPr>
            <a:xfrm>
              <a:off x="3130550" y="3804071"/>
              <a:ext cx="387350" cy="485139"/>
            </a:xfrm>
            <a:prstGeom prst="can">
              <a:avLst/>
            </a:prstGeom>
            <a:solidFill>
              <a:schemeClr val="bg2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9" name="Picture 7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52800" y="4081621"/>
              <a:ext cx="292735" cy="293196"/>
            </a:xfrm>
            <a:prstGeom prst="rect">
              <a:avLst/>
            </a:prstGeom>
          </p:spPr>
        </p:pic>
      </p:grpSp>
      <p:grpSp>
        <p:nvGrpSpPr>
          <p:cNvPr id="84" name="Group 83"/>
          <p:cNvGrpSpPr/>
          <p:nvPr/>
        </p:nvGrpSpPr>
        <p:grpSpPr>
          <a:xfrm>
            <a:off x="524509" y="1104900"/>
            <a:ext cx="4416109" cy="1111569"/>
            <a:chOff x="524509" y="1104900"/>
            <a:chExt cx="4416109" cy="1111569"/>
          </a:xfrm>
        </p:grpSpPr>
        <p:sp>
          <p:nvSpPr>
            <p:cNvPr id="85" name="TextBox 84"/>
            <p:cNvSpPr txBox="1"/>
            <p:nvPr/>
          </p:nvSpPr>
          <p:spPr>
            <a:xfrm>
              <a:off x="524509" y="1217763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[k]</a:t>
              </a:r>
              <a:endParaRPr lang="en-US" sz="1400" b="1" dirty="0"/>
            </a:p>
          </p:txBody>
        </p:sp>
        <p:cxnSp>
          <p:nvCxnSpPr>
            <p:cNvPr id="86" name="Straight Connector 85"/>
            <p:cNvCxnSpPr/>
            <p:nvPr/>
          </p:nvCxnSpPr>
          <p:spPr>
            <a:xfrm flipV="1">
              <a:off x="1793875" y="1104900"/>
              <a:ext cx="0" cy="111156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1793875" y="1217735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</a:t>
              </a:r>
              <a:r>
                <a:rPr lang="en-US" sz="12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+</a:t>
              </a:r>
              <a:r>
                <a:rPr lang="en-US" sz="1400" b="1" dirty="0" smtClean="0">
                  <a:latin typeface="cmu10" panose="020B0500000000000000" pitchFamily="34" charset="0"/>
                </a:rPr>
                <a:t>1]</a:t>
              </a:r>
              <a:endParaRPr lang="en-US" sz="1400" b="1" dirty="0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1584992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 88"/>
            <p:cNvSpPr/>
            <p:nvPr/>
          </p:nvSpPr>
          <p:spPr>
            <a:xfrm rot="10800000">
              <a:off x="1844341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/>
            <p:cNvCxnSpPr/>
            <p:nvPr/>
          </p:nvCxnSpPr>
          <p:spPr>
            <a:xfrm flipH="1">
              <a:off x="723900" y="1371623"/>
              <a:ext cx="633413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flipH="1">
              <a:off x="2382839" y="1371623"/>
              <a:ext cx="2557779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Content Placeholder 2"/>
          <p:cNvSpPr>
            <a:spLocks noGrp="1"/>
          </p:cNvSpPr>
          <p:nvPr>
            <p:ph idx="1"/>
          </p:nvPr>
        </p:nvSpPr>
        <p:spPr>
          <a:xfrm>
            <a:off x="392113" y="4953119"/>
            <a:ext cx="8356600" cy="1217811"/>
          </a:xfrm>
        </p:spPr>
        <p:txBody>
          <a:bodyPr>
            <a:normAutofit/>
          </a:bodyPr>
          <a:lstStyle/>
          <a:p>
            <a:r>
              <a:rPr lang="en-US" dirty="0" smtClean="0"/>
              <a:t>Idea: Save only modified data</a:t>
            </a:r>
          </a:p>
          <a:p>
            <a:pPr lvl="1"/>
            <a:r>
              <a:rPr lang="en-US" dirty="0" smtClean="0"/>
              <a:t>Track dirty pages via page protections</a:t>
            </a:r>
          </a:p>
          <a:p>
            <a:pPr lvl="1"/>
            <a:r>
              <a:rPr lang="en-US" dirty="0" smtClean="0"/>
              <a:t>Use previous checkpoints to get unmodified data</a:t>
            </a:r>
          </a:p>
        </p:txBody>
      </p:sp>
    </p:spTree>
    <p:extLst>
      <p:ext uri="{BB962C8B-B14F-4D97-AF65-F5344CB8AC3E}">
        <p14:creationId xmlns:p14="http://schemas.microsoft.com/office/powerpoint/2010/main" val="86167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3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7" dur="3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59259E-6 L 0.09757 -2.59259E-6 L 0.09757 0.24792 " pathEditMode="relative" rAng="0" ptsTypes="AAA">
                                      <p:cBhvr>
                                        <p:cTn id="10" dur="3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78" y="1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"/>
                            </p:stCondLst>
                            <p:childTnLst>
                              <p:par>
                                <p:cTn id="1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"/>
                            </p:stCondLst>
                            <p:childTnLst>
                              <p:par>
                                <p:cTn id="15" presetID="1" presetClass="emph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3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7" dur="3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05556E-6 -1.48148E-6 L 0.09688 -1.48148E-6 L 0.09688 0.22778 " pathEditMode="relative" rAng="0" ptsTypes="AAA">
                                      <p:cBhvr>
                                        <p:cTn id="20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44" y="11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"/>
                            </p:stCondLst>
                            <p:childTnLst>
                              <p:par>
                                <p:cTn id="2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"/>
                            </p:stCondLst>
                            <p:childTnLst>
                              <p:par>
                                <p:cTn id="25" presetID="1" presetClass="emph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3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7" dur="3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3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05556E-6 -4.07407E-6 L 0.09688 -4.07407E-6 L 0.09688 0.14769 " pathEditMode="relative" rAng="0" ptsTypes="AAA">
                                      <p:cBhvr>
                                        <p:cTn id="30" dur="3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44" y="7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00"/>
                            </p:stCondLst>
                            <p:childTnLst>
                              <p:par>
                                <p:cTn id="35" presetID="1" presetClass="emph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3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37" dur="3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3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05556E-6 -2.96296E-6 L 0.09688 -2.96296E-6 L 0.09688 0.12755 " pathEditMode="relative" rAng="0" ptsTypes="AAA">
                                      <p:cBhvr>
                                        <p:cTn id="40" dur="3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44" y="6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8" grpId="0" animBg="1"/>
      <p:bldP spid="38" grpId="1" animBg="1"/>
      <p:bldP spid="42" grpId="0" animBg="1"/>
      <p:bldP spid="42" grpId="1" animBg="1"/>
      <p:bldP spid="43" grpId="0" animBg="1"/>
      <p:bldP spid="4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Incremental Stop-And-Copy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390525" y="1677280"/>
            <a:ext cx="6522720" cy="36576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Virtualization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390525" y="1677308"/>
            <a:ext cx="6522720" cy="365760"/>
          </a:xfrm>
          <a:prstGeom prst="rect">
            <a:avLst/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466" y="1626023"/>
            <a:ext cx="247233" cy="468330"/>
          </a:xfrm>
          <a:prstGeom prst="rect">
            <a:avLst/>
          </a:prstGeom>
        </p:spPr>
      </p:pic>
      <p:sp>
        <p:nvSpPr>
          <p:cNvPr id="56" name="Rectangle 55"/>
          <p:cNvSpPr/>
          <p:nvPr/>
        </p:nvSpPr>
        <p:spPr>
          <a:xfrm>
            <a:off x="1793876" y="1677280"/>
            <a:ext cx="957791" cy="365760"/>
          </a:xfrm>
          <a:prstGeom prst="rect">
            <a:avLst/>
          </a:prstGeom>
          <a:solidFill>
            <a:srgbClr val="007CA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 smtClean="0"/>
              <a:t>suspended</a:t>
            </a:r>
            <a:endParaRPr lang="en-US" sz="1200" i="1" dirty="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0891" y="1629564"/>
            <a:ext cx="245364" cy="464789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1582030" y="3804071"/>
            <a:ext cx="1489075" cy="570746"/>
            <a:chOff x="1582030" y="3804071"/>
            <a:chExt cx="1489075" cy="570746"/>
          </a:xfrm>
        </p:grpSpPr>
        <p:sp>
          <p:nvSpPr>
            <p:cNvPr id="60" name="Can 59"/>
            <p:cNvSpPr/>
            <p:nvPr/>
          </p:nvSpPr>
          <p:spPr>
            <a:xfrm>
              <a:off x="2556120" y="3804071"/>
              <a:ext cx="387350" cy="485139"/>
            </a:xfrm>
            <a:prstGeom prst="can">
              <a:avLst/>
            </a:prstGeom>
            <a:solidFill>
              <a:schemeClr val="bg2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582030" y="3931115"/>
              <a:ext cx="97409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Checkpoint</a:t>
              </a:r>
              <a:endParaRPr lang="en-US" sz="1200" dirty="0"/>
            </a:p>
          </p:txBody>
        </p:sp>
        <p:pic>
          <p:nvPicPr>
            <p:cNvPr id="66" name="Picture 6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78370" y="4081621"/>
              <a:ext cx="292735" cy="293196"/>
            </a:xfrm>
            <a:prstGeom prst="rect">
              <a:avLst/>
            </a:prstGeom>
          </p:spPr>
        </p:pic>
      </p:grpSp>
      <p:pic>
        <p:nvPicPr>
          <p:cNvPr id="59" name="Picture 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4510" y="1626023"/>
            <a:ext cx="247233" cy="468330"/>
          </a:xfrm>
          <a:prstGeom prst="rect">
            <a:avLst/>
          </a:prstGeom>
        </p:spPr>
      </p:pic>
      <p:grpSp>
        <p:nvGrpSpPr>
          <p:cNvPr id="39" name="Group 38"/>
          <p:cNvGrpSpPr/>
          <p:nvPr/>
        </p:nvGrpSpPr>
        <p:grpSpPr>
          <a:xfrm>
            <a:off x="524509" y="1104900"/>
            <a:ext cx="4416109" cy="1111569"/>
            <a:chOff x="524509" y="1104900"/>
            <a:chExt cx="4416109" cy="1111569"/>
          </a:xfrm>
        </p:grpSpPr>
        <p:sp>
          <p:nvSpPr>
            <p:cNvPr id="40" name="TextBox 39"/>
            <p:cNvSpPr txBox="1"/>
            <p:nvPr/>
          </p:nvSpPr>
          <p:spPr>
            <a:xfrm>
              <a:off x="524509" y="1217763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[k]</a:t>
              </a:r>
              <a:endParaRPr lang="en-US" sz="1400" b="1" dirty="0"/>
            </a:p>
          </p:txBody>
        </p:sp>
        <p:cxnSp>
          <p:nvCxnSpPr>
            <p:cNvPr id="41" name="Straight Connector 40"/>
            <p:cNvCxnSpPr/>
            <p:nvPr/>
          </p:nvCxnSpPr>
          <p:spPr>
            <a:xfrm flipV="1">
              <a:off x="1793875" y="1104900"/>
              <a:ext cx="0" cy="111156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1793875" y="1217735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</a:t>
              </a:r>
              <a:r>
                <a:rPr lang="en-US" sz="12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+</a:t>
              </a:r>
              <a:r>
                <a:rPr lang="en-US" sz="1400" b="1" dirty="0" smtClean="0">
                  <a:latin typeface="cmu10" panose="020B0500000000000000" pitchFamily="34" charset="0"/>
                </a:rPr>
                <a:t>1]</a:t>
              </a:r>
              <a:endParaRPr lang="en-US" sz="1400" b="1" dirty="0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1584992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 43"/>
            <p:cNvSpPr/>
            <p:nvPr/>
          </p:nvSpPr>
          <p:spPr>
            <a:xfrm rot="10800000">
              <a:off x="1844341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/>
            <p:cNvCxnSpPr/>
            <p:nvPr/>
          </p:nvCxnSpPr>
          <p:spPr>
            <a:xfrm flipH="1">
              <a:off x="723900" y="1371623"/>
              <a:ext cx="633413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2382839" y="1371623"/>
              <a:ext cx="2557779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Straight Connector 46"/>
          <p:cNvCxnSpPr/>
          <p:nvPr/>
        </p:nvCxnSpPr>
        <p:spPr>
          <a:xfrm flipV="1">
            <a:off x="2748000" y="1529080"/>
            <a:ext cx="0" cy="68738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392113" y="4953119"/>
            <a:ext cx="8356600" cy="1217811"/>
          </a:xfrm>
        </p:spPr>
        <p:txBody>
          <a:bodyPr>
            <a:normAutofit/>
          </a:bodyPr>
          <a:lstStyle/>
          <a:p>
            <a:r>
              <a:rPr lang="en-US" dirty="0" smtClean="0"/>
              <a:t>Idea: Save only modified data</a:t>
            </a:r>
          </a:p>
          <a:p>
            <a:pPr lvl="1"/>
            <a:r>
              <a:rPr lang="en-US" dirty="0" smtClean="0"/>
              <a:t>Track dirty pages via page protections</a:t>
            </a:r>
          </a:p>
          <a:p>
            <a:pPr lvl="1"/>
            <a:r>
              <a:rPr lang="en-US" dirty="0" smtClean="0"/>
              <a:t>Use previous checkpoints to get unmodified data</a:t>
            </a:r>
          </a:p>
        </p:txBody>
      </p:sp>
    </p:spTree>
    <p:extLst>
      <p:ext uri="{BB962C8B-B14F-4D97-AF65-F5344CB8AC3E}">
        <p14:creationId xmlns:p14="http://schemas.microsoft.com/office/powerpoint/2010/main" val="210588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Incremental Stop-And-Copy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390525" y="1677280"/>
            <a:ext cx="6522720" cy="36576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Virtualization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2749795" y="1677280"/>
            <a:ext cx="641105" cy="365760"/>
          </a:xfrm>
          <a:prstGeom prst="rect">
            <a:avLst/>
          </a:prstGeom>
          <a:pattFill prst="ltDnDiag">
            <a:fgClr>
              <a:schemeClr val="bg1"/>
            </a:fgClr>
            <a:bgClr>
              <a:srgbClr val="00B0F0"/>
            </a:bgClr>
          </a:patt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i="1" dirty="0"/>
          </a:p>
        </p:txBody>
      </p:sp>
      <p:sp>
        <p:nvSpPr>
          <p:cNvPr id="57" name="Rectangle 56"/>
          <p:cNvSpPr/>
          <p:nvPr/>
        </p:nvSpPr>
        <p:spPr>
          <a:xfrm>
            <a:off x="390525" y="1677308"/>
            <a:ext cx="6522720" cy="365760"/>
          </a:xfrm>
          <a:prstGeom prst="rect">
            <a:avLst/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466" y="1626023"/>
            <a:ext cx="247233" cy="468330"/>
          </a:xfrm>
          <a:prstGeom prst="rect">
            <a:avLst/>
          </a:prstGeom>
        </p:spPr>
      </p:pic>
      <p:sp>
        <p:nvSpPr>
          <p:cNvPr id="56" name="Rectangle 55"/>
          <p:cNvSpPr/>
          <p:nvPr/>
        </p:nvSpPr>
        <p:spPr>
          <a:xfrm>
            <a:off x="1793876" y="1677280"/>
            <a:ext cx="957791" cy="365760"/>
          </a:xfrm>
          <a:prstGeom prst="rect">
            <a:avLst/>
          </a:prstGeom>
          <a:solidFill>
            <a:srgbClr val="007CA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 smtClean="0"/>
              <a:t>suspended</a:t>
            </a:r>
            <a:endParaRPr lang="en-US" sz="1200" i="1" dirty="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0891" y="1629564"/>
            <a:ext cx="245364" cy="464789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4510" y="1626023"/>
            <a:ext cx="247233" cy="468330"/>
          </a:xfrm>
          <a:prstGeom prst="rect">
            <a:avLst/>
          </a:prstGeom>
          <a:noFill/>
        </p:spPr>
      </p:pic>
      <p:grpSp>
        <p:nvGrpSpPr>
          <p:cNvPr id="31" name="Group 30"/>
          <p:cNvGrpSpPr/>
          <p:nvPr/>
        </p:nvGrpSpPr>
        <p:grpSpPr>
          <a:xfrm>
            <a:off x="524509" y="1104900"/>
            <a:ext cx="4416109" cy="1111569"/>
            <a:chOff x="524509" y="1104900"/>
            <a:chExt cx="4416109" cy="1111569"/>
          </a:xfrm>
        </p:grpSpPr>
        <p:sp>
          <p:nvSpPr>
            <p:cNvPr id="32" name="TextBox 31"/>
            <p:cNvSpPr txBox="1"/>
            <p:nvPr/>
          </p:nvSpPr>
          <p:spPr>
            <a:xfrm>
              <a:off x="524509" y="1217763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[k]</a:t>
              </a:r>
              <a:endParaRPr lang="en-US" sz="1400" b="1" dirty="0"/>
            </a:p>
          </p:txBody>
        </p:sp>
        <p:cxnSp>
          <p:nvCxnSpPr>
            <p:cNvPr id="33" name="Straight Connector 32"/>
            <p:cNvCxnSpPr/>
            <p:nvPr/>
          </p:nvCxnSpPr>
          <p:spPr>
            <a:xfrm flipV="1">
              <a:off x="1793875" y="1104900"/>
              <a:ext cx="0" cy="111156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1793875" y="1217735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</a:t>
              </a:r>
              <a:r>
                <a:rPr lang="en-US" sz="12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+</a:t>
              </a:r>
              <a:r>
                <a:rPr lang="en-US" sz="1400" b="1" dirty="0" smtClean="0">
                  <a:latin typeface="cmu10" panose="020B0500000000000000" pitchFamily="34" charset="0"/>
                </a:rPr>
                <a:t>1]</a:t>
              </a:r>
              <a:endParaRPr lang="en-US" sz="1400" b="1" dirty="0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1584992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 35"/>
            <p:cNvSpPr/>
            <p:nvPr/>
          </p:nvSpPr>
          <p:spPr>
            <a:xfrm rot="10800000">
              <a:off x="1844341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/>
            <p:nvPr/>
          </p:nvCxnSpPr>
          <p:spPr>
            <a:xfrm flipH="1">
              <a:off x="723900" y="1371623"/>
              <a:ext cx="633413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2382839" y="1371623"/>
              <a:ext cx="2557779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Connector 38"/>
          <p:cNvCxnSpPr/>
          <p:nvPr/>
        </p:nvCxnSpPr>
        <p:spPr>
          <a:xfrm flipV="1">
            <a:off x="2748000" y="1529080"/>
            <a:ext cx="0" cy="68738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ight Brace 21"/>
          <p:cNvSpPr/>
          <p:nvPr/>
        </p:nvSpPr>
        <p:spPr>
          <a:xfrm rot="16200000">
            <a:off x="3022986" y="1136674"/>
            <a:ext cx="92928" cy="642900"/>
          </a:xfrm>
          <a:prstGeom prst="rightBrace">
            <a:avLst>
              <a:gd name="adj1" fmla="val 8333"/>
              <a:gd name="adj2" fmla="val 518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652060" y="958083"/>
            <a:ext cx="834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Saved</a:t>
            </a:r>
          </a:p>
          <a:p>
            <a:pPr algn="ctr"/>
            <a:r>
              <a:rPr lang="en-US" sz="1200" i="1" dirty="0" smtClean="0"/>
              <a:t>downtime</a:t>
            </a:r>
            <a:endParaRPr lang="en-US" sz="1200" i="1" dirty="0"/>
          </a:p>
        </p:txBody>
      </p:sp>
      <p:sp>
        <p:nvSpPr>
          <p:cNvPr id="25" name="Content Placeholder 6"/>
          <p:cNvSpPr txBox="1">
            <a:spLocks/>
          </p:cNvSpPr>
          <p:nvPr/>
        </p:nvSpPr>
        <p:spPr bwMode="auto">
          <a:xfrm>
            <a:off x="392113" y="2692742"/>
            <a:ext cx="8356600" cy="31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357188" indent="-357188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0575" indent="-396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6"/>
              </a:buBlip>
              <a:defRPr sz="1800">
                <a:solidFill>
                  <a:schemeClr val="tx1"/>
                </a:solidFill>
                <a:latin typeface="+mn-lt"/>
              </a:defRPr>
            </a:lvl2pPr>
            <a:lvl3pPr marL="1209675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7"/>
              </a:buBlip>
              <a:defRPr sz="1600">
                <a:solidFill>
                  <a:schemeClr val="tx1"/>
                </a:solidFill>
                <a:latin typeface="+mn-lt"/>
              </a:defRPr>
            </a:lvl3pPr>
            <a:lvl4pPr marL="1657350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7"/>
              </a:buBlip>
              <a:defRPr sz="1600">
                <a:solidFill>
                  <a:schemeClr val="tx1"/>
                </a:solidFill>
                <a:latin typeface="+mn-lt"/>
              </a:defRPr>
            </a:lvl4pPr>
            <a:lvl5pPr marL="2095500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7"/>
              </a:buBlip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8"/>
              </a:buBlip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8"/>
              </a:buBlip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8"/>
              </a:buBlip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8"/>
              </a:buBlip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Reduced downtime</a:t>
            </a:r>
          </a:p>
          <a:p>
            <a:pPr lvl="1"/>
            <a:r>
              <a:rPr lang="en-US" dirty="0" smtClean="0"/>
              <a:t>Less dependent </a:t>
            </a:r>
            <a:r>
              <a:rPr lang="en-US" dirty="0"/>
              <a:t>on VM </a:t>
            </a:r>
            <a:r>
              <a:rPr lang="en-US" dirty="0" smtClean="0"/>
              <a:t>size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72000" y="2426400"/>
            <a:ext cx="4072509" cy="307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40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Incremental Stop-And-Copy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390525" y="1677280"/>
            <a:ext cx="6522720" cy="36576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Virtualization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2749795" y="1677280"/>
            <a:ext cx="641105" cy="365760"/>
          </a:xfrm>
          <a:prstGeom prst="rect">
            <a:avLst/>
          </a:prstGeom>
          <a:pattFill prst="ltDnDiag">
            <a:fgClr>
              <a:schemeClr val="bg1"/>
            </a:fgClr>
            <a:bgClr>
              <a:srgbClr val="00B0F0"/>
            </a:bgClr>
          </a:patt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i="1" dirty="0"/>
          </a:p>
        </p:txBody>
      </p:sp>
      <p:sp>
        <p:nvSpPr>
          <p:cNvPr id="57" name="Rectangle 56"/>
          <p:cNvSpPr/>
          <p:nvPr/>
        </p:nvSpPr>
        <p:spPr>
          <a:xfrm>
            <a:off x="390525" y="1677308"/>
            <a:ext cx="6522720" cy="365760"/>
          </a:xfrm>
          <a:prstGeom prst="rect">
            <a:avLst/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466" y="1626023"/>
            <a:ext cx="247233" cy="468330"/>
          </a:xfrm>
          <a:prstGeom prst="rect">
            <a:avLst/>
          </a:prstGeom>
        </p:spPr>
      </p:pic>
      <p:sp>
        <p:nvSpPr>
          <p:cNvPr id="56" name="Rectangle 55"/>
          <p:cNvSpPr/>
          <p:nvPr/>
        </p:nvSpPr>
        <p:spPr>
          <a:xfrm>
            <a:off x="1793876" y="1677280"/>
            <a:ext cx="957791" cy="365760"/>
          </a:xfrm>
          <a:prstGeom prst="rect">
            <a:avLst/>
          </a:prstGeom>
          <a:solidFill>
            <a:srgbClr val="007CA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 smtClean="0"/>
              <a:t>suspended</a:t>
            </a:r>
            <a:endParaRPr lang="en-US" sz="1200" i="1" dirty="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0891" y="1629564"/>
            <a:ext cx="245364" cy="464789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4510" y="1626023"/>
            <a:ext cx="247233" cy="468330"/>
          </a:xfrm>
          <a:prstGeom prst="rect">
            <a:avLst/>
          </a:prstGeom>
        </p:spPr>
      </p:pic>
      <p:grpSp>
        <p:nvGrpSpPr>
          <p:cNvPr id="31" name="Group 30"/>
          <p:cNvGrpSpPr/>
          <p:nvPr/>
        </p:nvGrpSpPr>
        <p:grpSpPr>
          <a:xfrm>
            <a:off x="524509" y="1104900"/>
            <a:ext cx="4416109" cy="1111569"/>
            <a:chOff x="524509" y="1104900"/>
            <a:chExt cx="4416109" cy="1111569"/>
          </a:xfrm>
        </p:grpSpPr>
        <p:sp>
          <p:nvSpPr>
            <p:cNvPr id="32" name="TextBox 31"/>
            <p:cNvSpPr txBox="1"/>
            <p:nvPr/>
          </p:nvSpPr>
          <p:spPr>
            <a:xfrm>
              <a:off x="524509" y="1217763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[k]</a:t>
              </a:r>
              <a:endParaRPr lang="en-US" sz="1400" b="1" dirty="0"/>
            </a:p>
          </p:txBody>
        </p:sp>
        <p:cxnSp>
          <p:nvCxnSpPr>
            <p:cNvPr id="33" name="Straight Connector 32"/>
            <p:cNvCxnSpPr/>
            <p:nvPr/>
          </p:nvCxnSpPr>
          <p:spPr>
            <a:xfrm flipV="1">
              <a:off x="1793875" y="1104900"/>
              <a:ext cx="0" cy="111156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1793875" y="1217735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</a:t>
              </a:r>
              <a:r>
                <a:rPr lang="en-US" sz="12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+</a:t>
              </a:r>
              <a:r>
                <a:rPr lang="en-US" sz="1400" b="1" dirty="0" smtClean="0">
                  <a:latin typeface="cmu10" panose="020B0500000000000000" pitchFamily="34" charset="0"/>
                </a:rPr>
                <a:t>1]</a:t>
              </a:r>
              <a:endParaRPr lang="en-US" sz="1400" b="1" dirty="0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1584992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 35"/>
            <p:cNvSpPr/>
            <p:nvPr/>
          </p:nvSpPr>
          <p:spPr>
            <a:xfrm rot="10800000">
              <a:off x="1844341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/>
            <p:nvPr/>
          </p:nvCxnSpPr>
          <p:spPr>
            <a:xfrm flipH="1">
              <a:off x="723900" y="1371623"/>
              <a:ext cx="633413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2382839" y="1371623"/>
              <a:ext cx="2557779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Connector 38"/>
          <p:cNvCxnSpPr/>
          <p:nvPr/>
        </p:nvCxnSpPr>
        <p:spPr>
          <a:xfrm flipV="1">
            <a:off x="2748000" y="1529080"/>
            <a:ext cx="0" cy="68738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ight Brace 21"/>
          <p:cNvSpPr/>
          <p:nvPr/>
        </p:nvSpPr>
        <p:spPr>
          <a:xfrm rot="16200000">
            <a:off x="3022986" y="1136674"/>
            <a:ext cx="92928" cy="642900"/>
          </a:xfrm>
          <a:prstGeom prst="rightBrace">
            <a:avLst>
              <a:gd name="adj1" fmla="val 8333"/>
              <a:gd name="adj2" fmla="val 518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652060" y="958083"/>
            <a:ext cx="834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Saved</a:t>
            </a:r>
          </a:p>
          <a:p>
            <a:pPr algn="ctr"/>
            <a:r>
              <a:rPr lang="en-US" sz="1200" i="1" dirty="0" smtClean="0"/>
              <a:t>downtime</a:t>
            </a:r>
            <a:endParaRPr lang="en-US" sz="1200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26400"/>
            <a:ext cx="4078303" cy="3081600"/>
          </a:xfrm>
          <a:prstGeom prst="rect">
            <a:avLst/>
          </a:prstGeom>
        </p:spPr>
      </p:pic>
      <p:sp>
        <p:nvSpPr>
          <p:cNvPr id="26" name="Content Placeholder 6"/>
          <p:cNvSpPr txBox="1">
            <a:spLocks/>
          </p:cNvSpPr>
          <p:nvPr/>
        </p:nvSpPr>
        <p:spPr bwMode="auto">
          <a:xfrm>
            <a:off x="392113" y="2692742"/>
            <a:ext cx="8356600" cy="31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357188" indent="-357188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0575" indent="-396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7"/>
              </a:buBlip>
              <a:defRPr sz="1800">
                <a:solidFill>
                  <a:schemeClr val="tx1"/>
                </a:solidFill>
                <a:latin typeface="+mn-lt"/>
              </a:defRPr>
            </a:lvl2pPr>
            <a:lvl3pPr marL="1209675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8"/>
              </a:buBlip>
              <a:defRPr sz="1600">
                <a:solidFill>
                  <a:schemeClr val="tx1"/>
                </a:solidFill>
                <a:latin typeface="+mn-lt"/>
              </a:defRPr>
            </a:lvl3pPr>
            <a:lvl4pPr marL="1657350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8"/>
              </a:buBlip>
              <a:defRPr sz="1600">
                <a:solidFill>
                  <a:schemeClr val="tx1"/>
                </a:solidFill>
                <a:latin typeface="+mn-lt"/>
              </a:defRPr>
            </a:lvl4pPr>
            <a:lvl5pPr marL="2095500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8"/>
              </a:buBlip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Reduced downtime</a:t>
            </a:r>
          </a:p>
          <a:p>
            <a:pPr lvl="1"/>
            <a:r>
              <a:rPr lang="en-US" dirty="0"/>
              <a:t>Less dependent on VM size</a:t>
            </a:r>
            <a:endParaRPr lang="en-US" b="1" dirty="0"/>
          </a:p>
          <a:p>
            <a:pPr>
              <a:lnSpc>
                <a:spcPct val="200000"/>
              </a:lnSpc>
            </a:pPr>
            <a:r>
              <a:rPr lang="en-US" dirty="0" smtClean="0"/>
              <a:t>But</a:t>
            </a:r>
            <a:r>
              <a:rPr lang="en-US" dirty="0"/>
              <a:t>: Downtime depends 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Interval length</a:t>
            </a:r>
          </a:p>
          <a:p>
            <a:pPr lvl="1"/>
            <a:r>
              <a:rPr lang="en-US" dirty="0" smtClean="0"/>
              <a:t>Workload</a:t>
            </a:r>
          </a:p>
        </p:txBody>
      </p:sp>
    </p:spTree>
    <p:extLst>
      <p:ext uri="{BB962C8B-B14F-4D97-AF65-F5344CB8AC3E}">
        <p14:creationId xmlns:p14="http://schemas.microsoft.com/office/powerpoint/2010/main" val="396880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426400"/>
            <a:ext cx="4072509" cy="30772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Incremental Stop-And-Copy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Marc Rittinghaus - </a:t>
            </a:r>
            <a:r>
              <a:rPr lang="de-DE" dirty="0" err="1" smtClean="0"/>
              <a:t>SimuBoost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390525" y="1677280"/>
            <a:ext cx="6522720" cy="36576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Virtualization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2749795" y="1677280"/>
            <a:ext cx="641105" cy="365760"/>
          </a:xfrm>
          <a:prstGeom prst="rect">
            <a:avLst/>
          </a:prstGeom>
          <a:pattFill prst="ltDnDiag">
            <a:fgClr>
              <a:schemeClr val="bg1"/>
            </a:fgClr>
            <a:bgClr>
              <a:srgbClr val="00B0F0"/>
            </a:bgClr>
          </a:patt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i="1" dirty="0"/>
          </a:p>
        </p:txBody>
      </p:sp>
      <p:sp>
        <p:nvSpPr>
          <p:cNvPr id="57" name="Rectangle 56"/>
          <p:cNvSpPr/>
          <p:nvPr/>
        </p:nvSpPr>
        <p:spPr>
          <a:xfrm>
            <a:off x="390525" y="1677308"/>
            <a:ext cx="6522720" cy="365760"/>
          </a:xfrm>
          <a:prstGeom prst="rect">
            <a:avLst/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466" y="1626023"/>
            <a:ext cx="247233" cy="468330"/>
          </a:xfrm>
          <a:prstGeom prst="rect">
            <a:avLst/>
          </a:prstGeom>
        </p:spPr>
      </p:pic>
      <p:sp>
        <p:nvSpPr>
          <p:cNvPr id="56" name="Rectangle 55"/>
          <p:cNvSpPr/>
          <p:nvPr/>
        </p:nvSpPr>
        <p:spPr>
          <a:xfrm>
            <a:off x="1793876" y="1677280"/>
            <a:ext cx="957791" cy="365760"/>
          </a:xfrm>
          <a:prstGeom prst="rect">
            <a:avLst/>
          </a:prstGeom>
          <a:solidFill>
            <a:srgbClr val="007CA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 smtClean="0"/>
              <a:t>suspended</a:t>
            </a:r>
            <a:endParaRPr lang="en-US" sz="1200" i="1" dirty="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0891" y="1629564"/>
            <a:ext cx="245364" cy="464789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4510" y="1626023"/>
            <a:ext cx="247233" cy="468330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524509" y="1104900"/>
            <a:ext cx="4416109" cy="1111569"/>
            <a:chOff x="524509" y="1104900"/>
            <a:chExt cx="4416109" cy="1111569"/>
          </a:xfrm>
        </p:grpSpPr>
        <p:sp>
          <p:nvSpPr>
            <p:cNvPr id="30" name="TextBox 29"/>
            <p:cNvSpPr txBox="1"/>
            <p:nvPr/>
          </p:nvSpPr>
          <p:spPr>
            <a:xfrm>
              <a:off x="524509" y="1217763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[k]</a:t>
              </a:r>
              <a:endParaRPr lang="en-US" sz="1400" b="1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 flipV="1">
              <a:off x="1793875" y="1104900"/>
              <a:ext cx="0" cy="111156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1793875" y="1217735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</a:t>
              </a:r>
              <a:r>
                <a:rPr lang="en-US" sz="12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+</a:t>
              </a:r>
              <a:r>
                <a:rPr lang="en-US" sz="1400" b="1" dirty="0" smtClean="0">
                  <a:latin typeface="cmu10" panose="020B0500000000000000" pitchFamily="34" charset="0"/>
                </a:rPr>
                <a:t>1]</a:t>
              </a:r>
              <a:endParaRPr lang="en-US" sz="1400" b="1" dirty="0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1584992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 rot="10800000">
              <a:off x="1844341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/>
            <p:cNvCxnSpPr/>
            <p:nvPr/>
          </p:nvCxnSpPr>
          <p:spPr>
            <a:xfrm flipH="1">
              <a:off x="723900" y="1371623"/>
              <a:ext cx="633413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2382839" y="1371623"/>
              <a:ext cx="2557779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Connector 36"/>
          <p:cNvCxnSpPr/>
          <p:nvPr/>
        </p:nvCxnSpPr>
        <p:spPr>
          <a:xfrm flipV="1">
            <a:off x="2748000" y="1529080"/>
            <a:ext cx="0" cy="68738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ontent Placeholder 6"/>
          <p:cNvSpPr txBox="1">
            <a:spLocks/>
          </p:cNvSpPr>
          <p:nvPr/>
        </p:nvSpPr>
        <p:spPr bwMode="auto">
          <a:xfrm>
            <a:off x="392113" y="2692742"/>
            <a:ext cx="8356600" cy="31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357188" indent="-357188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0575" indent="-396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7"/>
              </a:buBlip>
              <a:defRPr sz="1800">
                <a:solidFill>
                  <a:schemeClr val="tx1"/>
                </a:solidFill>
                <a:latin typeface="+mn-lt"/>
              </a:defRPr>
            </a:lvl2pPr>
            <a:lvl3pPr marL="1209675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8"/>
              </a:buBlip>
              <a:defRPr sz="1600">
                <a:solidFill>
                  <a:schemeClr val="tx1"/>
                </a:solidFill>
                <a:latin typeface="+mn-lt"/>
              </a:defRPr>
            </a:lvl3pPr>
            <a:lvl4pPr marL="1657350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8"/>
              </a:buBlip>
              <a:defRPr sz="1600">
                <a:solidFill>
                  <a:schemeClr val="tx1"/>
                </a:solidFill>
                <a:latin typeface="+mn-lt"/>
              </a:defRPr>
            </a:lvl4pPr>
            <a:lvl5pPr marL="2095500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8"/>
              </a:buBlip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Reduced downtime</a:t>
            </a:r>
          </a:p>
          <a:p>
            <a:pPr lvl="1"/>
            <a:r>
              <a:rPr lang="en-US" dirty="0"/>
              <a:t>Less dependent on VM size</a:t>
            </a:r>
            <a:endParaRPr lang="en-US" b="1" dirty="0"/>
          </a:p>
          <a:p>
            <a:pPr>
              <a:lnSpc>
                <a:spcPct val="200000"/>
              </a:lnSpc>
            </a:pPr>
            <a:r>
              <a:rPr lang="en-US" dirty="0" smtClean="0"/>
              <a:t>But</a:t>
            </a:r>
            <a:r>
              <a:rPr lang="en-US" dirty="0"/>
              <a:t>: Downtime depends 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Interval length</a:t>
            </a:r>
          </a:p>
          <a:p>
            <a:pPr lvl="1"/>
            <a:r>
              <a:rPr lang="en-US" dirty="0" smtClean="0"/>
              <a:t>Workload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But: Downtime strongly fluctuates</a:t>
            </a:r>
            <a:endParaRPr lang="en-US" dirty="0"/>
          </a:p>
        </p:txBody>
      </p:sp>
      <p:sp>
        <p:nvSpPr>
          <p:cNvPr id="23" name="Right Brace 22"/>
          <p:cNvSpPr/>
          <p:nvPr/>
        </p:nvSpPr>
        <p:spPr>
          <a:xfrm rot="16200000">
            <a:off x="3022986" y="1136674"/>
            <a:ext cx="92928" cy="642900"/>
          </a:xfrm>
          <a:prstGeom prst="rightBrace">
            <a:avLst>
              <a:gd name="adj1" fmla="val 8333"/>
              <a:gd name="adj2" fmla="val 518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652060" y="958083"/>
            <a:ext cx="834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Saved</a:t>
            </a:r>
          </a:p>
          <a:p>
            <a:pPr algn="ctr"/>
            <a:r>
              <a:rPr lang="en-US" sz="1200" i="1" dirty="0" smtClean="0"/>
              <a:t>downtime</a:t>
            </a:r>
            <a:endParaRPr lang="en-US" sz="12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5932170" y="2773713"/>
            <a:ext cx="1720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25% above 100ms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76396" y="4691268"/>
            <a:ext cx="1720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60% above 100ms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181600" y="3064127"/>
            <a:ext cx="3253740" cy="0"/>
          </a:xfrm>
          <a:prstGeom prst="line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239000" y="4690666"/>
            <a:ext cx="1196340" cy="0"/>
          </a:xfrm>
          <a:prstGeom prst="line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90525" y="5563968"/>
            <a:ext cx="8358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en-US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b="1" dirty="0" smtClean="0"/>
              <a:t>We need to further speedup </a:t>
            </a:r>
            <a:r>
              <a:rPr lang="en-US" b="1" dirty="0" err="1" smtClean="0"/>
              <a:t>checkpointing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2490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Incremental Copy-On-Write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390525" y="1677280"/>
            <a:ext cx="6522720" cy="36576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Virtualization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390525" y="1677308"/>
            <a:ext cx="6522720" cy="365760"/>
          </a:xfrm>
          <a:prstGeom prst="rect">
            <a:avLst/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466" y="1626023"/>
            <a:ext cx="247233" cy="468330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455832" y="2281555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55832" y="2419668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55832" y="255778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55832" y="269494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55832" y="283210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55832" y="296926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55832" y="310642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55832" y="3238706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55832" y="3375866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55832" y="3513979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-414101" y="2828323"/>
            <a:ext cx="1370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VM RAM</a:t>
            </a:r>
            <a:endParaRPr lang="en-US" sz="1200" dirty="0"/>
          </a:p>
        </p:txBody>
      </p:sp>
      <p:grpSp>
        <p:nvGrpSpPr>
          <p:cNvPr id="43" name="Group 42"/>
          <p:cNvGrpSpPr/>
          <p:nvPr/>
        </p:nvGrpSpPr>
        <p:grpSpPr>
          <a:xfrm>
            <a:off x="340042" y="3802938"/>
            <a:ext cx="514985" cy="570746"/>
            <a:chOff x="3130550" y="3804071"/>
            <a:chExt cx="514985" cy="570746"/>
          </a:xfrm>
        </p:grpSpPr>
        <p:sp>
          <p:nvSpPr>
            <p:cNvPr id="44" name="Can 43"/>
            <p:cNvSpPr/>
            <p:nvPr/>
          </p:nvSpPr>
          <p:spPr>
            <a:xfrm>
              <a:off x="3130550" y="3804071"/>
              <a:ext cx="387350" cy="485139"/>
            </a:xfrm>
            <a:prstGeom prst="can">
              <a:avLst/>
            </a:prstGeom>
            <a:solidFill>
              <a:schemeClr val="bg2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52800" y="4081621"/>
              <a:ext cx="292735" cy="293196"/>
            </a:xfrm>
            <a:prstGeom prst="rect">
              <a:avLst/>
            </a:prstGeom>
          </p:spPr>
        </p:pic>
      </p:grpSp>
      <p:grpSp>
        <p:nvGrpSpPr>
          <p:cNvPr id="5" name="Group 4"/>
          <p:cNvGrpSpPr/>
          <p:nvPr/>
        </p:nvGrpSpPr>
        <p:grpSpPr>
          <a:xfrm>
            <a:off x="783588" y="2557781"/>
            <a:ext cx="142876" cy="275273"/>
            <a:chOff x="783588" y="2557781"/>
            <a:chExt cx="142876" cy="275273"/>
          </a:xfrm>
          <a:solidFill>
            <a:srgbClr val="FF0000"/>
          </a:solidFill>
        </p:grpSpPr>
        <p:sp>
          <p:nvSpPr>
            <p:cNvPr id="37" name="Rectangle 36"/>
            <p:cNvSpPr/>
            <p:nvPr/>
          </p:nvSpPr>
          <p:spPr>
            <a:xfrm>
              <a:off x="783589" y="2557781"/>
              <a:ext cx="142875" cy="138113"/>
            </a:xfrm>
            <a:prstGeom prst="rect">
              <a:avLst/>
            </a:pr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83588" y="2694941"/>
              <a:ext cx="142875" cy="138113"/>
            </a:xfrm>
            <a:prstGeom prst="rect">
              <a:avLst/>
            </a:pr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/>
          <p:cNvSpPr/>
          <p:nvPr/>
        </p:nvSpPr>
        <p:spPr>
          <a:xfrm>
            <a:off x="926780" y="2281555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73037" y="2419668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362485" y="2419668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212944" y="3106421"/>
            <a:ext cx="146520" cy="407558"/>
            <a:chOff x="1212944" y="3106421"/>
            <a:chExt cx="146520" cy="407558"/>
          </a:xfrm>
        </p:grpSpPr>
        <p:sp>
          <p:nvSpPr>
            <p:cNvPr id="42" name="Rectangle 41"/>
            <p:cNvSpPr/>
            <p:nvPr/>
          </p:nvSpPr>
          <p:spPr>
            <a:xfrm>
              <a:off x="1216589" y="3106421"/>
              <a:ext cx="142875" cy="138113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212944" y="3375866"/>
              <a:ext cx="142875" cy="138113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24509" y="1104900"/>
            <a:ext cx="4416109" cy="1111569"/>
            <a:chOff x="524509" y="1104900"/>
            <a:chExt cx="4416109" cy="1111569"/>
          </a:xfrm>
        </p:grpSpPr>
        <p:sp>
          <p:nvSpPr>
            <p:cNvPr id="61" name="TextBox 60"/>
            <p:cNvSpPr txBox="1"/>
            <p:nvPr/>
          </p:nvSpPr>
          <p:spPr>
            <a:xfrm>
              <a:off x="524509" y="1217763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[k]</a:t>
              </a:r>
              <a:endParaRPr lang="en-US" sz="1400" b="1" dirty="0"/>
            </a:p>
          </p:txBody>
        </p:sp>
        <p:cxnSp>
          <p:nvCxnSpPr>
            <p:cNvPr id="62" name="Straight Connector 61"/>
            <p:cNvCxnSpPr/>
            <p:nvPr/>
          </p:nvCxnSpPr>
          <p:spPr>
            <a:xfrm flipV="1">
              <a:off x="1793875" y="1104900"/>
              <a:ext cx="0" cy="111156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1793875" y="1217735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</a:t>
              </a:r>
              <a:r>
                <a:rPr lang="en-US" sz="12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+</a:t>
              </a:r>
              <a:r>
                <a:rPr lang="en-US" sz="1400" b="1" dirty="0" smtClean="0">
                  <a:latin typeface="cmu10" panose="020B0500000000000000" pitchFamily="34" charset="0"/>
                </a:rPr>
                <a:t>1]</a:t>
              </a:r>
              <a:endParaRPr lang="en-US" sz="1400" b="1" dirty="0"/>
            </a:p>
          </p:txBody>
        </p:sp>
        <p:sp>
          <p:nvSpPr>
            <p:cNvPr id="64" name="Freeform 63"/>
            <p:cNvSpPr/>
            <p:nvPr/>
          </p:nvSpPr>
          <p:spPr>
            <a:xfrm>
              <a:off x="1584992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 64"/>
            <p:cNvSpPr/>
            <p:nvPr/>
          </p:nvSpPr>
          <p:spPr>
            <a:xfrm rot="10800000">
              <a:off x="1844341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Straight Connector 65"/>
            <p:cNvCxnSpPr/>
            <p:nvPr/>
          </p:nvCxnSpPr>
          <p:spPr>
            <a:xfrm flipH="1">
              <a:off x="723900" y="1371623"/>
              <a:ext cx="633413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2382839" y="1371623"/>
              <a:ext cx="2557779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227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Incremental Copy-On-Write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390525" y="1677280"/>
            <a:ext cx="6522720" cy="36576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Virtualization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55832" y="2281555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55832" y="2419668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55832" y="255778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55832" y="269494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55832" y="283210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55832" y="296926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55832" y="310642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55832" y="3238706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55832" y="3375866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55832" y="3513979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-414101" y="2828323"/>
            <a:ext cx="1370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VM RAM</a:t>
            </a:r>
            <a:endParaRPr lang="en-US" sz="1200" dirty="0"/>
          </a:p>
        </p:txBody>
      </p:sp>
      <p:grpSp>
        <p:nvGrpSpPr>
          <p:cNvPr id="43" name="Group 42"/>
          <p:cNvGrpSpPr/>
          <p:nvPr/>
        </p:nvGrpSpPr>
        <p:grpSpPr>
          <a:xfrm>
            <a:off x="340042" y="3802938"/>
            <a:ext cx="514985" cy="570746"/>
            <a:chOff x="3130550" y="3804071"/>
            <a:chExt cx="514985" cy="570746"/>
          </a:xfrm>
        </p:grpSpPr>
        <p:sp>
          <p:nvSpPr>
            <p:cNvPr id="44" name="Can 43"/>
            <p:cNvSpPr/>
            <p:nvPr/>
          </p:nvSpPr>
          <p:spPr>
            <a:xfrm>
              <a:off x="3130550" y="3804071"/>
              <a:ext cx="387350" cy="485139"/>
            </a:xfrm>
            <a:prstGeom prst="can">
              <a:avLst/>
            </a:prstGeom>
            <a:solidFill>
              <a:schemeClr val="bg2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52800" y="4081621"/>
              <a:ext cx="292735" cy="293196"/>
            </a:xfrm>
            <a:prstGeom prst="rect">
              <a:avLst/>
            </a:prstGeom>
          </p:spPr>
        </p:pic>
      </p:grpSp>
      <p:grpSp>
        <p:nvGrpSpPr>
          <p:cNvPr id="5" name="Group 4"/>
          <p:cNvGrpSpPr/>
          <p:nvPr/>
        </p:nvGrpSpPr>
        <p:grpSpPr>
          <a:xfrm>
            <a:off x="783588" y="2557781"/>
            <a:ext cx="142876" cy="275273"/>
            <a:chOff x="783588" y="2557781"/>
            <a:chExt cx="142876" cy="275273"/>
          </a:xfrm>
          <a:solidFill>
            <a:srgbClr val="FF0000"/>
          </a:solidFill>
        </p:grpSpPr>
        <p:sp>
          <p:nvSpPr>
            <p:cNvPr id="37" name="Rectangle 36"/>
            <p:cNvSpPr/>
            <p:nvPr/>
          </p:nvSpPr>
          <p:spPr>
            <a:xfrm>
              <a:off x="783589" y="2557781"/>
              <a:ext cx="142875" cy="138113"/>
            </a:xfrm>
            <a:prstGeom prst="rect">
              <a:avLst/>
            </a:pr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83588" y="2694941"/>
              <a:ext cx="142875" cy="138113"/>
            </a:xfrm>
            <a:prstGeom prst="rect">
              <a:avLst/>
            </a:pr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Rectangle 67"/>
          <p:cNvSpPr/>
          <p:nvPr/>
        </p:nvSpPr>
        <p:spPr>
          <a:xfrm>
            <a:off x="1793877" y="1677280"/>
            <a:ext cx="194400" cy="365760"/>
          </a:xfrm>
          <a:prstGeom prst="rect">
            <a:avLst/>
          </a:prstGeom>
          <a:solidFill>
            <a:srgbClr val="0078A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i="1" dirty="0"/>
          </a:p>
        </p:txBody>
      </p:sp>
      <p:sp>
        <p:nvSpPr>
          <p:cNvPr id="39" name="Rectangle 38"/>
          <p:cNvSpPr/>
          <p:nvPr/>
        </p:nvSpPr>
        <p:spPr>
          <a:xfrm>
            <a:off x="926780" y="2281555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73037" y="2419668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212944" y="3106421"/>
            <a:ext cx="146520" cy="407558"/>
            <a:chOff x="1212944" y="3106421"/>
            <a:chExt cx="146520" cy="407558"/>
          </a:xfrm>
        </p:grpSpPr>
        <p:sp>
          <p:nvSpPr>
            <p:cNvPr id="42" name="Rectangle 41"/>
            <p:cNvSpPr/>
            <p:nvPr/>
          </p:nvSpPr>
          <p:spPr>
            <a:xfrm>
              <a:off x="1216589" y="3106421"/>
              <a:ext cx="142875" cy="138113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212944" y="3375866"/>
              <a:ext cx="142875" cy="138113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1793875" y="2281555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1793875" y="2419668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793875" y="2557781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793875" y="2694941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793875" y="283210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793875" y="296926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1793875" y="3106421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793875" y="3238706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1793875" y="3375866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1793875" y="3513979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39" idx="3"/>
            <a:endCxn id="46" idx="1"/>
          </p:cNvCxnSpPr>
          <p:nvPr/>
        </p:nvCxnSpPr>
        <p:spPr>
          <a:xfrm>
            <a:off x="1069655" y="2350612"/>
            <a:ext cx="72422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37" idx="3"/>
            <a:endCxn id="51" idx="1"/>
          </p:cNvCxnSpPr>
          <p:nvPr/>
        </p:nvCxnSpPr>
        <p:spPr>
          <a:xfrm>
            <a:off x="926464" y="2626838"/>
            <a:ext cx="86741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40" idx="3"/>
            <a:endCxn id="48" idx="1"/>
          </p:cNvCxnSpPr>
          <p:nvPr/>
        </p:nvCxnSpPr>
        <p:spPr>
          <a:xfrm>
            <a:off x="1215912" y="2488725"/>
            <a:ext cx="57796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362485" y="2419668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Connector 64"/>
          <p:cNvCxnSpPr>
            <a:stCxn id="38" idx="3"/>
            <a:endCxn id="52" idx="1"/>
          </p:cNvCxnSpPr>
          <p:nvPr/>
        </p:nvCxnSpPr>
        <p:spPr>
          <a:xfrm>
            <a:off x="926463" y="2763998"/>
            <a:ext cx="86741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42" idx="3"/>
            <a:endCxn id="56" idx="1"/>
          </p:cNvCxnSpPr>
          <p:nvPr/>
        </p:nvCxnSpPr>
        <p:spPr>
          <a:xfrm>
            <a:off x="1359464" y="3175478"/>
            <a:ext cx="43441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47" idx="3"/>
            <a:endCxn id="60" idx="1"/>
          </p:cNvCxnSpPr>
          <p:nvPr/>
        </p:nvCxnSpPr>
        <p:spPr>
          <a:xfrm>
            <a:off x="1355819" y="3444923"/>
            <a:ext cx="43805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390525" y="1677308"/>
            <a:ext cx="6522720" cy="365760"/>
          </a:xfrm>
          <a:prstGeom prst="rect">
            <a:avLst/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pic>
        <p:nvPicPr>
          <p:cNvPr id="69" name="Picture 6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0891" y="1629564"/>
            <a:ext cx="245364" cy="464789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466" y="1626023"/>
            <a:ext cx="247233" cy="46833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1936750" y="2191240"/>
            <a:ext cx="2254222" cy="679996"/>
            <a:chOff x="1936750" y="2191240"/>
            <a:chExt cx="2254222" cy="679996"/>
          </a:xfrm>
        </p:grpSpPr>
        <p:grpSp>
          <p:nvGrpSpPr>
            <p:cNvPr id="77" name="Group 76"/>
            <p:cNvGrpSpPr/>
            <p:nvPr/>
          </p:nvGrpSpPr>
          <p:grpSpPr>
            <a:xfrm>
              <a:off x="1936750" y="2191240"/>
              <a:ext cx="1288542" cy="679996"/>
              <a:chOff x="1936750" y="2191240"/>
              <a:chExt cx="1288542" cy="679996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2521171" y="2191240"/>
                <a:ext cx="565980" cy="547116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1" name="Straight Connector 70"/>
              <p:cNvCxnSpPr/>
              <p:nvPr/>
            </p:nvCxnSpPr>
            <p:spPr>
              <a:xfrm flipV="1">
                <a:off x="1936750" y="2191240"/>
                <a:ext cx="584421" cy="90314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1940719" y="2419350"/>
                <a:ext cx="580452" cy="31900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850642" y="2382437"/>
                <a:ext cx="374650" cy="488799"/>
              </a:xfrm>
              <a:prstGeom prst="rect">
                <a:avLst/>
              </a:prstGeom>
            </p:spPr>
          </p:pic>
        </p:grpSp>
        <p:sp>
          <p:nvSpPr>
            <p:cNvPr id="72" name="TextBox 71"/>
            <p:cNvSpPr txBox="1"/>
            <p:nvPr/>
          </p:nvSpPr>
          <p:spPr>
            <a:xfrm>
              <a:off x="3131918" y="2257891"/>
              <a:ext cx="10590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i="1" dirty="0" smtClean="0"/>
                <a:t>Write-protect pages</a:t>
              </a:r>
              <a:endParaRPr lang="en-US" sz="1200" i="1" dirty="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524509" y="1104900"/>
            <a:ext cx="4416109" cy="1111569"/>
            <a:chOff x="524509" y="1104900"/>
            <a:chExt cx="4416109" cy="1111569"/>
          </a:xfrm>
        </p:grpSpPr>
        <p:sp>
          <p:nvSpPr>
            <p:cNvPr id="84" name="TextBox 83"/>
            <p:cNvSpPr txBox="1"/>
            <p:nvPr/>
          </p:nvSpPr>
          <p:spPr>
            <a:xfrm>
              <a:off x="524509" y="1217763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[k]</a:t>
              </a:r>
              <a:endParaRPr lang="en-US" sz="1400" b="1" dirty="0"/>
            </a:p>
          </p:txBody>
        </p:sp>
        <p:cxnSp>
          <p:nvCxnSpPr>
            <p:cNvPr id="85" name="Straight Connector 84"/>
            <p:cNvCxnSpPr/>
            <p:nvPr/>
          </p:nvCxnSpPr>
          <p:spPr>
            <a:xfrm flipV="1">
              <a:off x="1793875" y="1104900"/>
              <a:ext cx="0" cy="111156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1793875" y="1217735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</a:t>
              </a:r>
              <a:r>
                <a:rPr lang="en-US" sz="12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+</a:t>
              </a:r>
              <a:r>
                <a:rPr lang="en-US" sz="1400" b="1" dirty="0" smtClean="0">
                  <a:latin typeface="cmu10" panose="020B0500000000000000" pitchFamily="34" charset="0"/>
                </a:rPr>
                <a:t>1]</a:t>
              </a:r>
              <a:endParaRPr lang="en-US" sz="1400" b="1" dirty="0"/>
            </a:p>
          </p:txBody>
        </p:sp>
        <p:sp>
          <p:nvSpPr>
            <p:cNvPr id="87" name="Freeform 86"/>
            <p:cNvSpPr/>
            <p:nvPr/>
          </p:nvSpPr>
          <p:spPr>
            <a:xfrm>
              <a:off x="1584992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 87"/>
            <p:cNvSpPr/>
            <p:nvPr/>
          </p:nvSpPr>
          <p:spPr>
            <a:xfrm rot="10800000">
              <a:off x="1844341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9" name="Straight Connector 88"/>
            <p:cNvCxnSpPr/>
            <p:nvPr/>
          </p:nvCxnSpPr>
          <p:spPr>
            <a:xfrm flipH="1">
              <a:off x="723900" y="1371623"/>
              <a:ext cx="633413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flipH="1">
              <a:off x="2382839" y="1371623"/>
              <a:ext cx="2557779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Content Placeholder 2"/>
          <p:cNvSpPr txBox="1">
            <a:spLocks/>
          </p:cNvSpPr>
          <p:nvPr/>
        </p:nvSpPr>
        <p:spPr bwMode="auto">
          <a:xfrm>
            <a:off x="392113" y="4953119"/>
            <a:ext cx="8356600" cy="1217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357188" indent="-357188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0575" indent="-396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7"/>
              </a:buBlip>
              <a:defRPr sz="1800">
                <a:solidFill>
                  <a:schemeClr val="tx1"/>
                </a:solidFill>
                <a:latin typeface="+mn-lt"/>
              </a:defRPr>
            </a:lvl2pPr>
            <a:lvl3pPr marL="1209675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8"/>
              </a:buBlip>
              <a:defRPr sz="1600">
                <a:solidFill>
                  <a:schemeClr val="tx1"/>
                </a:solidFill>
                <a:latin typeface="+mn-lt"/>
              </a:defRPr>
            </a:lvl3pPr>
            <a:lvl4pPr marL="1657350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8"/>
              </a:buBlip>
              <a:defRPr sz="1600">
                <a:solidFill>
                  <a:schemeClr val="tx1"/>
                </a:solidFill>
                <a:latin typeface="+mn-lt"/>
              </a:defRPr>
            </a:lvl4pPr>
            <a:lvl5pPr marL="2095500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8"/>
              </a:buBlip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Idea: Save modified pages asynchronously</a:t>
            </a:r>
          </a:p>
          <a:p>
            <a:pPr lvl="1"/>
            <a:r>
              <a:rPr lang="en-US" kern="0" dirty="0" smtClean="0"/>
              <a:t>Use write-protection to prevent modification</a:t>
            </a:r>
          </a:p>
          <a:p>
            <a:pPr lvl="1"/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04009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Incremental Copy-On-Write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390525" y="1677280"/>
            <a:ext cx="6522720" cy="36576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Virtualization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55832" y="2281555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55832" y="2419668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55832" y="255778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55832" y="269494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55832" y="283210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55832" y="296926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55832" y="310642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55832" y="3238706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55832" y="3375866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55832" y="3513979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-414101" y="2828323"/>
            <a:ext cx="1370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VM RAM</a:t>
            </a:r>
            <a:endParaRPr lang="en-US" sz="1200" dirty="0"/>
          </a:p>
        </p:txBody>
      </p:sp>
      <p:grpSp>
        <p:nvGrpSpPr>
          <p:cNvPr id="43" name="Group 42"/>
          <p:cNvGrpSpPr/>
          <p:nvPr/>
        </p:nvGrpSpPr>
        <p:grpSpPr>
          <a:xfrm>
            <a:off x="340042" y="3802938"/>
            <a:ext cx="514985" cy="570746"/>
            <a:chOff x="3130550" y="3804071"/>
            <a:chExt cx="514985" cy="570746"/>
          </a:xfrm>
        </p:grpSpPr>
        <p:sp>
          <p:nvSpPr>
            <p:cNvPr id="44" name="Can 43"/>
            <p:cNvSpPr/>
            <p:nvPr/>
          </p:nvSpPr>
          <p:spPr>
            <a:xfrm>
              <a:off x="3130550" y="3804071"/>
              <a:ext cx="387350" cy="485139"/>
            </a:xfrm>
            <a:prstGeom prst="can">
              <a:avLst/>
            </a:prstGeom>
            <a:solidFill>
              <a:schemeClr val="bg2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52800" y="4081621"/>
              <a:ext cx="292735" cy="293196"/>
            </a:xfrm>
            <a:prstGeom prst="rect">
              <a:avLst/>
            </a:prstGeom>
          </p:spPr>
        </p:pic>
      </p:grpSp>
      <p:grpSp>
        <p:nvGrpSpPr>
          <p:cNvPr id="5" name="Group 4"/>
          <p:cNvGrpSpPr/>
          <p:nvPr/>
        </p:nvGrpSpPr>
        <p:grpSpPr>
          <a:xfrm>
            <a:off x="783588" y="2557781"/>
            <a:ext cx="142876" cy="275273"/>
            <a:chOff x="783588" y="2557781"/>
            <a:chExt cx="142876" cy="275273"/>
          </a:xfrm>
          <a:solidFill>
            <a:srgbClr val="FF0000"/>
          </a:solidFill>
        </p:grpSpPr>
        <p:sp>
          <p:nvSpPr>
            <p:cNvPr id="37" name="Rectangle 36"/>
            <p:cNvSpPr/>
            <p:nvPr/>
          </p:nvSpPr>
          <p:spPr>
            <a:xfrm>
              <a:off x="783589" y="2557781"/>
              <a:ext cx="142875" cy="138113"/>
            </a:xfrm>
            <a:prstGeom prst="rect">
              <a:avLst/>
            </a:pr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83588" y="2694941"/>
              <a:ext cx="142875" cy="138113"/>
            </a:xfrm>
            <a:prstGeom prst="rect">
              <a:avLst/>
            </a:pr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Rectangle 67"/>
          <p:cNvSpPr/>
          <p:nvPr/>
        </p:nvSpPr>
        <p:spPr>
          <a:xfrm>
            <a:off x="1793877" y="1677280"/>
            <a:ext cx="192420" cy="365760"/>
          </a:xfrm>
          <a:prstGeom prst="rect">
            <a:avLst/>
          </a:prstGeom>
          <a:solidFill>
            <a:srgbClr val="007CA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i="1" dirty="0"/>
          </a:p>
        </p:txBody>
      </p:sp>
      <p:sp>
        <p:nvSpPr>
          <p:cNvPr id="39" name="Rectangle 38"/>
          <p:cNvSpPr/>
          <p:nvPr/>
        </p:nvSpPr>
        <p:spPr>
          <a:xfrm>
            <a:off x="926780" y="2281555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73037" y="2419668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212944" y="3106421"/>
            <a:ext cx="146520" cy="407558"/>
            <a:chOff x="1212944" y="3106421"/>
            <a:chExt cx="146520" cy="407558"/>
          </a:xfrm>
        </p:grpSpPr>
        <p:sp>
          <p:nvSpPr>
            <p:cNvPr id="42" name="Rectangle 41"/>
            <p:cNvSpPr/>
            <p:nvPr/>
          </p:nvSpPr>
          <p:spPr>
            <a:xfrm>
              <a:off x="1216589" y="3106421"/>
              <a:ext cx="142875" cy="138113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212944" y="3375866"/>
              <a:ext cx="142875" cy="138113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1793875" y="2281555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1793875" y="2419668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793875" y="2557781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793875" y="2694941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793875" y="283210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793875" y="296926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1793875" y="3106421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793875" y="3238706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1793875" y="3375866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1793875" y="3513979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39" idx="3"/>
            <a:endCxn id="46" idx="1"/>
          </p:cNvCxnSpPr>
          <p:nvPr/>
        </p:nvCxnSpPr>
        <p:spPr>
          <a:xfrm>
            <a:off x="1069655" y="2350612"/>
            <a:ext cx="72422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37" idx="3"/>
            <a:endCxn id="51" idx="1"/>
          </p:cNvCxnSpPr>
          <p:nvPr/>
        </p:nvCxnSpPr>
        <p:spPr>
          <a:xfrm>
            <a:off x="926464" y="2626838"/>
            <a:ext cx="86741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40" idx="3"/>
            <a:endCxn id="48" idx="1"/>
          </p:cNvCxnSpPr>
          <p:nvPr/>
        </p:nvCxnSpPr>
        <p:spPr>
          <a:xfrm>
            <a:off x="1215912" y="2488725"/>
            <a:ext cx="57796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362485" y="2419668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Connector 64"/>
          <p:cNvCxnSpPr>
            <a:stCxn id="38" idx="3"/>
            <a:endCxn id="52" idx="1"/>
          </p:cNvCxnSpPr>
          <p:nvPr/>
        </p:nvCxnSpPr>
        <p:spPr>
          <a:xfrm>
            <a:off x="926463" y="2763998"/>
            <a:ext cx="86741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42" idx="3"/>
            <a:endCxn id="56" idx="1"/>
          </p:cNvCxnSpPr>
          <p:nvPr/>
        </p:nvCxnSpPr>
        <p:spPr>
          <a:xfrm>
            <a:off x="1359464" y="3175478"/>
            <a:ext cx="43441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47" idx="3"/>
            <a:endCxn id="60" idx="1"/>
          </p:cNvCxnSpPr>
          <p:nvPr/>
        </p:nvCxnSpPr>
        <p:spPr>
          <a:xfrm>
            <a:off x="1355819" y="3444923"/>
            <a:ext cx="43805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968" y="2321003"/>
            <a:ext cx="96329" cy="125679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968" y="2463020"/>
            <a:ext cx="96329" cy="125679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968" y="2600180"/>
            <a:ext cx="96329" cy="125679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968" y="2739072"/>
            <a:ext cx="96329" cy="125679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968" y="3141833"/>
            <a:ext cx="96329" cy="125679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968" y="3420935"/>
            <a:ext cx="96329" cy="125679"/>
          </a:xfrm>
          <a:prstGeom prst="rect">
            <a:avLst/>
          </a:prstGeom>
        </p:spPr>
      </p:pic>
      <p:sp>
        <p:nvSpPr>
          <p:cNvPr id="80" name="Rectangle 79"/>
          <p:cNvSpPr/>
          <p:nvPr/>
        </p:nvSpPr>
        <p:spPr>
          <a:xfrm>
            <a:off x="1986297" y="1677280"/>
            <a:ext cx="763200" cy="365760"/>
          </a:xfrm>
          <a:prstGeom prst="rect">
            <a:avLst/>
          </a:prstGeom>
          <a:pattFill prst="ltDnDiag">
            <a:fgClr>
              <a:schemeClr val="bg1"/>
            </a:fgClr>
            <a:bgClr>
              <a:srgbClr val="00B0F0"/>
            </a:bgClr>
          </a:patt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i="1" dirty="0"/>
          </a:p>
        </p:txBody>
      </p:sp>
      <p:sp>
        <p:nvSpPr>
          <p:cNvPr id="57" name="Rectangle 56"/>
          <p:cNvSpPr/>
          <p:nvPr/>
        </p:nvSpPr>
        <p:spPr>
          <a:xfrm>
            <a:off x="390525" y="1677308"/>
            <a:ext cx="6522720" cy="365760"/>
          </a:xfrm>
          <a:prstGeom prst="rect">
            <a:avLst/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9335" y="1626023"/>
            <a:ext cx="247233" cy="468330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0891" y="1629564"/>
            <a:ext cx="245364" cy="464789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466" y="1626023"/>
            <a:ext cx="247233" cy="468330"/>
          </a:xfrm>
          <a:prstGeom prst="rect">
            <a:avLst/>
          </a:prstGeom>
        </p:spPr>
      </p:pic>
      <p:cxnSp>
        <p:nvCxnSpPr>
          <p:cNvPr id="94" name="Straight Connector 93"/>
          <p:cNvCxnSpPr/>
          <p:nvPr/>
        </p:nvCxnSpPr>
        <p:spPr>
          <a:xfrm flipV="1">
            <a:off x="1978752" y="1529080"/>
            <a:ext cx="0" cy="68738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Group 85"/>
          <p:cNvGrpSpPr/>
          <p:nvPr/>
        </p:nvGrpSpPr>
        <p:grpSpPr>
          <a:xfrm>
            <a:off x="524509" y="1104900"/>
            <a:ext cx="4416109" cy="1111569"/>
            <a:chOff x="524509" y="1104900"/>
            <a:chExt cx="4416109" cy="1111569"/>
          </a:xfrm>
        </p:grpSpPr>
        <p:sp>
          <p:nvSpPr>
            <p:cNvPr id="87" name="TextBox 86"/>
            <p:cNvSpPr txBox="1"/>
            <p:nvPr/>
          </p:nvSpPr>
          <p:spPr>
            <a:xfrm>
              <a:off x="524509" y="1217763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[k]</a:t>
              </a:r>
              <a:endParaRPr lang="en-US" sz="1400" b="1" dirty="0"/>
            </a:p>
          </p:txBody>
        </p:sp>
        <p:cxnSp>
          <p:nvCxnSpPr>
            <p:cNvPr id="88" name="Straight Connector 87"/>
            <p:cNvCxnSpPr/>
            <p:nvPr/>
          </p:nvCxnSpPr>
          <p:spPr>
            <a:xfrm flipV="1">
              <a:off x="1793875" y="1104900"/>
              <a:ext cx="0" cy="111156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1793875" y="1217735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</a:t>
              </a:r>
              <a:r>
                <a:rPr lang="en-US" sz="12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+</a:t>
              </a:r>
              <a:r>
                <a:rPr lang="en-US" sz="1400" b="1" dirty="0" smtClean="0">
                  <a:latin typeface="cmu10" panose="020B0500000000000000" pitchFamily="34" charset="0"/>
                </a:rPr>
                <a:t>1]</a:t>
              </a:r>
              <a:endParaRPr lang="en-US" sz="1400" b="1" dirty="0"/>
            </a:p>
          </p:txBody>
        </p:sp>
        <p:sp>
          <p:nvSpPr>
            <p:cNvPr id="90" name="Freeform 89"/>
            <p:cNvSpPr/>
            <p:nvPr/>
          </p:nvSpPr>
          <p:spPr>
            <a:xfrm>
              <a:off x="1584992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Freeform 90"/>
            <p:cNvSpPr/>
            <p:nvPr/>
          </p:nvSpPr>
          <p:spPr>
            <a:xfrm rot="10800000">
              <a:off x="1844341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Connector 91"/>
            <p:cNvCxnSpPr/>
            <p:nvPr/>
          </p:nvCxnSpPr>
          <p:spPr>
            <a:xfrm flipH="1">
              <a:off x="723900" y="1371623"/>
              <a:ext cx="633413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flipH="1">
              <a:off x="2382839" y="1371623"/>
              <a:ext cx="2557779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Content Placeholder 2"/>
          <p:cNvSpPr txBox="1">
            <a:spLocks/>
          </p:cNvSpPr>
          <p:nvPr/>
        </p:nvSpPr>
        <p:spPr bwMode="auto">
          <a:xfrm>
            <a:off x="392113" y="4953119"/>
            <a:ext cx="8356600" cy="1217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357188" indent="-357188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0575" indent="-396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7"/>
              </a:buBlip>
              <a:defRPr sz="1800">
                <a:solidFill>
                  <a:schemeClr val="tx1"/>
                </a:solidFill>
                <a:latin typeface="+mn-lt"/>
              </a:defRPr>
            </a:lvl2pPr>
            <a:lvl3pPr marL="1209675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8"/>
              </a:buBlip>
              <a:defRPr sz="1600">
                <a:solidFill>
                  <a:schemeClr val="tx1"/>
                </a:solidFill>
                <a:latin typeface="+mn-lt"/>
              </a:defRPr>
            </a:lvl3pPr>
            <a:lvl4pPr marL="1657350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8"/>
              </a:buBlip>
              <a:defRPr sz="1600">
                <a:solidFill>
                  <a:schemeClr val="tx1"/>
                </a:solidFill>
                <a:latin typeface="+mn-lt"/>
              </a:defRPr>
            </a:lvl4pPr>
            <a:lvl5pPr marL="2095500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8"/>
              </a:buBlip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Idea: Save modified pages asynchronously</a:t>
            </a:r>
          </a:p>
          <a:p>
            <a:pPr lvl="1"/>
            <a:r>
              <a:rPr lang="en-US" kern="0" dirty="0" smtClean="0"/>
              <a:t>Use write-protection to prevent modification</a:t>
            </a:r>
          </a:p>
          <a:p>
            <a:pPr lvl="1"/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5197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Motivation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198563"/>
            <a:ext cx="8356600" cy="3731577"/>
          </a:xfrm>
        </p:spPr>
        <p:txBody>
          <a:bodyPr/>
          <a:lstStyle/>
          <a:p>
            <a:r>
              <a:rPr lang="en-US" dirty="0" smtClean="0"/>
              <a:t>Study properties of redundant memory contents </a:t>
            </a:r>
            <a:r>
              <a:rPr lang="en-US" sz="1200" dirty="0" smtClean="0"/>
              <a:t>[Miller13]</a:t>
            </a:r>
          </a:p>
          <a:p>
            <a:pPr lvl="1"/>
            <a:r>
              <a:rPr lang="en-US" dirty="0" smtClean="0"/>
              <a:t>Origin? Lifetime? Sharing possible?</a:t>
            </a:r>
          </a:p>
          <a:p>
            <a:pPr lvl="1"/>
            <a:r>
              <a:rPr lang="en-US" dirty="0" smtClean="0"/>
              <a:t>Analyze memory contents after each modification</a:t>
            </a:r>
          </a:p>
          <a:p>
            <a:pPr lvl="1"/>
            <a:r>
              <a:rPr lang="en-US" dirty="0" smtClean="0"/>
              <a:t>But: Analysis should not affect workload</a:t>
            </a:r>
            <a:endParaRPr lang="en-US" dirty="0"/>
          </a:p>
          <a:p>
            <a:pPr marL="394575" lvl="1" indent="0">
              <a:buNone/>
            </a:pPr>
            <a:endParaRPr lang="en-US" dirty="0"/>
          </a:p>
          <a:p>
            <a:r>
              <a:rPr lang="de-DE" dirty="0" err="1" smtClean="0"/>
              <a:t>Analyze</a:t>
            </a:r>
            <a:r>
              <a:rPr lang="de-DE" dirty="0" smtClean="0"/>
              <a:t> </a:t>
            </a:r>
            <a:r>
              <a:rPr lang="de-DE" dirty="0" err="1" smtClean="0"/>
              <a:t>memory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patterns</a:t>
            </a:r>
            <a:r>
              <a:rPr lang="de-DE" dirty="0" smtClean="0"/>
              <a:t> on </a:t>
            </a:r>
            <a:r>
              <a:rPr lang="de-DE" dirty="0" err="1" smtClean="0"/>
              <a:t>system</a:t>
            </a:r>
            <a:r>
              <a:rPr lang="de-DE" dirty="0" smtClean="0"/>
              <a:t> </a:t>
            </a:r>
            <a:r>
              <a:rPr lang="de-DE" dirty="0" err="1" smtClean="0"/>
              <a:t>interfaces</a:t>
            </a:r>
            <a:r>
              <a:rPr lang="de-DE" dirty="0" smtClean="0"/>
              <a:t> </a:t>
            </a:r>
            <a:r>
              <a:rPr lang="de-DE" sz="1200" dirty="0" smtClean="0"/>
              <a:t>[Jurczyk13, Wilhelm15]</a:t>
            </a:r>
            <a:endParaRPr lang="de-DE" dirty="0" smtClean="0"/>
          </a:p>
          <a:p>
            <a:pPr lvl="1"/>
            <a:r>
              <a:rPr lang="de-DE" dirty="0" err="1" smtClean="0"/>
              <a:t>Detect</a:t>
            </a:r>
            <a:r>
              <a:rPr lang="de-DE" dirty="0" smtClean="0"/>
              <a:t> </a:t>
            </a:r>
            <a:r>
              <a:rPr lang="de-DE" dirty="0" err="1" smtClean="0"/>
              <a:t>vulnerabilities</a:t>
            </a:r>
            <a:r>
              <a:rPr lang="de-DE" dirty="0" smtClean="0"/>
              <a:t> in Windows 8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Xen</a:t>
            </a:r>
            <a:r>
              <a:rPr lang="de-DE" dirty="0"/>
              <a:t> (</a:t>
            </a:r>
            <a:r>
              <a:rPr lang="de-DE" dirty="0" smtClean="0"/>
              <a:t>CVE-2015-8550) </a:t>
            </a:r>
          </a:p>
          <a:p>
            <a:pPr lvl="1"/>
            <a:r>
              <a:rPr lang="de-DE" dirty="0" smtClean="0"/>
              <a:t>Trace individual </a:t>
            </a:r>
            <a:r>
              <a:rPr lang="de-DE" dirty="0" err="1" smtClean="0"/>
              <a:t>memory</a:t>
            </a:r>
            <a:r>
              <a:rPr lang="de-DE" dirty="0" smtClean="0"/>
              <a:t> </a:t>
            </a:r>
            <a:r>
              <a:rPr lang="de-DE" dirty="0" err="1" smtClean="0"/>
              <a:t>reads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writes</a:t>
            </a:r>
            <a:endParaRPr lang="de-DE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0525" y="5563968"/>
            <a:ext cx="835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1" dirty="0" smtClean="0"/>
              <a:t>We want detailed runtime information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5531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1793874" y="2282400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Incremental Copy-On-Write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390525" y="1677280"/>
            <a:ext cx="6522720" cy="36576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Virtualization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55832" y="2281555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55832" y="2419668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55832" y="255778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55832" y="269494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55832" y="283210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55832" y="296926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55832" y="310642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55832" y="3238706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55832" y="3375866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55832" y="3513979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-414101" y="2828323"/>
            <a:ext cx="1370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VM RAM</a:t>
            </a:r>
            <a:endParaRPr lang="en-US" sz="1200" dirty="0"/>
          </a:p>
        </p:txBody>
      </p:sp>
      <p:grpSp>
        <p:nvGrpSpPr>
          <p:cNvPr id="43" name="Group 42"/>
          <p:cNvGrpSpPr/>
          <p:nvPr/>
        </p:nvGrpSpPr>
        <p:grpSpPr>
          <a:xfrm>
            <a:off x="340042" y="3802938"/>
            <a:ext cx="514985" cy="570746"/>
            <a:chOff x="3130550" y="3804071"/>
            <a:chExt cx="514985" cy="570746"/>
          </a:xfrm>
        </p:grpSpPr>
        <p:sp>
          <p:nvSpPr>
            <p:cNvPr id="44" name="Can 43"/>
            <p:cNvSpPr/>
            <p:nvPr/>
          </p:nvSpPr>
          <p:spPr>
            <a:xfrm>
              <a:off x="3130550" y="3804071"/>
              <a:ext cx="387350" cy="485139"/>
            </a:xfrm>
            <a:prstGeom prst="can">
              <a:avLst/>
            </a:prstGeom>
            <a:solidFill>
              <a:schemeClr val="bg2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52800" y="4081621"/>
              <a:ext cx="292735" cy="293196"/>
            </a:xfrm>
            <a:prstGeom prst="rect">
              <a:avLst/>
            </a:prstGeom>
          </p:spPr>
        </p:pic>
      </p:grpSp>
      <p:grpSp>
        <p:nvGrpSpPr>
          <p:cNvPr id="5" name="Group 4"/>
          <p:cNvGrpSpPr/>
          <p:nvPr/>
        </p:nvGrpSpPr>
        <p:grpSpPr>
          <a:xfrm>
            <a:off x="783588" y="2557781"/>
            <a:ext cx="142876" cy="275273"/>
            <a:chOff x="783588" y="2557781"/>
            <a:chExt cx="142876" cy="275273"/>
          </a:xfrm>
          <a:solidFill>
            <a:srgbClr val="FF0000"/>
          </a:solidFill>
        </p:grpSpPr>
        <p:sp>
          <p:nvSpPr>
            <p:cNvPr id="37" name="Rectangle 36"/>
            <p:cNvSpPr/>
            <p:nvPr/>
          </p:nvSpPr>
          <p:spPr>
            <a:xfrm>
              <a:off x="783589" y="2557781"/>
              <a:ext cx="142875" cy="138113"/>
            </a:xfrm>
            <a:prstGeom prst="rect">
              <a:avLst/>
            </a:pr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83588" y="2694941"/>
              <a:ext cx="142875" cy="138113"/>
            </a:xfrm>
            <a:prstGeom prst="rect">
              <a:avLst/>
            </a:pr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Rectangle 67"/>
          <p:cNvSpPr/>
          <p:nvPr/>
        </p:nvSpPr>
        <p:spPr>
          <a:xfrm>
            <a:off x="1793877" y="1677280"/>
            <a:ext cx="192420" cy="365760"/>
          </a:xfrm>
          <a:prstGeom prst="rect">
            <a:avLst/>
          </a:prstGeom>
          <a:solidFill>
            <a:srgbClr val="007CA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i="1" dirty="0"/>
          </a:p>
        </p:txBody>
      </p:sp>
      <p:sp>
        <p:nvSpPr>
          <p:cNvPr id="39" name="Rectangle 38"/>
          <p:cNvSpPr/>
          <p:nvPr/>
        </p:nvSpPr>
        <p:spPr>
          <a:xfrm>
            <a:off x="926780" y="2281555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73037" y="2419668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212944" y="3106421"/>
            <a:ext cx="146520" cy="407558"/>
            <a:chOff x="1212944" y="3106421"/>
            <a:chExt cx="146520" cy="407558"/>
          </a:xfrm>
        </p:grpSpPr>
        <p:sp>
          <p:nvSpPr>
            <p:cNvPr id="42" name="Rectangle 41"/>
            <p:cNvSpPr/>
            <p:nvPr/>
          </p:nvSpPr>
          <p:spPr>
            <a:xfrm>
              <a:off x="1216589" y="3106421"/>
              <a:ext cx="142875" cy="138113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212944" y="3375866"/>
              <a:ext cx="142875" cy="138113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Rectangle 47"/>
          <p:cNvSpPr/>
          <p:nvPr/>
        </p:nvSpPr>
        <p:spPr>
          <a:xfrm>
            <a:off x="1793875" y="2419668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793875" y="2557781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793875" y="2694941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793875" y="283210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1793875" y="3106421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1793875" y="3375866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1793875" y="3513979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>
            <a:stCxn id="39" idx="3"/>
            <a:endCxn id="46" idx="1"/>
          </p:cNvCxnSpPr>
          <p:nvPr/>
        </p:nvCxnSpPr>
        <p:spPr>
          <a:xfrm>
            <a:off x="1069655" y="2350612"/>
            <a:ext cx="724219" cy="84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37" idx="3"/>
            <a:endCxn id="51" idx="1"/>
          </p:cNvCxnSpPr>
          <p:nvPr/>
        </p:nvCxnSpPr>
        <p:spPr>
          <a:xfrm>
            <a:off x="926464" y="2626838"/>
            <a:ext cx="86741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40" idx="3"/>
            <a:endCxn id="48" idx="1"/>
          </p:cNvCxnSpPr>
          <p:nvPr/>
        </p:nvCxnSpPr>
        <p:spPr>
          <a:xfrm>
            <a:off x="1215912" y="2488725"/>
            <a:ext cx="57796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362485" y="2419668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Connector 64"/>
          <p:cNvCxnSpPr>
            <a:stCxn id="38" idx="3"/>
            <a:endCxn id="52" idx="1"/>
          </p:cNvCxnSpPr>
          <p:nvPr/>
        </p:nvCxnSpPr>
        <p:spPr>
          <a:xfrm>
            <a:off x="926463" y="2763998"/>
            <a:ext cx="86741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42" idx="3"/>
            <a:endCxn id="56" idx="1"/>
          </p:cNvCxnSpPr>
          <p:nvPr/>
        </p:nvCxnSpPr>
        <p:spPr>
          <a:xfrm>
            <a:off x="1359464" y="3175478"/>
            <a:ext cx="43441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47" idx="3"/>
            <a:endCxn id="60" idx="1"/>
          </p:cNvCxnSpPr>
          <p:nvPr/>
        </p:nvCxnSpPr>
        <p:spPr>
          <a:xfrm>
            <a:off x="1355819" y="3444923"/>
            <a:ext cx="43805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1986298" y="1677280"/>
            <a:ext cx="763200" cy="365760"/>
          </a:xfrm>
          <a:prstGeom prst="rect">
            <a:avLst/>
          </a:prstGeom>
          <a:pattFill prst="ltDnDiag">
            <a:fgClr>
              <a:schemeClr val="bg1"/>
            </a:fgClr>
            <a:bgClr>
              <a:srgbClr val="00B0F0"/>
            </a:bgClr>
          </a:patt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i="1" dirty="0"/>
          </a:p>
        </p:txBody>
      </p:sp>
      <p:sp>
        <p:nvSpPr>
          <p:cNvPr id="70" name="Can 69"/>
          <p:cNvSpPr/>
          <p:nvPr/>
        </p:nvSpPr>
        <p:spPr>
          <a:xfrm>
            <a:off x="2556120" y="3804071"/>
            <a:ext cx="387350" cy="485139"/>
          </a:xfrm>
          <a:prstGeom prst="can">
            <a:avLst/>
          </a:prstGeom>
          <a:solidFill>
            <a:schemeClr val="bg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1582030" y="3931115"/>
            <a:ext cx="9740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Checkpoint</a:t>
            </a:r>
            <a:endParaRPr lang="en-US" sz="1200" dirty="0"/>
          </a:p>
        </p:txBody>
      </p:sp>
      <p:pic>
        <p:nvPicPr>
          <p:cNvPr id="72" name="Picture 7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8370" y="4081621"/>
            <a:ext cx="292735" cy="293196"/>
          </a:xfrm>
          <a:prstGeom prst="rect">
            <a:avLst/>
          </a:prstGeom>
        </p:spPr>
      </p:pic>
      <p:sp>
        <p:nvSpPr>
          <p:cNvPr id="85" name="Rectangle 84"/>
          <p:cNvSpPr/>
          <p:nvPr/>
        </p:nvSpPr>
        <p:spPr>
          <a:xfrm>
            <a:off x="1793874" y="2282400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1793874" y="2419200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1792800" y="2559600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1792800" y="2696400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968" y="2321003"/>
            <a:ext cx="96329" cy="125679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968" y="2463020"/>
            <a:ext cx="96329" cy="125679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968" y="2600180"/>
            <a:ext cx="96329" cy="125679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968" y="2739072"/>
            <a:ext cx="96329" cy="125679"/>
          </a:xfrm>
          <a:prstGeom prst="rect">
            <a:avLst/>
          </a:prstGeom>
        </p:spPr>
      </p:pic>
      <p:sp>
        <p:nvSpPr>
          <p:cNvPr id="89" name="Rectangle 88"/>
          <p:cNvSpPr/>
          <p:nvPr/>
        </p:nvSpPr>
        <p:spPr>
          <a:xfrm>
            <a:off x="2327400" y="3106421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1792800" y="3108284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2115692" y="2911420"/>
            <a:ext cx="1043715" cy="627664"/>
            <a:chOff x="2115692" y="2911420"/>
            <a:chExt cx="1043715" cy="627664"/>
          </a:xfrm>
        </p:grpSpPr>
        <p:sp>
          <p:nvSpPr>
            <p:cNvPr id="6" name="Down Arrow 5"/>
            <p:cNvSpPr/>
            <p:nvPr/>
          </p:nvSpPr>
          <p:spPr>
            <a:xfrm>
              <a:off x="2336799" y="2911420"/>
              <a:ext cx="136525" cy="183037"/>
            </a:xfrm>
            <a:prstGeom prst="downArrow">
              <a:avLst/>
            </a:prstGeom>
            <a:solidFill>
              <a:srgbClr val="00B0F0"/>
            </a:soli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Lightning Bolt 6"/>
            <p:cNvSpPr/>
            <p:nvPr/>
          </p:nvSpPr>
          <p:spPr>
            <a:xfrm>
              <a:off x="2115692" y="3291369"/>
              <a:ext cx="177354" cy="245329"/>
            </a:xfrm>
            <a:prstGeom prst="lightningBolt">
              <a:avLst/>
            </a:prstGeom>
            <a:solidFill>
              <a:srgbClr val="FFFF00"/>
            </a:solidFill>
            <a:ln w="127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185317" y="3262085"/>
              <a:ext cx="97409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Page Fault</a:t>
              </a:r>
              <a:endParaRPr lang="en-US" sz="1200" dirty="0"/>
            </a:p>
          </p:txBody>
        </p:sp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22441" y="3141833"/>
              <a:ext cx="96329" cy="125679"/>
            </a:xfrm>
            <a:prstGeom prst="rect">
              <a:avLst/>
            </a:prstGeom>
          </p:spPr>
        </p:pic>
      </p:grpSp>
      <p:sp>
        <p:nvSpPr>
          <p:cNvPr id="90" name="Rectangle 89"/>
          <p:cNvSpPr/>
          <p:nvPr/>
        </p:nvSpPr>
        <p:spPr>
          <a:xfrm>
            <a:off x="1792800" y="3377732"/>
            <a:ext cx="142875" cy="1381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8" name="Picture 7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968" y="3420935"/>
            <a:ext cx="96329" cy="125679"/>
          </a:xfrm>
          <a:prstGeom prst="rect">
            <a:avLst/>
          </a:prstGeom>
        </p:spPr>
      </p:pic>
      <p:sp>
        <p:nvSpPr>
          <p:cNvPr id="59" name="Rectangle 58"/>
          <p:cNvSpPr/>
          <p:nvPr/>
        </p:nvSpPr>
        <p:spPr>
          <a:xfrm>
            <a:off x="1793875" y="3238706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968" y="3141833"/>
            <a:ext cx="96329" cy="125679"/>
          </a:xfrm>
          <a:prstGeom prst="rect">
            <a:avLst/>
          </a:prstGeom>
        </p:spPr>
      </p:pic>
      <p:sp>
        <p:nvSpPr>
          <p:cNvPr id="54" name="Rectangle 53"/>
          <p:cNvSpPr/>
          <p:nvPr/>
        </p:nvSpPr>
        <p:spPr>
          <a:xfrm>
            <a:off x="1793875" y="2969261"/>
            <a:ext cx="142875" cy="1381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390525" y="1677308"/>
            <a:ext cx="6522720" cy="365760"/>
          </a:xfrm>
          <a:prstGeom prst="rect">
            <a:avLst/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9335" y="1626023"/>
            <a:ext cx="247233" cy="468330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0891" y="1629564"/>
            <a:ext cx="245364" cy="464789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466" y="1626023"/>
            <a:ext cx="247233" cy="468330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2455229" y="1626023"/>
            <a:ext cx="45721" cy="468330"/>
            <a:chOff x="2416335" y="1626023"/>
            <a:chExt cx="45721" cy="468330"/>
          </a:xfrm>
        </p:grpSpPr>
        <p:sp>
          <p:nvSpPr>
            <p:cNvPr id="91" name="Rectangle 90"/>
            <p:cNvSpPr/>
            <p:nvPr/>
          </p:nvSpPr>
          <p:spPr>
            <a:xfrm>
              <a:off x="2416336" y="1677280"/>
              <a:ext cx="45719" cy="365760"/>
            </a:xfrm>
            <a:prstGeom prst="rect">
              <a:avLst/>
            </a:prstGeom>
            <a:solidFill>
              <a:srgbClr val="0078A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i="1" dirty="0"/>
            </a:p>
          </p:txBody>
        </p:sp>
        <p:cxnSp>
          <p:nvCxnSpPr>
            <p:cNvPr id="92" name="Straight Connector 91"/>
            <p:cNvCxnSpPr/>
            <p:nvPr/>
          </p:nvCxnSpPr>
          <p:spPr>
            <a:xfrm>
              <a:off x="2416335" y="1626023"/>
              <a:ext cx="0" cy="46833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2462056" y="1626023"/>
              <a:ext cx="0" cy="46833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/>
          <p:cNvCxnSpPr/>
          <p:nvPr/>
        </p:nvCxnSpPr>
        <p:spPr>
          <a:xfrm flipV="1">
            <a:off x="1978752" y="1529080"/>
            <a:ext cx="0" cy="68738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oup 100"/>
          <p:cNvGrpSpPr/>
          <p:nvPr/>
        </p:nvGrpSpPr>
        <p:grpSpPr>
          <a:xfrm>
            <a:off x="524509" y="1104900"/>
            <a:ext cx="4416109" cy="1111569"/>
            <a:chOff x="524509" y="1104900"/>
            <a:chExt cx="4416109" cy="1111569"/>
          </a:xfrm>
        </p:grpSpPr>
        <p:sp>
          <p:nvSpPr>
            <p:cNvPr id="102" name="TextBox 101"/>
            <p:cNvSpPr txBox="1"/>
            <p:nvPr/>
          </p:nvSpPr>
          <p:spPr>
            <a:xfrm>
              <a:off x="524509" y="1217763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[k]</a:t>
              </a:r>
              <a:endParaRPr lang="en-US" sz="1400" b="1" dirty="0"/>
            </a:p>
          </p:txBody>
        </p:sp>
        <p:cxnSp>
          <p:nvCxnSpPr>
            <p:cNvPr id="103" name="Straight Connector 102"/>
            <p:cNvCxnSpPr/>
            <p:nvPr/>
          </p:nvCxnSpPr>
          <p:spPr>
            <a:xfrm flipV="1">
              <a:off x="1793875" y="1104900"/>
              <a:ext cx="0" cy="111156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1793875" y="1217735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</a:t>
              </a:r>
              <a:r>
                <a:rPr lang="en-US" sz="12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+</a:t>
              </a:r>
              <a:r>
                <a:rPr lang="en-US" sz="1400" b="1" dirty="0" smtClean="0">
                  <a:latin typeface="cmu10" panose="020B0500000000000000" pitchFamily="34" charset="0"/>
                </a:rPr>
                <a:t>1]</a:t>
              </a:r>
              <a:endParaRPr lang="en-US" sz="1400" b="1" dirty="0"/>
            </a:p>
          </p:txBody>
        </p:sp>
        <p:sp>
          <p:nvSpPr>
            <p:cNvPr id="105" name="Freeform 104"/>
            <p:cNvSpPr/>
            <p:nvPr/>
          </p:nvSpPr>
          <p:spPr>
            <a:xfrm>
              <a:off x="1584992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Freeform 105"/>
            <p:cNvSpPr/>
            <p:nvPr/>
          </p:nvSpPr>
          <p:spPr>
            <a:xfrm rot="10800000">
              <a:off x="1844341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7" name="Straight Connector 106"/>
            <p:cNvCxnSpPr/>
            <p:nvPr/>
          </p:nvCxnSpPr>
          <p:spPr>
            <a:xfrm flipH="1">
              <a:off x="723900" y="1371623"/>
              <a:ext cx="633413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H="1">
              <a:off x="2382839" y="1371623"/>
              <a:ext cx="2557779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Content Placeholder 2"/>
          <p:cNvSpPr txBox="1">
            <a:spLocks/>
          </p:cNvSpPr>
          <p:nvPr/>
        </p:nvSpPr>
        <p:spPr bwMode="auto">
          <a:xfrm>
            <a:off x="392113" y="4953119"/>
            <a:ext cx="8356600" cy="1217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357188" indent="-357188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0575" indent="-396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7"/>
              </a:buBlip>
              <a:defRPr sz="1800">
                <a:solidFill>
                  <a:schemeClr val="tx1"/>
                </a:solidFill>
                <a:latin typeface="+mn-lt"/>
              </a:defRPr>
            </a:lvl2pPr>
            <a:lvl3pPr marL="1209675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8"/>
              </a:buBlip>
              <a:defRPr sz="1600">
                <a:solidFill>
                  <a:schemeClr val="tx1"/>
                </a:solidFill>
                <a:latin typeface="+mn-lt"/>
              </a:defRPr>
            </a:lvl3pPr>
            <a:lvl4pPr marL="1657350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8"/>
              </a:buBlip>
              <a:defRPr sz="1600">
                <a:solidFill>
                  <a:schemeClr val="tx1"/>
                </a:solidFill>
                <a:latin typeface="+mn-lt"/>
              </a:defRPr>
            </a:lvl4pPr>
            <a:lvl5pPr marL="2095500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8"/>
              </a:buBlip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Idea: Save modified pages asynchronously</a:t>
            </a:r>
          </a:p>
          <a:p>
            <a:pPr lvl="1"/>
            <a:r>
              <a:rPr lang="en-US" kern="0" dirty="0" smtClean="0"/>
              <a:t>Use write-protection to prevent modification</a:t>
            </a:r>
          </a:p>
          <a:p>
            <a:pPr lvl="1"/>
            <a:r>
              <a:rPr lang="en-US" kern="0" dirty="0" smtClean="0"/>
              <a:t>Copy and release protection on </a:t>
            </a:r>
            <a:r>
              <a:rPr lang="en-US" kern="0" dirty="0" err="1" smtClean="0"/>
              <a:t>pagefault</a:t>
            </a:r>
            <a:endParaRPr lang="en-US" kern="0" dirty="0" smtClean="0"/>
          </a:p>
          <a:p>
            <a:pPr lvl="1"/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28570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3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7" dur="3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07407E-6 L 0.09653 -4.07407E-6 L 0.09653 0.24838 " pathEditMode="relative" rAng="0" ptsTypes="AAA">
                                      <p:cBhvr>
                                        <p:cTn id="10" dur="3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26" y="1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1" presetClass="emph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3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9" dur="3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3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05556E-6 -1.48148E-6 L 0.09653 -1.48148E-6 L 0.09653 0.22662 " pathEditMode="relative" rAng="0" ptsTypes="AAA">
                                      <p:cBhvr>
                                        <p:cTn id="22" dur="3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26" y="1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"/>
                            </p:stCondLst>
                            <p:childTnLst>
                              <p:par>
                                <p:cTn id="29" presetID="1" presetClass="emph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3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31" dur="3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3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05556E-6 -3.7037E-7 L 0.09653 -3.7037E-7 L 0.09653 0.2081 " pathEditMode="relative" rAng="0" ptsTypes="AAA">
                                      <p:cBhvr>
                                        <p:cTn id="34" dur="3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26" y="10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"/>
                            </p:stCondLst>
                            <p:childTnLst>
                              <p:par>
                                <p:cTn id="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3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51" dur="3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3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48148E-6 L 0.09705 -1.48148E-6 L 0.09705 0.12732 " pathEditMode="relative" rAng="0" ptsTypes="AAA">
                                      <p:cBhvr>
                                        <p:cTn id="54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44" y="6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3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66" dur="3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3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7.40741E-7 L 0.09653 7.40741E-7 L 0.09653 0.18796 " pathEditMode="relative" rAng="0" ptsTypes="AAA">
                                      <p:cBhvr>
                                        <p:cTn id="69" dur="3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26" y="9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"/>
                            </p:stCondLst>
                            <p:childTnLst>
                              <p:par>
                                <p:cTn id="7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"/>
                            </p:stCondLst>
                            <p:childTnLst>
                              <p:par>
                                <p:cTn id="76" presetID="1" presetClass="emph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3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78" dur="3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3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0.00018 -0.00069 L 0.09705 -0.00069 L 0.09705 0.08727 " pathEditMode="relative" ptsTypes="AAA">
                                      <p:cBhvr>
                                        <p:cTn id="81" dur="3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  <p:bldP spid="48" grpId="0" animBg="1"/>
      <p:bldP spid="48" grpId="1" animBg="1"/>
      <p:bldP spid="51" grpId="0" animBg="1"/>
      <p:bldP spid="51" grpId="1" animBg="1"/>
      <p:bldP spid="52" grpId="0" animBg="1"/>
      <p:bldP spid="52" grpId="1" animBg="1"/>
      <p:bldP spid="56" grpId="0" animBg="1"/>
      <p:bldP spid="56" grpId="1" animBg="1"/>
      <p:bldP spid="60" grpId="0" animBg="1"/>
      <p:bldP spid="60" grpId="1" animBg="1"/>
      <p:bldP spid="8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Incremental Copy-On-Write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390525" y="1677280"/>
            <a:ext cx="6522720" cy="36576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Virtualization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1793877" y="1677280"/>
            <a:ext cx="192420" cy="365760"/>
          </a:xfrm>
          <a:prstGeom prst="rect">
            <a:avLst/>
          </a:prstGeom>
          <a:solidFill>
            <a:srgbClr val="007CA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i="1" dirty="0"/>
          </a:p>
        </p:txBody>
      </p:sp>
      <p:sp>
        <p:nvSpPr>
          <p:cNvPr id="80" name="Rectangle 79"/>
          <p:cNvSpPr/>
          <p:nvPr/>
        </p:nvSpPr>
        <p:spPr>
          <a:xfrm>
            <a:off x="1986298" y="1677280"/>
            <a:ext cx="763200" cy="365760"/>
          </a:xfrm>
          <a:prstGeom prst="rect">
            <a:avLst/>
          </a:prstGeom>
          <a:pattFill prst="ltDnDiag">
            <a:fgClr>
              <a:schemeClr val="bg1"/>
            </a:fgClr>
            <a:bgClr>
              <a:srgbClr val="00B0F0"/>
            </a:bgClr>
          </a:patt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i="1" dirty="0"/>
          </a:p>
        </p:txBody>
      </p:sp>
      <p:sp>
        <p:nvSpPr>
          <p:cNvPr id="57" name="Rectangle 56"/>
          <p:cNvSpPr/>
          <p:nvPr/>
        </p:nvSpPr>
        <p:spPr>
          <a:xfrm>
            <a:off x="390525" y="1677308"/>
            <a:ext cx="6522720" cy="365760"/>
          </a:xfrm>
          <a:prstGeom prst="rect">
            <a:avLst/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9335" y="1626023"/>
            <a:ext cx="247233" cy="468330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0891" y="1629564"/>
            <a:ext cx="245364" cy="464789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466" y="1626023"/>
            <a:ext cx="247233" cy="468330"/>
          </a:xfrm>
          <a:prstGeom prst="rect">
            <a:avLst/>
          </a:prstGeom>
        </p:spPr>
      </p:pic>
      <p:grpSp>
        <p:nvGrpSpPr>
          <p:cNvPr id="83" name="Group 82"/>
          <p:cNvGrpSpPr/>
          <p:nvPr/>
        </p:nvGrpSpPr>
        <p:grpSpPr>
          <a:xfrm>
            <a:off x="2455229" y="1626023"/>
            <a:ext cx="45721" cy="468330"/>
            <a:chOff x="2416335" y="1626023"/>
            <a:chExt cx="45721" cy="468330"/>
          </a:xfrm>
        </p:grpSpPr>
        <p:sp>
          <p:nvSpPr>
            <p:cNvPr id="91" name="Rectangle 90"/>
            <p:cNvSpPr/>
            <p:nvPr/>
          </p:nvSpPr>
          <p:spPr>
            <a:xfrm>
              <a:off x="2416336" y="1677280"/>
              <a:ext cx="45719" cy="365760"/>
            </a:xfrm>
            <a:prstGeom prst="rect">
              <a:avLst/>
            </a:prstGeom>
            <a:solidFill>
              <a:srgbClr val="0078A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i="1" dirty="0"/>
            </a:p>
          </p:txBody>
        </p:sp>
        <p:cxnSp>
          <p:nvCxnSpPr>
            <p:cNvPr id="92" name="Straight Connector 91"/>
            <p:cNvCxnSpPr/>
            <p:nvPr/>
          </p:nvCxnSpPr>
          <p:spPr>
            <a:xfrm>
              <a:off x="2416335" y="1626023"/>
              <a:ext cx="0" cy="46833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2462056" y="1626023"/>
              <a:ext cx="0" cy="46833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Connector 29"/>
          <p:cNvCxnSpPr/>
          <p:nvPr/>
        </p:nvCxnSpPr>
        <p:spPr>
          <a:xfrm flipV="1">
            <a:off x="1978752" y="1529080"/>
            <a:ext cx="0" cy="68738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524509" y="1104900"/>
            <a:ext cx="4416109" cy="1111569"/>
            <a:chOff x="524509" y="1104900"/>
            <a:chExt cx="4416109" cy="1111569"/>
          </a:xfrm>
        </p:grpSpPr>
        <p:sp>
          <p:nvSpPr>
            <p:cNvPr id="22" name="TextBox 21"/>
            <p:cNvSpPr txBox="1"/>
            <p:nvPr/>
          </p:nvSpPr>
          <p:spPr>
            <a:xfrm>
              <a:off x="524509" y="1217763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[k]</a:t>
              </a:r>
              <a:endParaRPr lang="en-US" sz="1400" b="1" dirty="0"/>
            </a:p>
          </p:txBody>
        </p:sp>
        <p:cxnSp>
          <p:nvCxnSpPr>
            <p:cNvPr id="23" name="Straight Connector 22"/>
            <p:cNvCxnSpPr/>
            <p:nvPr/>
          </p:nvCxnSpPr>
          <p:spPr>
            <a:xfrm flipV="1">
              <a:off x="1793875" y="1104900"/>
              <a:ext cx="0" cy="111156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793875" y="1217735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</a:t>
              </a:r>
              <a:r>
                <a:rPr lang="en-US" sz="12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+</a:t>
              </a:r>
              <a:r>
                <a:rPr lang="en-US" sz="1400" b="1" dirty="0" smtClean="0">
                  <a:latin typeface="cmu10" panose="020B0500000000000000" pitchFamily="34" charset="0"/>
                </a:rPr>
                <a:t>1]</a:t>
              </a:r>
              <a:endParaRPr lang="en-US" sz="1400" b="1" dirty="0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1584992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 rot="10800000">
              <a:off x="1844341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 flipH="1">
              <a:off x="723900" y="1371623"/>
              <a:ext cx="633413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2382839" y="1371623"/>
              <a:ext cx="2557779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26400"/>
            <a:ext cx="4072509" cy="3077222"/>
          </a:xfrm>
          <a:prstGeom prst="rect">
            <a:avLst/>
          </a:prstGeom>
        </p:spPr>
      </p:pic>
      <p:sp>
        <p:nvSpPr>
          <p:cNvPr id="32" name="Content Placeholder 6"/>
          <p:cNvSpPr txBox="1">
            <a:spLocks/>
          </p:cNvSpPr>
          <p:nvPr/>
        </p:nvSpPr>
        <p:spPr bwMode="auto">
          <a:xfrm>
            <a:off x="392113" y="2692742"/>
            <a:ext cx="8356600" cy="31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357188" indent="-357188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0575" indent="-396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7"/>
              </a:buBlip>
              <a:defRPr sz="1800">
                <a:solidFill>
                  <a:schemeClr val="tx1"/>
                </a:solidFill>
                <a:latin typeface="+mn-lt"/>
              </a:defRPr>
            </a:lvl2pPr>
            <a:lvl3pPr marL="1209675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8"/>
              </a:buBlip>
              <a:defRPr sz="1600">
                <a:solidFill>
                  <a:schemeClr val="tx1"/>
                </a:solidFill>
                <a:latin typeface="+mn-lt"/>
              </a:defRPr>
            </a:lvl3pPr>
            <a:lvl4pPr marL="1657350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8"/>
              </a:buBlip>
              <a:defRPr sz="1600">
                <a:solidFill>
                  <a:schemeClr val="tx1"/>
                </a:solidFill>
                <a:latin typeface="+mn-lt"/>
              </a:defRPr>
            </a:lvl4pPr>
            <a:lvl5pPr marL="2095500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8"/>
              </a:buBlip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9"/>
              </a:buBlip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Drastically reduced </a:t>
            </a:r>
            <a:r>
              <a:rPr lang="en-US" dirty="0" smtClean="0"/>
              <a:t>downtime</a:t>
            </a:r>
          </a:p>
          <a:p>
            <a:pPr lvl="1"/>
            <a:r>
              <a:rPr lang="en-US" dirty="0" err="1" smtClean="0"/>
              <a:t>Pagefaults</a:t>
            </a:r>
            <a:r>
              <a:rPr lang="en-US" dirty="0" smtClean="0"/>
              <a:t> do not impede </a:t>
            </a:r>
            <a:br>
              <a:rPr lang="en-US" dirty="0" smtClean="0"/>
            </a:br>
            <a:r>
              <a:rPr lang="en-US" dirty="0" smtClean="0"/>
              <a:t>interactivity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Less dependent 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Interval length</a:t>
            </a:r>
          </a:p>
          <a:p>
            <a:pPr lvl="1"/>
            <a:r>
              <a:rPr lang="en-US" dirty="0" smtClean="0"/>
              <a:t>Workload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24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Incremental Copy-On-Write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390525" y="1677280"/>
            <a:ext cx="6522720" cy="36576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Virtualization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1793877" y="1677280"/>
            <a:ext cx="192420" cy="365760"/>
          </a:xfrm>
          <a:prstGeom prst="rect">
            <a:avLst/>
          </a:prstGeom>
          <a:solidFill>
            <a:srgbClr val="007CA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i="1" dirty="0"/>
          </a:p>
        </p:txBody>
      </p:sp>
      <p:sp>
        <p:nvSpPr>
          <p:cNvPr id="80" name="Rectangle 79"/>
          <p:cNvSpPr/>
          <p:nvPr/>
        </p:nvSpPr>
        <p:spPr>
          <a:xfrm>
            <a:off x="1986298" y="1677280"/>
            <a:ext cx="763200" cy="365760"/>
          </a:xfrm>
          <a:prstGeom prst="rect">
            <a:avLst/>
          </a:prstGeom>
          <a:pattFill prst="ltDnDiag">
            <a:fgClr>
              <a:schemeClr val="bg1"/>
            </a:fgClr>
            <a:bgClr>
              <a:srgbClr val="00B0F0"/>
            </a:bgClr>
          </a:patt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i="1" dirty="0"/>
          </a:p>
        </p:txBody>
      </p:sp>
      <p:sp>
        <p:nvSpPr>
          <p:cNvPr id="57" name="Rectangle 56"/>
          <p:cNvSpPr/>
          <p:nvPr/>
        </p:nvSpPr>
        <p:spPr>
          <a:xfrm>
            <a:off x="390525" y="1677308"/>
            <a:ext cx="6522720" cy="365760"/>
          </a:xfrm>
          <a:prstGeom prst="rect">
            <a:avLst/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9335" y="1626023"/>
            <a:ext cx="247233" cy="468330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0891" y="1629564"/>
            <a:ext cx="245364" cy="464789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466" y="1626023"/>
            <a:ext cx="247233" cy="468330"/>
          </a:xfrm>
          <a:prstGeom prst="rect">
            <a:avLst/>
          </a:prstGeom>
        </p:spPr>
      </p:pic>
      <p:grpSp>
        <p:nvGrpSpPr>
          <p:cNvPr id="83" name="Group 82"/>
          <p:cNvGrpSpPr/>
          <p:nvPr/>
        </p:nvGrpSpPr>
        <p:grpSpPr>
          <a:xfrm>
            <a:off x="2455229" y="1626023"/>
            <a:ext cx="45721" cy="468330"/>
            <a:chOff x="2416335" y="1626023"/>
            <a:chExt cx="45721" cy="468330"/>
          </a:xfrm>
        </p:grpSpPr>
        <p:sp>
          <p:nvSpPr>
            <p:cNvPr id="91" name="Rectangle 90"/>
            <p:cNvSpPr/>
            <p:nvPr/>
          </p:nvSpPr>
          <p:spPr>
            <a:xfrm>
              <a:off x="2416336" y="1677280"/>
              <a:ext cx="45719" cy="365760"/>
            </a:xfrm>
            <a:prstGeom prst="rect">
              <a:avLst/>
            </a:prstGeom>
            <a:solidFill>
              <a:srgbClr val="0078A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i="1" dirty="0"/>
            </a:p>
          </p:txBody>
        </p:sp>
        <p:cxnSp>
          <p:nvCxnSpPr>
            <p:cNvPr id="92" name="Straight Connector 91"/>
            <p:cNvCxnSpPr/>
            <p:nvPr/>
          </p:nvCxnSpPr>
          <p:spPr>
            <a:xfrm>
              <a:off x="2416335" y="1626023"/>
              <a:ext cx="0" cy="46833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2462056" y="1626023"/>
              <a:ext cx="0" cy="46833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Connector 29"/>
          <p:cNvCxnSpPr/>
          <p:nvPr/>
        </p:nvCxnSpPr>
        <p:spPr>
          <a:xfrm flipV="1">
            <a:off x="1978752" y="1529080"/>
            <a:ext cx="0" cy="68738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524509" y="1104900"/>
            <a:ext cx="4416109" cy="1111569"/>
            <a:chOff x="524509" y="1104900"/>
            <a:chExt cx="4416109" cy="1111569"/>
          </a:xfrm>
        </p:grpSpPr>
        <p:sp>
          <p:nvSpPr>
            <p:cNvPr id="22" name="TextBox 21"/>
            <p:cNvSpPr txBox="1"/>
            <p:nvPr/>
          </p:nvSpPr>
          <p:spPr>
            <a:xfrm>
              <a:off x="524509" y="1217763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[k]</a:t>
              </a:r>
              <a:endParaRPr lang="en-US" sz="1400" b="1" dirty="0"/>
            </a:p>
          </p:txBody>
        </p:sp>
        <p:cxnSp>
          <p:nvCxnSpPr>
            <p:cNvPr id="23" name="Straight Connector 22"/>
            <p:cNvCxnSpPr/>
            <p:nvPr/>
          </p:nvCxnSpPr>
          <p:spPr>
            <a:xfrm flipV="1">
              <a:off x="1793875" y="1104900"/>
              <a:ext cx="0" cy="111156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793875" y="1217735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</a:t>
              </a:r>
              <a:r>
                <a:rPr lang="en-US" sz="12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+</a:t>
              </a:r>
              <a:r>
                <a:rPr lang="en-US" sz="1400" b="1" dirty="0" smtClean="0">
                  <a:latin typeface="cmu10" panose="020B0500000000000000" pitchFamily="34" charset="0"/>
                </a:rPr>
                <a:t>1]</a:t>
              </a:r>
              <a:endParaRPr lang="en-US" sz="1400" b="1" dirty="0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1584992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 rot="10800000">
              <a:off x="1844341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 flipH="1">
              <a:off x="723900" y="1371623"/>
              <a:ext cx="633413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2382839" y="1371623"/>
              <a:ext cx="2557779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Content Placeholder 6"/>
          <p:cNvSpPr txBox="1">
            <a:spLocks/>
          </p:cNvSpPr>
          <p:nvPr/>
        </p:nvSpPr>
        <p:spPr bwMode="auto">
          <a:xfrm>
            <a:off x="392113" y="2692742"/>
            <a:ext cx="8356600" cy="31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357188" indent="-357188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0575" indent="-396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6"/>
              </a:buBlip>
              <a:defRPr sz="1800">
                <a:solidFill>
                  <a:schemeClr val="tx1"/>
                </a:solidFill>
                <a:latin typeface="+mn-lt"/>
              </a:defRPr>
            </a:lvl2pPr>
            <a:lvl3pPr marL="1209675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7"/>
              </a:buBlip>
              <a:defRPr sz="1600">
                <a:solidFill>
                  <a:schemeClr val="tx1"/>
                </a:solidFill>
                <a:latin typeface="+mn-lt"/>
              </a:defRPr>
            </a:lvl3pPr>
            <a:lvl4pPr marL="1657350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7"/>
              </a:buBlip>
              <a:defRPr sz="1600">
                <a:solidFill>
                  <a:schemeClr val="tx1"/>
                </a:solidFill>
                <a:latin typeface="+mn-lt"/>
              </a:defRPr>
            </a:lvl4pPr>
            <a:lvl5pPr marL="2095500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7"/>
              </a:buBlip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8"/>
              </a:buBlip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8"/>
              </a:buBlip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8"/>
              </a:buBlip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8"/>
              </a:buBlip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Drastically reduced </a:t>
            </a:r>
            <a:r>
              <a:rPr lang="en-US" dirty="0" smtClean="0"/>
              <a:t>downtime</a:t>
            </a:r>
          </a:p>
          <a:p>
            <a:pPr lvl="1"/>
            <a:r>
              <a:rPr lang="en-US" dirty="0" err="1" smtClean="0"/>
              <a:t>Pagefaults</a:t>
            </a:r>
            <a:r>
              <a:rPr lang="en-US" dirty="0" smtClean="0"/>
              <a:t> do not impede </a:t>
            </a:r>
            <a:br>
              <a:rPr lang="en-US" dirty="0" smtClean="0"/>
            </a:br>
            <a:r>
              <a:rPr lang="en-US" dirty="0" smtClean="0"/>
              <a:t>interactivity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Less dependent 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Interval length</a:t>
            </a:r>
          </a:p>
          <a:p>
            <a:pPr lvl="1"/>
            <a:r>
              <a:rPr lang="en-US" dirty="0" smtClean="0"/>
              <a:t>Workload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 smtClean="0"/>
              <a:t>Almost constant downtime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0525" y="5563968"/>
            <a:ext cx="8358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en-US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b="1" dirty="0" smtClean="0"/>
              <a:t>We can do </a:t>
            </a:r>
            <a:r>
              <a:rPr lang="en-US" b="1" dirty="0" err="1" smtClean="0"/>
              <a:t>checkpointing</a:t>
            </a:r>
            <a:r>
              <a:rPr lang="en-US" b="1" dirty="0" smtClean="0"/>
              <a:t> fast enough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72000" y="2426400"/>
            <a:ext cx="4072509" cy="307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40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333375"/>
            <a:ext cx="7107555" cy="561975"/>
          </a:xfrm>
        </p:spPr>
        <p:txBody>
          <a:bodyPr>
            <a:normAutofit/>
          </a:bodyPr>
          <a:lstStyle/>
          <a:p>
            <a:r>
              <a:rPr lang="en-US" dirty="0" smtClean="0"/>
              <a:t>Checkpoint Distribution – The Naïve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198562"/>
            <a:ext cx="8356600" cy="4493577"/>
          </a:xfrm>
          <a:ln>
            <a:headEnd type="none" w="med" len="med"/>
            <a:tailEnd type="triangle" w="med" len="med"/>
          </a:ln>
        </p:spPr>
        <p:txBody>
          <a:bodyPr>
            <a:normAutofit/>
          </a:bodyPr>
          <a:lstStyle/>
          <a:p>
            <a:r>
              <a:rPr lang="en-US" dirty="0" smtClean="0"/>
              <a:t>Nodes request full checkpoints from central server</a:t>
            </a:r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But: Central server becomes bottleneck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Limits parallelization and speedup</a:t>
            </a:r>
          </a:p>
          <a:p>
            <a:pPr lvl="1">
              <a:spcBef>
                <a:spcPts val="0"/>
              </a:spcBef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13765" y="2703086"/>
            <a:ext cx="1529715" cy="36576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Virtualization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426834" y="1960354"/>
            <a:ext cx="1529715" cy="365760"/>
          </a:xfrm>
          <a:prstGeom prst="rect">
            <a:avLst/>
          </a:prstGeom>
          <a:solidFill>
            <a:srgbClr val="92D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417704" y="2507872"/>
            <a:ext cx="1529715" cy="365760"/>
          </a:xfrm>
          <a:prstGeom prst="rect">
            <a:avLst/>
          </a:prstGeom>
          <a:solidFill>
            <a:srgbClr val="92D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421277" y="3052750"/>
            <a:ext cx="1529715" cy="365760"/>
          </a:xfrm>
          <a:prstGeom prst="rect">
            <a:avLst/>
          </a:prstGeom>
          <a:solidFill>
            <a:srgbClr val="919E8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20" name="Straight Connector 19"/>
          <p:cNvCxnSpPr>
            <a:stCxn id="9" idx="3"/>
          </p:cNvCxnSpPr>
          <p:nvPr/>
        </p:nvCxnSpPr>
        <p:spPr>
          <a:xfrm>
            <a:off x="2443480" y="2885966"/>
            <a:ext cx="2418080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7743" y="2734325"/>
            <a:ext cx="1028700" cy="419760"/>
          </a:xfrm>
          <a:prstGeom prst="rect">
            <a:avLst/>
          </a:prstGeom>
        </p:spPr>
      </p:pic>
      <p:sp>
        <p:nvSpPr>
          <p:cNvPr id="29" name="Freeform 28"/>
          <p:cNvSpPr/>
          <p:nvPr/>
        </p:nvSpPr>
        <p:spPr>
          <a:xfrm>
            <a:off x="5266372" y="2153823"/>
            <a:ext cx="1151331" cy="683421"/>
          </a:xfrm>
          <a:custGeom>
            <a:avLst/>
            <a:gdLst>
              <a:gd name="connsiteX0" fmla="*/ 0 w 975360"/>
              <a:gd name="connsiteY0" fmla="*/ 495300 h 495300"/>
              <a:gd name="connsiteX1" fmla="*/ 0 w 975360"/>
              <a:gd name="connsiteY1" fmla="*/ 0 h 495300"/>
              <a:gd name="connsiteX2" fmla="*/ 975360 w 975360"/>
              <a:gd name="connsiteY2" fmla="*/ 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5360" h="495300">
                <a:moveTo>
                  <a:pt x="0" y="495300"/>
                </a:moveTo>
                <a:lnTo>
                  <a:pt x="0" y="0"/>
                </a:lnTo>
                <a:lnTo>
                  <a:pt x="975360" y="0"/>
                </a:lnTo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Freeform 30"/>
          <p:cNvSpPr/>
          <p:nvPr/>
        </p:nvSpPr>
        <p:spPr>
          <a:xfrm>
            <a:off x="5266372" y="2910840"/>
            <a:ext cx="1151331" cy="882456"/>
          </a:xfrm>
          <a:custGeom>
            <a:avLst/>
            <a:gdLst>
              <a:gd name="connsiteX0" fmla="*/ 0 w 1165860"/>
              <a:gd name="connsiteY0" fmla="*/ 0 h 518160"/>
              <a:gd name="connsiteX1" fmla="*/ 0 w 1165860"/>
              <a:gd name="connsiteY1" fmla="*/ 518160 h 518160"/>
              <a:gd name="connsiteX2" fmla="*/ 1165860 w 1165860"/>
              <a:gd name="connsiteY2" fmla="*/ 518160 h 518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5860" h="518160">
                <a:moveTo>
                  <a:pt x="0" y="0"/>
                </a:moveTo>
                <a:lnTo>
                  <a:pt x="0" y="518160"/>
                </a:lnTo>
                <a:lnTo>
                  <a:pt x="1165860" y="518160"/>
                </a:lnTo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6" name="Group 5"/>
          <p:cNvGrpSpPr/>
          <p:nvPr/>
        </p:nvGrpSpPr>
        <p:grpSpPr>
          <a:xfrm>
            <a:off x="4046459" y="2660728"/>
            <a:ext cx="514985" cy="570746"/>
            <a:chOff x="3130550" y="3804071"/>
            <a:chExt cx="514985" cy="570746"/>
          </a:xfrm>
        </p:grpSpPr>
        <p:sp>
          <p:nvSpPr>
            <p:cNvPr id="7" name="Can 6"/>
            <p:cNvSpPr/>
            <p:nvPr/>
          </p:nvSpPr>
          <p:spPr>
            <a:xfrm>
              <a:off x="3130550" y="3804071"/>
              <a:ext cx="387350" cy="485139"/>
            </a:xfrm>
            <a:prstGeom prst="can">
              <a:avLst/>
            </a:prstGeom>
            <a:solidFill>
              <a:schemeClr val="bg2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52800" y="4081621"/>
              <a:ext cx="292735" cy="293196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/>
        </p:nvGrpSpPr>
        <p:grpSpPr>
          <a:xfrm>
            <a:off x="6226769" y="1889298"/>
            <a:ext cx="514985" cy="570746"/>
            <a:chOff x="3130550" y="3804071"/>
            <a:chExt cx="514985" cy="570746"/>
          </a:xfrm>
        </p:grpSpPr>
        <p:sp>
          <p:nvSpPr>
            <p:cNvPr id="15" name="Can 14"/>
            <p:cNvSpPr/>
            <p:nvPr/>
          </p:nvSpPr>
          <p:spPr>
            <a:xfrm>
              <a:off x="3130550" y="3804071"/>
              <a:ext cx="387350" cy="485139"/>
            </a:xfrm>
            <a:prstGeom prst="can">
              <a:avLst/>
            </a:prstGeom>
            <a:solidFill>
              <a:schemeClr val="bg2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52800" y="4081621"/>
              <a:ext cx="292735" cy="293196"/>
            </a:xfrm>
            <a:prstGeom prst="rect">
              <a:avLst/>
            </a:prstGeom>
          </p:spPr>
        </p:pic>
      </p:grpSp>
      <p:sp>
        <p:nvSpPr>
          <p:cNvPr id="32" name="Rectangle 31"/>
          <p:cNvSpPr/>
          <p:nvPr/>
        </p:nvSpPr>
        <p:spPr>
          <a:xfrm>
            <a:off x="6417704" y="3592830"/>
            <a:ext cx="1529715" cy="365760"/>
          </a:xfrm>
          <a:prstGeom prst="rect">
            <a:avLst/>
          </a:prstGeom>
          <a:solidFill>
            <a:srgbClr val="919E8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Node 4</a:t>
            </a:r>
            <a:endParaRPr lang="en-US" dirty="0"/>
          </a:p>
        </p:txBody>
      </p:sp>
      <p:sp>
        <p:nvSpPr>
          <p:cNvPr id="33" name="Freeform 32"/>
          <p:cNvSpPr/>
          <p:nvPr/>
        </p:nvSpPr>
        <p:spPr>
          <a:xfrm>
            <a:off x="5364481" y="2925703"/>
            <a:ext cx="1062354" cy="301978"/>
          </a:xfrm>
          <a:custGeom>
            <a:avLst/>
            <a:gdLst>
              <a:gd name="connsiteX0" fmla="*/ 0 w 1165860"/>
              <a:gd name="connsiteY0" fmla="*/ 0 h 518160"/>
              <a:gd name="connsiteX1" fmla="*/ 0 w 1165860"/>
              <a:gd name="connsiteY1" fmla="*/ 518160 h 518160"/>
              <a:gd name="connsiteX2" fmla="*/ 1165860 w 1165860"/>
              <a:gd name="connsiteY2" fmla="*/ 518160 h 518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5860" h="518160">
                <a:moveTo>
                  <a:pt x="0" y="0"/>
                </a:moveTo>
                <a:lnTo>
                  <a:pt x="0" y="518160"/>
                </a:lnTo>
                <a:lnTo>
                  <a:pt x="1165860" y="518160"/>
                </a:lnTo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Freeform 33"/>
          <p:cNvSpPr/>
          <p:nvPr/>
        </p:nvSpPr>
        <p:spPr>
          <a:xfrm>
            <a:off x="5364482" y="2660728"/>
            <a:ext cx="1062352" cy="191379"/>
          </a:xfrm>
          <a:custGeom>
            <a:avLst/>
            <a:gdLst>
              <a:gd name="connsiteX0" fmla="*/ 0 w 975360"/>
              <a:gd name="connsiteY0" fmla="*/ 495300 h 495300"/>
              <a:gd name="connsiteX1" fmla="*/ 0 w 975360"/>
              <a:gd name="connsiteY1" fmla="*/ 0 h 495300"/>
              <a:gd name="connsiteX2" fmla="*/ 975360 w 975360"/>
              <a:gd name="connsiteY2" fmla="*/ 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5360" h="495300">
                <a:moveTo>
                  <a:pt x="0" y="495300"/>
                </a:moveTo>
                <a:lnTo>
                  <a:pt x="0" y="0"/>
                </a:lnTo>
                <a:lnTo>
                  <a:pt x="975360" y="0"/>
                </a:lnTo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6" name="Group 35"/>
          <p:cNvGrpSpPr/>
          <p:nvPr/>
        </p:nvGrpSpPr>
        <p:grpSpPr>
          <a:xfrm>
            <a:off x="3271997" y="2640330"/>
            <a:ext cx="514985" cy="570746"/>
            <a:chOff x="3130550" y="3804071"/>
            <a:chExt cx="514985" cy="570746"/>
          </a:xfrm>
        </p:grpSpPr>
        <p:sp>
          <p:nvSpPr>
            <p:cNvPr id="37" name="Can 36"/>
            <p:cNvSpPr/>
            <p:nvPr/>
          </p:nvSpPr>
          <p:spPr>
            <a:xfrm>
              <a:off x="3130550" y="3804071"/>
              <a:ext cx="387350" cy="485139"/>
            </a:xfrm>
            <a:prstGeom prst="can">
              <a:avLst/>
            </a:prstGeom>
            <a:solidFill>
              <a:schemeClr val="bg2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52800" y="4081621"/>
              <a:ext cx="292735" cy="293196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/>
        </p:nvGrpSpPr>
        <p:grpSpPr>
          <a:xfrm>
            <a:off x="5780087" y="2390516"/>
            <a:ext cx="514985" cy="570746"/>
            <a:chOff x="3130550" y="3804071"/>
            <a:chExt cx="514985" cy="570746"/>
          </a:xfrm>
        </p:grpSpPr>
        <p:sp>
          <p:nvSpPr>
            <p:cNvPr id="12" name="Can 11"/>
            <p:cNvSpPr/>
            <p:nvPr/>
          </p:nvSpPr>
          <p:spPr>
            <a:xfrm>
              <a:off x="3130550" y="3804071"/>
              <a:ext cx="387350" cy="485139"/>
            </a:xfrm>
            <a:prstGeom prst="can">
              <a:avLst/>
            </a:prstGeom>
            <a:solidFill>
              <a:schemeClr val="bg2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52800" y="4081621"/>
              <a:ext cx="292735" cy="293196"/>
            </a:xfrm>
            <a:prstGeom prst="rect">
              <a:avLst/>
            </a:prstGeom>
          </p:spPr>
        </p:pic>
      </p:grpSp>
      <p:cxnSp>
        <p:nvCxnSpPr>
          <p:cNvPr id="43" name="Straight Arrow Connector 42"/>
          <p:cNvCxnSpPr/>
          <p:nvPr/>
        </p:nvCxnSpPr>
        <p:spPr>
          <a:xfrm flipV="1">
            <a:off x="2648030" y="2961262"/>
            <a:ext cx="293290" cy="52552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009937" y="3486786"/>
            <a:ext cx="1262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solidFill>
                  <a:srgbClr val="FF0000"/>
                </a:solidFill>
              </a:rPr>
              <a:t>Bottleneck</a:t>
            </a:r>
            <a:endParaRPr lang="de-DE" dirty="0">
              <a:solidFill>
                <a:srgbClr val="FF0000"/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9186" y="3674046"/>
            <a:ext cx="152400" cy="238500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9186" y="3125469"/>
            <a:ext cx="152400" cy="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9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SimuBoost</a:t>
            </a:r>
            <a:r>
              <a:rPr lang="en-US" smtClean="0"/>
              <a:t> Evaluation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2113" y="4267200"/>
            <a:ext cx="8356600" cy="1973580"/>
          </a:xfrm>
        </p:spPr>
        <p:txBody>
          <a:bodyPr>
            <a:normAutofit/>
          </a:bodyPr>
          <a:lstStyle/>
          <a:p>
            <a:r>
              <a:rPr lang="de-DE" dirty="0" smtClean="0"/>
              <a:t>Prototype: </a:t>
            </a:r>
            <a:r>
              <a:rPr lang="en-US" dirty="0"/>
              <a:t>1GiB RAM, 1s intervals, 4 </a:t>
            </a:r>
            <a:r>
              <a:rPr lang="en-US" dirty="0" smtClean="0"/>
              <a:t>simulation nodes</a:t>
            </a:r>
            <a:endParaRPr lang="de-DE" dirty="0" smtClean="0"/>
          </a:p>
          <a:p>
            <a:pPr lvl="1"/>
            <a:r>
              <a:rPr lang="en-US" dirty="0" err="1" smtClean="0"/>
              <a:t>SimuBoost</a:t>
            </a:r>
            <a:r>
              <a:rPr lang="en-US" dirty="0" smtClean="0"/>
              <a:t> delivers predicted speedup </a:t>
            </a:r>
            <a:r>
              <a:rPr lang="en-US" sz="1200" dirty="0" smtClean="0"/>
              <a:t>[Rittinghaus13]</a:t>
            </a:r>
            <a:endParaRPr lang="en-US" dirty="0" smtClean="0"/>
          </a:p>
          <a:p>
            <a:pPr lvl="1"/>
            <a:r>
              <a:rPr lang="en-US" dirty="0" smtClean="0"/>
              <a:t>But: Saturates </a:t>
            </a:r>
            <a:r>
              <a:rPr lang="en-US" dirty="0"/>
              <a:t>10 </a:t>
            </a:r>
            <a:r>
              <a:rPr lang="en-US" dirty="0" err="1"/>
              <a:t>Gbit</a:t>
            </a:r>
            <a:r>
              <a:rPr lang="en-US" dirty="0"/>
              <a:t> </a:t>
            </a:r>
            <a:r>
              <a:rPr lang="en-US" dirty="0" smtClean="0"/>
              <a:t>Ethernet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0525" y="5563968"/>
            <a:ext cx="8358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en-US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b="1" dirty="0" smtClean="0"/>
              <a:t>Need to avoid single bottleneck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3364" y="1042664"/>
            <a:ext cx="4072509" cy="307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29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Checkpoint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198562"/>
            <a:ext cx="8356600" cy="499649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Idea: Only send new data</a:t>
            </a:r>
          </a:p>
          <a:p>
            <a:pPr lvl="1">
              <a:spcBef>
                <a:spcPts val="0"/>
              </a:spcBef>
            </a:pPr>
            <a:r>
              <a:rPr lang="en-US" dirty="0" err="1"/>
              <a:t>Deduplicate</a:t>
            </a:r>
            <a:r>
              <a:rPr lang="en-US" dirty="0"/>
              <a:t> and compress </a:t>
            </a:r>
            <a:r>
              <a:rPr lang="en-US" dirty="0" smtClean="0"/>
              <a:t>data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 lvl="1">
              <a:spcBef>
                <a:spcPts val="0"/>
              </a:spcBef>
            </a:pPr>
            <a:endParaRPr lang="en-US" dirty="0" smtClean="0"/>
          </a:p>
          <a:p>
            <a:pPr lvl="1">
              <a:spcBef>
                <a:spcPts val="0"/>
              </a:spcBef>
            </a:pPr>
            <a:endParaRPr lang="en-US" dirty="0"/>
          </a:p>
          <a:p>
            <a:pPr lvl="1">
              <a:spcBef>
                <a:spcPts val="0"/>
              </a:spcBef>
            </a:pPr>
            <a:endParaRPr lang="en-US" dirty="0" smtClean="0"/>
          </a:p>
          <a:p>
            <a:pPr marL="394575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 smtClean="0"/>
              <a:t>Use </a:t>
            </a:r>
            <a:r>
              <a:rPr lang="en-US" dirty="0"/>
              <a:t>distributed file </a:t>
            </a:r>
            <a:r>
              <a:rPr lang="en-US" dirty="0" smtClean="0"/>
              <a:t>system (e.g., </a:t>
            </a:r>
            <a:r>
              <a:rPr lang="en-US" dirty="0" err="1" smtClean="0"/>
              <a:t>Ceph</a:t>
            </a:r>
            <a:r>
              <a:rPr lang="en-US" dirty="0" smtClean="0"/>
              <a:t> </a:t>
            </a:r>
            <a:r>
              <a:rPr lang="en-US" sz="1200" dirty="0" smtClean="0"/>
              <a:t>[Weil06]</a:t>
            </a:r>
            <a:r>
              <a:rPr lang="en-US" dirty="0" smtClean="0"/>
              <a:t>)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Append new data to global file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Checkpoint = Map of VM addresses to offsets in file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 lvl="1">
              <a:lnSpc>
                <a:spcPct val="150000"/>
              </a:lnSpc>
              <a:spcBef>
                <a:spcPts val="0"/>
              </a:spcBef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053585" y="4052490"/>
            <a:ext cx="7033655" cy="2008661"/>
            <a:chOff x="913764" y="2502695"/>
            <a:chExt cx="7033655" cy="2008661"/>
          </a:xfrm>
        </p:grpSpPr>
        <p:sp>
          <p:nvSpPr>
            <p:cNvPr id="29" name="Can 28"/>
            <p:cNvSpPr/>
            <p:nvPr/>
          </p:nvSpPr>
          <p:spPr>
            <a:xfrm>
              <a:off x="4530036" y="2767836"/>
              <a:ext cx="1059374" cy="1326820"/>
            </a:xfrm>
            <a:prstGeom prst="can">
              <a:avLst/>
            </a:prstGeom>
            <a:solidFill>
              <a:schemeClr val="bg2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607497" y="3824502"/>
              <a:ext cx="142875" cy="138113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782572" y="3893558"/>
              <a:ext cx="142875" cy="138113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782572" y="3709954"/>
              <a:ext cx="142875" cy="138113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966907" y="3755445"/>
              <a:ext cx="142875" cy="138113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988285" y="3916996"/>
              <a:ext cx="142875" cy="138113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587262" y="3640897"/>
              <a:ext cx="142875" cy="138113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154340" y="3703216"/>
              <a:ext cx="142875" cy="138113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358517" y="3640112"/>
              <a:ext cx="142875" cy="138113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183380" y="3894251"/>
              <a:ext cx="142875" cy="138113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379269" y="3824501"/>
              <a:ext cx="142875" cy="138113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913764" y="3251274"/>
              <a:ext cx="1529715" cy="365760"/>
            </a:xfrm>
            <a:prstGeom prst="rect">
              <a:avLst/>
            </a:prstGeom>
            <a:solidFill>
              <a:srgbClr val="00B0F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Virtualization</a:t>
              </a:r>
              <a:endParaRPr lang="en-US" dirty="0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2443480" y="3428307"/>
              <a:ext cx="2418080" cy="0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97743" y="3276666"/>
              <a:ext cx="1028700" cy="419760"/>
            </a:xfrm>
            <a:prstGeom prst="rect">
              <a:avLst/>
            </a:prstGeom>
          </p:spPr>
        </p:pic>
        <p:sp>
          <p:nvSpPr>
            <p:cNvPr id="23" name="Freeform 22"/>
            <p:cNvSpPr/>
            <p:nvPr/>
          </p:nvSpPr>
          <p:spPr>
            <a:xfrm>
              <a:off x="5262050" y="2696164"/>
              <a:ext cx="1155654" cy="698284"/>
            </a:xfrm>
            <a:custGeom>
              <a:avLst/>
              <a:gdLst>
                <a:gd name="connsiteX0" fmla="*/ 0 w 975360"/>
                <a:gd name="connsiteY0" fmla="*/ 495300 h 495300"/>
                <a:gd name="connsiteX1" fmla="*/ 0 w 975360"/>
                <a:gd name="connsiteY1" fmla="*/ 0 h 495300"/>
                <a:gd name="connsiteX2" fmla="*/ 975360 w 975360"/>
                <a:gd name="connsiteY2" fmla="*/ 0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5360" h="495300">
                  <a:moveTo>
                    <a:pt x="0" y="495300"/>
                  </a:moveTo>
                  <a:lnTo>
                    <a:pt x="0" y="0"/>
                  </a:lnTo>
                  <a:lnTo>
                    <a:pt x="975360" y="0"/>
                  </a:lnTo>
                </a:path>
              </a:pathLst>
            </a:custGeom>
            <a:noFill/>
            <a:ln w="19050">
              <a:solidFill>
                <a:schemeClr val="tx1">
                  <a:lumMod val="65000"/>
                  <a:lumOff val="35000"/>
                </a:schemeClr>
              </a:solidFill>
              <a:headEnd type="triangle" w="lg" len="lg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5266372" y="3468043"/>
              <a:ext cx="1151331" cy="867593"/>
            </a:xfrm>
            <a:custGeom>
              <a:avLst/>
              <a:gdLst>
                <a:gd name="connsiteX0" fmla="*/ 0 w 1165860"/>
                <a:gd name="connsiteY0" fmla="*/ 0 h 518160"/>
                <a:gd name="connsiteX1" fmla="*/ 0 w 1165860"/>
                <a:gd name="connsiteY1" fmla="*/ 518160 h 518160"/>
                <a:gd name="connsiteX2" fmla="*/ 1165860 w 1165860"/>
                <a:gd name="connsiteY2" fmla="*/ 518160 h 518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5860" h="518160">
                  <a:moveTo>
                    <a:pt x="0" y="0"/>
                  </a:moveTo>
                  <a:lnTo>
                    <a:pt x="0" y="518160"/>
                  </a:lnTo>
                  <a:lnTo>
                    <a:pt x="1165860" y="518160"/>
                  </a:lnTo>
                </a:path>
              </a:pathLst>
            </a:custGeom>
            <a:noFill/>
            <a:ln w="19050">
              <a:solidFill>
                <a:schemeClr val="tx1">
                  <a:lumMod val="65000"/>
                  <a:lumOff val="35000"/>
                </a:schemeClr>
              </a:solidFill>
              <a:headEnd type="triangle" w="lg" len="lg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5364481" y="3468044"/>
              <a:ext cx="1062354" cy="301978"/>
            </a:xfrm>
            <a:custGeom>
              <a:avLst/>
              <a:gdLst>
                <a:gd name="connsiteX0" fmla="*/ 0 w 1165860"/>
                <a:gd name="connsiteY0" fmla="*/ 0 h 518160"/>
                <a:gd name="connsiteX1" fmla="*/ 0 w 1165860"/>
                <a:gd name="connsiteY1" fmla="*/ 518160 h 518160"/>
                <a:gd name="connsiteX2" fmla="*/ 1165860 w 1165860"/>
                <a:gd name="connsiteY2" fmla="*/ 518160 h 518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5860" h="518160">
                  <a:moveTo>
                    <a:pt x="0" y="0"/>
                  </a:moveTo>
                  <a:lnTo>
                    <a:pt x="0" y="518160"/>
                  </a:lnTo>
                  <a:lnTo>
                    <a:pt x="1165860" y="518160"/>
                  </a:lnTo>
                </a:path>
              </a:pathLst>
            </a:custGeom>
            <a:noFill/>
            <a:ln w="19050">
              <a:solidFill>
                <a:schemeClr val="tx1">
                  <a:lumMod val="65000"/>
                  <a:lumOff val="35000"/>
                </a:schemeClr>
              </a:solidFill>
              <a:headEnd type="triangle" w="lg" len="lg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5364482" y="3203069"/>
              <a:ext cx="1062352" cy="191379"/>
            </a:xfrm>
            <a:custGeom>
              <a:avLst/>
              <a:gdLst>
                <a:gd name="connsiteX0" fmla="*/ 0 w 975360"/>
                <a:gd name="connsiteY0" fmla="*/ 495300 h 495300"/>
                <a:gd name="connsiteX1" fmla="*/ 0 w 975360"/>
                <a:gd name="connsiteY1" fmla="*/ 0 h 495300"/>
                <a:gd name="connsiteX2" fmla="*/ 975360 w 975360"/>
                <a:gd name="connsiteY2" fmla="*/ 0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5360" h="495300">
                  <a:moveTo>
                    <a:pt x="0" y="495300"/>
                  </a:moveTo>
                  <a:lnTo>
                    <a:pt x="0" y="0"/>
                  </a:lnTo>
                  <a:lnTo>
                    <a:pt x="975360" y="0"/>
                  </a:lnTo>
                </a:path>
              </a:pathLst>
            </a:custGeom>
            <a:noFill/>
            <a:ln w="19050">
              <a:solidFill>
                <a:schemeClr val="tx1">
                  <a:lumMod val="65000"/>
                  <a:lumOff val="35000"/>
                </a:schemeClr>
              </a:solidFill>
              <a:headEnd type="triangle" w="lg" len="lg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22035" y="3365097"/>
              <a:ext cx="142875" cy="138113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764910" y="3365097"/>
              <a:ext cx="142875" cy="138113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07785" y="3365097"/>
              <a:ext cx="142875" cy="138113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05184" y="3365097"/>
              <a:ext cx="142875" cy="138113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48059" y="3365097"/>
              <a:ext cx="142875" cy="138113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633809" y="3361309"/>
              <a:ext cx="142875" cy="138113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776684" y="3361308"/>
              <a:ext cx="142875" cy="138113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919559" y="3361308"/>
              <a:ext cx="142875" cy="138113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062434" y="3361308"/>
              <a:ext cx="142875" cy="138113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6417703" y="2502695"/>
              <a:ext cx="1529716" cy="365760"/>
              <a:chOff x="6417703" y="2440414"/>
              <a:chExt cx="1529716" cy="365760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7002780" y="2440414"/>
                <a:ext cx="944639" cy="365760"/>
              </a:xfrm>
              <a:prstGeom prst="rect">
                <a:avLst/>
              </a:prstGeom>
              <a:solidFill>
                <a:srgbClr val="92D050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Node 1</a:t>
                </a:r>
                <a:endParaRPr lang="en-US" dirty="0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6417703" y="2440414"/>
                <a:ext cx="585077" cy="365760"/>
              </a:xfrm>
              <a:prstGeom prst="rect">
                <a:avLst/>
              </a:prstGeom>
              <a:solidFill>
                <a:srgbClr val="82BE3C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 smtClean="0"/>
                  <a:t>FS</a:t>
                </a:r>
                <a:br>
                  <a:rPr lang="en-US" sz="1200" dirty="0" smtClean="0"/>
                </a:br>
                <a:r>
                  <a:rPr lang="en-US" sz="1200" dirty="0" smtClean="0"/>
                  <a:t>Cache</a:t>
                </a:r>
                <a:endParaRPr lang="en-US" sz="1200" dirty="0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6417703" y="3020189"/>
              <a:ext cx="1529716" cy="365760"/>
              <a:chOff x="6417703" y="2440414"/>
              <a:chExt cx="1529716" cy="365760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7002780" y="2440414"/>
                <a:ext cx="944639" cy="365760"/>
              </a:xfrm>
              <a:prstGeom prst="rect">
                <a:avLst/>
              </a:prstGeom>
              <a:solidFill>
                <a:srgbClr val="92D050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Node 2</a:t>
                </a:r>
                <a:endParaRPr lang="en-US" dirty="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417703" y="2440414"/>
                <a:ext cx="585077" cy="365760"/>
              </a:xfrm>
              <a:prstGeom prst="rect">
                <a:avLst/>
              </a:prstGeom>
              <a:solidFill>
                <a:srgbClr val="82BE3C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FS</a:t>
                </a:r>
                <a:br>
                  <a:rPr lang="en-US" sz="1200" dirty="0"/>
                </a:br>
                <a:r>
                  <a:rPr lang="en-US" sz="1200" dirty="0"/>
                  <a:t>Cache</a:t>
                </a: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6417703" y="3587142"/>
              <a:ext cx="1529716" cy="365760"/>
              <a:chOff x="6417703" y="2440414"/>
              <a:chExt cx="1529716" cy="365760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7002780" y="2440414"/>
                <a:ext cx="944639" cy="365760"/>
              </a:xfrm>
              <a:prstGeom prst="rect">
                <a:avLst/>
              </a:prstGeom>
              <a:solidFill>
                <a:srgbClr val="92D050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Node 3</a:t>
                </a:r>
                <a:endParaRPr lang="en-US" dirty="0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6417703" y="2440414"/>
                <a:ext cx="585077" cy="365760"/>
              </a:xfrm>
              <a:prstGeom prst="rect">
                <a:avLst/>
              </a:prstGeom>
              <a:solidFill>
                <a:srgbClr val="82BE3C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FS</a:t>
                </a:r>
                <a:br>
                  <a:rPr lang="en-US" sz="1200" dirty="0"/>
                </a:br>
                <a:r>
                  <a:rPr lang="en-US" sz="1200" dirty="0"/>
                  <a:t>Cache</a:t>
                </a: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6417703" y="4145596"/>
              <a:ext cx="1529716" cy="365760"/>
              <a:chOff x="6417703" y="2475704"/>
              <a:chExt cx="1529716" cy="365760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7002780" y="2475704"/>
                <a:ext cx="944639" cy="365760"/>
              </a:xfrm>
              <a:prstGeom prst="rect">
                <a:avLst/>
              </a:prstGeom>
              <a:solidFill>
                <a:srgbClr val="92D050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US" dirty="0" smtClean="0"/>
                  <a:t>Node 4</a:t>
                </a:r>
                <a:endParaRPr lang="en-US" dirty="0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6417703" y="2475704"/>
                <a:ext cx="585077" cy="365760"/>
              </a:xfrm>
              <a:prstGeom prst="rect">
                <a:avLst/>
              </a:prstGeom>
              <a:solidFill>
                <a:srgbClr val="82BE3C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200" dirty="0"/>
                  <a:t>FS</a:t>
                </a:r>
                <a:br>
                  <a:rPr lang="en-US" sz="1200" dirty="0"/>
                </a:br>
                <a:r>
                  <a:rPr lang="en-US" sz="1200" dirty="0"/>
                  <a:t>Cache</a:t>
                </a:r>
              </a:p>
            </p:txBody>
          </p:sp>
        </p:grpSp>
      </p:grp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70965"/>
              </p:ext>
            </p:extLst>
          </p:nvPr>
        </p:nvGraphicFramePr>
        <p:xfrm>
          <a:off x="1621857" y="1842438"/>
          <a:ext cx="6096000" cy="110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pts_build_linux_kernel</a:t>
                      </a:r>
                      <a:endParaRPr lang="de-DE" dirty="0"/>
                    </a:p>
                  </a:txBody>
                  <a:tcPr>
                    <a:solidFill>
                      <a:srgbClr val="0091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spec_jbb</a:t>
                      </a:r>
                      <a:endParaRPr lang="de-DE" dirty="0"/>
                    </a:p>
                  </a:txBody>
                  <a:tcPr>
                    <a:solidFill>
                      <a:srgbClr val="0091C8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22000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pages</a:t>
                      </a:r>
                      <a:r>
                        <a:rPr lang="de-DE" baseline="0" dirty="0" smtClean="0"/>
                        <a:t>/s (85 </a:t>
                      </a:r>
                      <a:r>
                        <a:rPr lang="de-DE" baseline="0" dirty="0" err="1" smtClean="0"/>
                        <a:t>MiB</a:t>
                      </a:r>
                      <a:r>
                        <a:rPr lang="de-DE" baseline="0" dirty="0" smtClean="0"/>
                        <a:t>/s)</a:t>
                      </a:r>
                      <a:endParaRPr lang="de-DE" dirty="0"/>
                    </a:p>
                  </a:txBody>
                  <a:tcPr>
                    <a:solidFill>
                      <a:srgbClr val="D4DF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53000 </a:t>
                      </a:r>
                      <a:r>
                        <a:rPr lang="de-DE" dirty="0" err="1" smtClean="0"/>
                        <a:t>pages</a:t>
                      </a:r>
                      <a:r>
                        <a:rPr lang="de-DE" dirty="0" smtClean="0"/>
                        <a:t>/s (200 </a:t>
                      </a:r>
                      <a:r>
                        <a:rPr lang="de-DE" dirty="0" err="1" smtClean="0"/>
                        <a:t>MiB</a:t>
                      </a:r>
                      <a:r>
                        <a:rPr lang="de-DE" dirty="0" smtClean="0"/>
                        <a:t>/s)</a:t>
                      </a:r>
                      <a:endParaRPr lang="de-DE" dirty="0"/>
                    </a:p>
                  </a:txBody>
                  <a:tcPr>
                    <a:solidFill>
                      <a:srgbClr val="D4DFF0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5000 </a:t>
                      </a:r>
                      <a:r>
                        <a:rPr lang="de-DE" dirty="0" err="1" smtClean="0"/>
                        <a:t>pages</a:t>
                      </a:r>
                      <a:r>
                        <a:rPr lang="de-DE" dirty="0" smtClean="0"/>
                        <a:t>/s (20 </a:t>
                      </a:r>
                      <a:r>
                        <a:rPr lang="de-DE" dirty="0" err="1" smtClean="0"/>
                        <a:t>MiB</a:t>
                      </a:r>
                      <a:r>
                        <a:rPr lang="de-DE" dirty="0" smtClean="0"/>
                        <a:t>/s)</a:t>
                      </a:r>
                      <a:endParaRPr lang="de-DE" dirty="0"/>
                    </a:p>
                  </a:txBody>
                  <a:tcPr>
                    <a:solidFill>
                      <a:srgbClr val="D4DF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16000 </a:t>
                      </a:r>
                      <a:r>
                        <a:rPr lang="de-DE" dirty="0" err="1" smtClean="0"/>
                        <a:t>pages</a:t>
                      </a:r>
                      <a:r>
                        <a:rPr lang="de-DE" dirty="0" smtClean="0"/>
                        <a:t>/s (65 </a:t>
                      </a:r>
                      <a:r>
                        <a:rPr lang="de-DE" dirty="0" err="1" smtClean="0"/>
                        <a:t>MiB</a:t>
                      </a:r>
                      <a:r>
                        <a:rPr lang="de-DE" dirty="0" smtClean="0"/>
                        <a:t>/s)</a:t>
                      </a:r>
                      <a:endParaRPr lang="de-DE" dirty="0"/>
                    </a:p>
                  </a:txBody>
                  <a:tcPr>
                    <a:solidFill>
                      <a:srgbClr val="D4DFF0"/>
                    </a:solidFill>
                  </a:tcPr>
                </a:tc>
              </a:tr>
            </a:tbl>
          </a:graphicData>
        </a:graphic>
      </p:graphicFrame>
      <p:sp>
        <p:nvSpPr>
          <p:cNvPr id="62" name="Freeform 61"/>
          <p:cNvSpPr/>
          <p:nvPr/>
        </p:nvSpPr>
        <p:spPr>
          <a:xfrm>
            <a:off x="1515494" y="2383513"/>
            <a:ext cx="115570" cy="381000"/>
          </a:xfrm>
          <a:custGeom>
            <a:avLst/>
            <a:gdLst>
              <a:gd name="connsiteX0" fmla="*/ 236220 w 243840"/>
              <a:gd name="connsiteY0" fmla="*/ 0 h 381000"/>
              <a:gd name="connsiteX1" fmla="*/ 0 w 243840"/>
              <a:gd name="connsiteY1" fmla="*/ 0 h 381000"/>
              <a:gd name="connsiteX2" fmla="*/ 0 w 243840"/>
              <a:gd name="connsiteY2" fmla="*/ 381000 h 381000"/>
              <a:gd name="connsiteX3" fmla="*/ 243840 w 243840"/>
              <a:gd name="connsiteY3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840" h="381000">
                <a:moveTo>
                  <a:pt x="236220" y="0"/>
                </a:moveTo>
                <a:lnTo>
                  <a:pt x="0" y="0"/>
                </a:lnTo>
                <a:lnTo>
                  <a:pt x="0" y="381000"/>
                </a:lnTo>
                <a:lnTo>
                  <a:pt x="243840" y="381000"/>
                </a:lnTo>
              </a:path>
            </a:pathLst>
          </a:custGeom>
          <a:noFill/>
          <a:ln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Freeform 62"/>
          <p:cNvSpPr/>
          <p:nvPr/>
        </p:nvSpPr>
        <p:spPr>
          <a:xfrm rot="10800000">
            <a:off x="7707063" y="2383513"/>
            <a:ext cx="117157" cy="381000"/>
          </a:xfrm>
          <a:custGeom>
            <a:avLst/>
            <a:gdLst>
              <a:gd name="connsiteX0" fmla="*/ 236220 w 243840"/>
              <a:gd name="connsiteY0" fmla="*/ 0 h 381000"/>
              <a:gd name="connsiteX1" fmla="*/ 0 w 243840"/>
              <a:gd name="connsiteY1" fmla="*/ 0 h 381000"/>
              <a:gd name="connsiteX2" fmla="*/ 0 w 243840"/>
              <a:gd name="connsiteY2" fmla="*/ 381000 h 381000"/>
              <a:gd name="connsiteX3" fmla="*/ 243840 w 243840"/>
              <a:gd name="connsiteY3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840" h="381000">
                <a:moveTo>
                  <a:pt x="236220" y="0"/>
                </a:moveTo>
                <a:lnTo>
                  <a:pt x="0" y="0"/>
                </a:lnTo>
                <a:lnTo>
                  <a:pt x="0" y="381000"/>
                </a:lnTo>
                <a:lnTo>
                  <a:pt x="243840" y="381000"/>
                </a:lnTo>
              </a:path>
            </a:pathLst>
          </a:custGeom>
          <a:noFill/>
          <a:ln>
            <a:solidFill>
              <a:schemeClr val="tx1">
                <a:lumMod val="65000"/>
                <a:lumOff val="35000"/>
              </a:schemeClr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318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Conclusion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198562"/>
            <a:ext cx="8356600" cy="5126037"/>
          </a:xfrm>
        </p:spPr>
        <p:txBody>
          <a:bodyPr>
            <a:normAutofit/>
          </a:bodyPr>
          <a:lstStyle/>
          <a:p>
            <a:r>
              <a:rPr lang="de-DE" dirty="0" err="1" smtClean="0"/>
              <a:t>Slowdown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/>
              <a:t>F</a:t>
            </a:r>
            <a:r>
              <a:rPr lang="de-DE" dirty="0" err="1" smtClean="0"/>
              <a:t>unctional</a:t>
            </a:r>
            <a:r>
              <a:rPr lang="de-DE" dirty="0" smtClean="0"/>
              <a:t> </a:t>
            </a:r>
            <a:r>
              <a:rPr lang="de-DE" dirty="0" err="1" smtClean="0"/>
              <a:t>Full</a:t>
            </a:r>
            <a:r>
              <a:rPr lang="de-DE" dirty="0" smtClean="0"/>
              <a:t> System Simulation: &gt;100x</a:t>
            </a:r>
          </a:p>
          <a:p>
            <a:endParaRPr lang="de-DE" dirty="0" smtClean="0"/>
          </a:p>
          <a:p>
            <a:r>
              <a:rPr lang="de-DE" dirty="0" err="1"/>
              <a:t>SimuBoost</a:t>
            </a:r>
            <a:r>
              <a:rPr lang="de-DE" dirty="0"/>
              <a:t>: </a:t>
            </a:r>
            <a:r>
              <a:rPr lang="de-DE" dirty="0" err="1"/>
              <a:t>Accelerate</a:t>
            </a:r>
            <a:r>
              <a:rPr lang="de-DE" dirty="0"/>
              <a:t> </a:t>
            </a:r>
            <a:r>
              <a:rPr lang="de-DE" dirty="0" err="1"/>
              <a:t>simulation</a:t>
            </a:r>
            <a:endParaRPr lang="de-DE" dirty="0"/>
          </a:p>
          <a:p>
            <a:pPr lvl="1"/>
            <a:r>
              <a:rPr lang="de-DE" dirty="0"/>
              <a:t>Run </a:t>
            </a:r>
            <a:r>
              <a:rPr lang="de-DE" dirty="0" err="1"/>
              <a:t>workload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fast </a:t>
            </a:r>
            <a:r>
              <a:rPr lang="de-DE" dirty="0" err="1"/>
              <a:t>virtualization</a:t>
            </a:r>
            <a:endParaRPr lang="de-DE" dirty="0"/>
          </a:p>
          <a:p>
            <a:pPr lvl="1"/>
            <a:r>
              <a:rPr lang="de-DE" dirty="0"/>
              <a:t>Take </a:t>
            </a:r>
            <a:r>
              <a:rPr lang="de-DE" dirty="0" err="1"/>
              <a:t>checkpoints</a:t>
            </a:r>
            <a:r>
              <a:rPr lang="de-DE" dirty="0"/>
              <a:t> in </a:t>
            </a:r>
            <a:r>
              <a:rPr lang="de-DE" dirty="0" err="1"/>
              <a:t>regular</a:t>
            </a:r>
            <a:r>
              <a:rPr lang="de-DE" dirty="0"/>
              <a:t> </a:t>
            </a:r>
            <a:r>
              <a:rPr lang="de-DE" dirty="0" err="1"/>
              <a:t>intervals</a:t>
            </a:r>
            <a:endParaRPr lang="de-DE" dirty="0"/>
          </a:p>
          <a:p>
            <a:pPr lvl="1"/>
            <a:r>
              <a:rPr lang="de-DE" dirty="0"/>
              <a:t>Start parallel </a:t>
            </a:r>
            <a:r>
              <a:rPr lang="de-DE" dirty="0" err="1"/>
              <a:t>simulations</a:t>
            </a:r>
            <a:r>
              <a:rPr lang="de-DE" dirty="0"/>
              <a:t> on </a:t>
            </a:r>
            <a:r>
              <a:rPr lang="de-DE" dirty="0" err="1" smtClean="0"/>
              <a:t>checkpoints</a:t>
            </a:r>
            <a:endParaRPr lang="de-DE" dirty="0" smtClean="0"/>
          </a:p>
          <a:p>
            <a:endParaRPr lang="de-DE" dirty="0"/>
          </a:p>
          <a:p>
            <a:pPr marL="0" indent="0">
              <a:buNone/>
            </a:pPr>
            <a:r>
              <a:rPr lang="de-DE" b="1" dirty="0" err="1" smtClean="0"/>
              <a:t>Challenges</a:t>
            </a:r>
            <a:endParaRPr lang="de-DE" b="1" dirty="0" smtClean="0"/>
          </a:p>
          <a:p>
            <a:r>
              <a:rPr lang="de-DE" dirty="0" smtClean="0"/>
              <a:t>Fast </a:t>
            </a:r>
            <a:r>
              <a:rPr lang="de-DE" dirty="0" err="1" smtClean="0"/>
              <a:t>checkpoint</a:t>
            </a:r>
            <a:r>
              <a:rPr lang="de-DE" dirty="0" smtClean="0"/>
              <a:t> </a:t>
            </a:r>
            <a:r>
              <a:rPr lang="de-DE" dirty="0" err="1" smtClean="0"/>
              <a:t>creation</a:t>
            </a:r>
            <a:endParaRPr lang="de-DE" dirty="0"/>
          </a:p>
          <a:p>
            <a:pPr lvl="1"/>
            <a:r>
              <a:rPr lang="de-DE" dirty="0" err="1" smtClean="0"/>
              <a:t>Incremental</a:t>
            </a:r>
            <a:r>
              <a:rPr lang="de-DE" dirty="0" smtClean="0"/>
              <a:t> </a:t>
            </a:r>
            <a:r>
              <a:rPr lang="de-DE" dirty="0" err="1" smtClean="0"/>
              <a:t>Copy</a:t>
            </a:r>
            <a:r>
              <a:rPr lang="de-DE" dirty="0" smtClean="0"/>
              <a:t>-On-Write</a:t>
            </a:r>
          </a:p>
          <a:p>
            <a:pPr>
              <a:lnSpc>
                <a:spcPct val="200000"/>
              </a:lnSpc>
            </a:pPr>
            <a:r>
              <a:rPr lang="de-DE" dirty="0" smtClean="0"/>
              <a:t>Fast </a:t>
            </a:r>
            <a:r>
              <a:rPr lang="de-DE" dirty="0" err="1" smtClean="0"/>
              <a:t>checkpoint</a:t>
            </a:r>
            <a:r>
              <a:rPr lang="de-DE" dirty="0" smtClean="0"/>
              <a:t> </a:t>
            </a:r>
            <a:r>
              <a:rPr lang="de-DE" dirty="0" err="1" smtClean="0"/>
              <a:t>distribution</a:t>
            </a:r>
            <a:endParaRPr lang="de-DE" dirty="0" smtClean="0"/>
          </a:p>
          <a:p>
            <a:pPr lvl="1">
              <a:spcBef>
                <a:spcPts val="0"/>
              </a:spcBef>
            </a:pPr>
            <a:r>
              <a:rPr lang="de-DE" dirty="0" smtClean="0"/>
              <a:t>Distributed </a:t>
            </a:r>
            <a:r>
              <a:rPr lang="de-DE" dirty="0" err="1" smtClean="0"/>
              <a:t>file</a:t>
            </a:r>
            <a:r>
              <a:rPr lang="de-DE" dirty="0" smtClean="0"/>
              <a:t> </a:t>
            </a:r>
            <a:r>
              <a:rPr lang="de-DE" dirty="0" err="1" smtClean="0"/>
              <a:t>system</a:t>
            </a:r>
            <a:endParaRPr lang="de-DE" dirty="0"/>
          </a:p>
          <a:p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800" y="1988146"/>
            <a:ext cx="3323587" cy="1523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0144" y="4286228"/>
            <a:ext cx="292735" cy="2931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979" y="5257499"/>
            <a:ext cx="261854" cy="261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28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42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Deterministic Replay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Marc Rittinghaus - </a:t>
            </a:r>
            <a:r>
              <a:rPr lang="de-DE" dirty="0" err="1"/>
              <a:t>SimuBoost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1059" y="1212521"/>
            <a:ext cx="3643313" cy="1485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392111" y="3080112"/>
            <a:ext cx="8012417" cy="3206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357188" indent="-357188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0575" indent="-396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5"/>
              </a:buBlip>
              <a:defRPr sz="1800">
                <a:solidFill>
                  <a:schemeClr val="tx1"/>
                </a:solidFill>
                <a:latin typeface="+mn-lt"/>
              </a:defRPr>
            </a:lvl2pPr>
            <a:lvl3pPr marL="1209675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6"/>
              </a:buBlip>
              <a:defRPr sz="1600">
                <a:solidFill>
                  <a:schemeClr val="tx1"/>
                </a:solidFill>
                <a:latin typeface="+mn-lt"/>
              </a:defRPr>
            </a:lvl3pPr>
            <a:lvl4pPr marL="1657350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6"/>
              </a:buBlip>
              <a:defRPr sz="1600">
                <a:solidFill>
                  <a:schemeClr val="tx1"/>
                </a:solidFill>
                <a:latin typeface="+mn-lt"/>
              </a:defRPr>
            </a:lvl4pPr>
            <a:lvl5pPr marL="2095500" indent="-324000" algn="l" rtl="0" eaLnBrk="1" fontAlgn="base" hangingPunct="1">
              <a:spcBef>
                <a:spcPts val="700"/>
              </a:spcBef>
              <a:spcAft>
                <a:spcPct val="0"/>
              </a:spcAft>
              <a:buBlip>
                <a:blip r:embed="rId6"/>
              </a:buBlip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7"/>
              </a:buBlip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7"/>
              </a:buBlip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7"/>
              </a:buBlip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7"/>
              </a:buBlip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kern="0" dirty="0"/>
              <a:t>(1) Trap </a:t>
            </a:r>
            <a:r>
              <a:rPr lang="de-DE" kern="0" dirty="0" err="1"/>
              <a:t>and</a:t>
            </a:r>
            <a:r>
              <a:rPr lang="de-DE" kern="0" dirty="0"/>
              <a:t> </a:t>
            </a:r>
            <a:r>
              <a:rPr lang="de-DE" kern="0" dirty="0" smtClean="0"/>
              <a:t>log non-</a:t>
            </a:r>
            <a:r>
              <a:rPr lang="de-DE" kern="0" dirty="0" err="1" smtClean="0"/>
              <a:t>deterministic</a:t>
            </a:r>
            <a:r>
              <a:rPr lang="de-DE" kern="0" dirty="0" smtClean="0"/>
              <a:t> </a:t>
            </a:r>
            <a:r>
              <a:rPr lang="de-DE" kern="0" dirty="0" err="1"/>
              <a:t>events</a:t>
            </a:r>
            <a:r>
              <a:rPr lang="de-DE" kern="0" dirty="0"/>
              <a:t> in </a:t>
            </a:r>
            <a:r>
              <a:rPr lang="de-DE" kern="0" dirty="0" err="1"/>
              <a:t>the</a:t>
            </a:r>
            <a:r>
              <a:rPr lang="de-DE" kern="0" dirty="0"/>
              <a:t> </a:t>
            </a:r>
            <a:r>
              <a:rPr lang="de-DE" kern="0" dirty="0" err="1"/>
              <a:t>hypervisor</a:t>
            </a:r>
            <a:r>
              <a:rPr lang="de-DE" kern="0" dirty="0"/>
              <a:t/>
            </a:r>
            <a:br>
              <a:rPr lang="de-DE" kern="0" dirty="0"/>
            </a:br>
            <a:r>
              <a:rPr lang="de-DE" kern="0" dirty="0"/>
              <a:t>(2) </a:t>
            </a:r>
            <a:r>
              <a:rPr lang="de-DE" kern="0" dirty="0" err="1"/>
              <a:t>Precisely</a:t>
            </a:r>
            <a:r>
              <a:rPr lang="de-DE" kern="0" dirty="0"/>
              <a:t> </a:t>
            </a:r>
            <a:r>
              <a:rPr lang="de-DE" kern="0" dirty="0" err="1"/>
              <a:t>replay</a:t>
            </a:r>
            <a:r>
              <a:rPr lang="de-DE" kern="0" dirty="0"/>
              <a:t> </a:t>
            </a:r>
            <a:r>
              <a:rPr lang="de-DE" kern="0" dirty="0" err="1"/>
              <a:t>events</a:t>
            </a:r>
            <a:r>
              <a:rPr lang="de-DE" kern="0" dirty="0"/>
              <a:t> in </a:t>
            </a:r>
            <a:r>
              <a:rPr lang="de-DE" kern="0" dirty="0" err="1"/>
              <a:t>the</a:t>
            </a:r>
            <a:r>
              <a:rPr lang="de-DE" kern="0" dirty="0"/>
              <a:t> </a:t>
            </a:r>
            <a:r>
              <a:rPr lang="de-DE" kern="0" dirty="0" err="1"/>
              <a:t>simulation</a:t>
            </a:r>
            <a:endParaRPr lang="de-DE" kern="0" dirty="0"/>
          </a:p>
          <a:p>
            <a:endParaRPr lang="de-DE" kern="0" dirty="0"/>
          </a:p>
          <a:p>
            <a:r>
              <a:rPr lang="de-DE" kern="0" dirty="0"/>
              <a:t>Non-</a:t>
            </a:r>
            <a:r>
              <a:rPr lang="de-DE" kern="0" dirty="0" err="1"/>
              <a:t>deterministic</a:t>
            </a:r>
            <a:r>
              <a:rPr lang="de-DE" kern="0" dirty="0"/>
              <a:t> </a:t>
            </a:r>
            <a:r>
              <a:rPr lang="de-DE" kern="0" dirty="0" err="1"/>
              <a:t>events</a:t>
            </a:r>
            <a:r>
              <a:rPr lang="de-DE" kern="0" dirty="0"/>
              <a:t> </a:t>
            </a:r>
            <a:r>
              <a:rPr lang="de-DE" kern="0" dirty="0" smtClean="0"/>
              <a:t>(e.g., </a:t>
            </a:r>
            <a:r>
              <a:rPr lang="de-DE" kern="0" dirty="0" err="1" smtClean="0"/>
              <a:t>interrupts</a:t>
            </a:r>
            <a:r>
              <a:rPr lang="de-DE" kern="0" dirty="0"/>
              <a:t>, </a:t>
            </a:r>
            <a:r>
              <a:rPr lang="de-DE" kern="0" dirty="0" err="1"/>
              <a:t>timing</a:t>
            </a:r>
            <a:r>
              <a:rPr lang="de-DE" kern="0" dirty="0"/>
              <a:t> </a:t>
            </a:r>
            <a:r>
              <a:rPr lang="de-DE" kern="0" dirty="0" err="1" smtClean="0"/>
              <a:t>instructions</a:t>
            </a:r>
            <a:r>
              <a:rPr lang="de-DE" kern="0" dirty="0" smtClean="0"/>
              <a:t>)</a:t>
            </a:r>
            <a:endParaRPr lang="de-DE" kern="0" dirty="0"/>
          </a:p>
          <a:p>
            <a:pPr lvl="1"/>
            <a:r>
              <a:rPr lang="de-DE" kern="0" dirty="0" smtClean="0"/>
              <a:t>…</a:t>
            </a:r>
            <a:r>
              <a:rPr lang="de-DE" kern="0" dirty="0" err="1" smtClean="0"/>
              <a:t>appear</a:t>
            </a:r>
            <a:r>
              <a:rPr lang="de-DE" kern="0" dirty="0" smtClean="0"/>
              <a:t> </a:t>
            </a:r>
            <a:r>
              <a:rPr lang="de-DE" kern="0" dirty="0" err="1"/>
              <a:t>at</a:t>
            </a:r>
            <a:r>
              <a:rPr lang="de-DE" kern="0" dirty="0"/>
              <a:t> </a:t>
            </a:r>
            <a:r>
              <a:rPr lang="de-DE" kern="0" dirty="0" err="1"/>
              <a:t>equal</a:t>
            </a:r>
            <a:r>
              <a:rPr lang="de-DE" kern="0" dirty="0"/>
              <a:t> </a:t>
            </a:r>
            <a:r>
              <a:rPr lang="de-DE" kern="0" dirty="0" err="1"/>
              <a:t>points</a:t>
            </a:r>
            <a:r>
              <a:rPr lang="de-DE" kern="0" dirty="0"/>
              <a:t> in </a:t>
            </a:r>
            <a:r>
              <a:rPr lang="de-DE" kern="0" dirty="0" err="1"/>
              <a:t>the</a:t>
            </a:r>
            <a:r>
              <a:rPr lang="de-DE" kern="0" dirty="0"/>
              <a:t> </a:t>
            </a:r>
            <a:r>
              <a:rPr lang="de-DE" kern="0" dirty="0" err="1"/>
              <a:t>instruction</a:t>
            </a:r>
            <a:r>
              <a:rPr lang="de-DE" kern="0" dirty="0"/>
              <a:t> </a:t>
            </a:r>
            <a:r>
              <a:rPr lang="de-DE" kern="0" dirty="0" err="1"/>
              <a:t>stream</a:t>
            </a:r>
            <a:endParaRPr lang="de-DE" kern="0" dirty="0"/>
          </a:p>
          <a:p>
            <a:pPr lvl="1"/>
            <a:r>
              <a:rPr lang="de-DE" kern="0" dirty="0" smtClean="0"/>
              <a:t>…</a:t>
            </a:r>
            <a:r>
              <a:rPr lang="de-DE" kern="0" dirty="0" err="1" smtClean="0"/>
              <a:t>produce</a:t>
            </a:r>
            <a:r>
              <a:rPr lang="de-DE" kern="0" dirty="0" smtClean="0"/>
              <a:t> </a:t>
            </a:r>
            <a:r>
              <a:rPr lang="de-DE" kern="0" dirty="0"/>
              <a:t>same </a:t>
            </a:r>
            <a:r>
              <a:rPr lang="de-DE" kern="0" dirty="0" err="1"/>
              <a:t>data</a:t>
            </a:r>
            <a:r>
              <a:rPr lang="de-DE" kern="0" dirty="0"/>
              <a:t> </a:t>
            </a:r>
            <a:r>
              <a:rPr lang="de-DE" kern="0" dirty="0" err="1" smtClean="0"/>
              <a:t>output</a:t>
            </a:r>
            <a:endParaRPr lang="de-DE" kern="0" dirty="0" smtClean="0"/>
          </a:p>
          <a:p>
            <a:endParaRPr lang="de-DE" kern="0" dirty="0"/>
          </a:p>
          <a:p>
            <a:r>
              <a:rPr lang="de-DE" kern="0" dirty="0" err="1" smtClean="0"/>
              <a:t>Existing</a:t>
            </a:r>
            <a:r>
              <a:rPr lang="de-DE" kern="0" dirty="0" smtClean="0"/>
              <a:t> </a:t>
            </a:r>
            <a:r>
              <a:rPr lang="de-DE" kern="0" dirty="0" err="1" smtClean="0"/>
              <a:t>work</a:t>
            </a:r>
            <a:r>
              <a:rPr lang="de-DE" kern="0" dirty="0" smtClean="0"/>
              <a:t>: </a:t>
            </a:r>
            <a:r>
              <a:rPr lang="de-DE" kern="0" dirty="0" err="1" smtClean="0"/>
              <a:t>Retrace</a:t>
            </a:r>
            <a:r>
              <a:rPr lang="de-DE" kern="0" dirty="0"/>
              <a:t> </a:t>
            </a:r>
            <a:r>
              <a:rPr lang="de-DE" sz="1200" kern="0" dirty="0" smtClean="0"/>
              <a:t>[Sheldon07]</a:t>
            </a:r>
            <a:r>
              <a:rPr lang="de-DE" kern="0" dirty="0" smtClean="0"/>
              <a:t>, </a:t>
            </a:r>
            <a:r>
              <a:rPr lang="de-DE" kern="0" dirty="0"/>
              <a:t>V2E </a:t>
            </a:r>
            <a:r>
              <a:rPr lang="de-DE" sz="1200" kern="0" dirty="0"/>
              <a:t>[Yan12]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6254" y="1212521"/>
            <a:ext cx="3643313" cy="1485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4427220" y="1112520"/>
            <a:ext cx="0" cy="1750421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Arrow 7"/>
          <p:cNvSpPr/>
          <p:nvPr/>
        </p:nvSpPr>
        <p:spPr>
          <a:xfrm>
            <a:off x="4269105" y="1927241"/>
            <a:ext cx="316229" cy="22098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255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Speedup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Scalability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2113" y="1198562"/>
            <a:ext cx="5804173" cy="5225097"/>
          </a:xfrm>
        </p:spPr>
        <p:txBody>
          <a:bodyPr>
            <a:normAutofit/>
          </a:bodyPr>
          <a:lstStyle/>
          <a:p>
            <a:r>
              <a:rPr lang="de-DE" dirty="0" err="1" smtClean="0"/>
              <a:t>Right</a:t>
            </a:r>
            <a:r>
              <a:rPr lang="de-DE" dirty="0" smtClean="0"/>
              <a:t> </a:t>
            </a:r>
            <a:r>
              <a:rPr lang="de-DE" dirty="0" err="1" smtClean="0"/>
              <a:t>interval</a:t>
            </a:r>
            <a:r>
              <a:rPr lang="de-DE" dirty="0" smtClean="0"/>
              <a:t> </a:t>
            </a:r>
            <a:r>
              <a:rPr lang="de-DE" dirty="0" err="1" smtClean="0"/>
              <a:t>length</a:t>
            </a:r>
            <a:r>
              <a:rPr lang="de-DE" dirty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crucial</a:t>
            </a:r>
            <a:endParaRPr lang="de-DE" dirty="0" smtClean="0"/>
          </a:p>
          <a:p>
            <a:pPr lvl="1"/>
            <a:r>
              <a:rPr lang="de-DE" dirty="0" err="1" smtClean="0"/>
              <a:t>Too</a:t>
            </a:r>
            <a:r>
              <a:rPr lang="de-DE" dirty="0" smtClean="0"/>
              <a:t> </a:t>
            </a:r>
            <a:r>
              <a:rPr lang="de-DE" dirty="0" err="1" smtClean="0"/>
              <a:t>short</a:t>
            </a:r>
            <a:r>
              <a:rPr lang="de-DE" dirty="0" smtClean="0"/>
              <a:t> (a):</a:t>
            </a:r>
            <a:r>
              <a:rPr lang="de-DE" dirty="0"/>
              <a:t> </a:t>
            </a:r>
            <a:endParaRPr lang="de-DE" dirty="0" smtClean="0"/>
          </a:p>
          <a:p>
            <a:pPr lvl="2"/>
            <a:r>
              <a:rPr lang="de-DE" dirty="0"/>
              <a:t>C</a:t>
            </a:r>
            <a:r>
              <a:rPr lang="de-DE" dirty="0" smtClean="0"/>
              <a:t>heckpoint time </a:t>
            </a:r>
            <a:r>
              <a:rPr lang="de-DE" dirty="0" err="1" smtClean="0"/>
              <a:t>dominates</a:t>
            </a:r>
            <a:endParaRPr lang="de-DE" dirty="0" smtClean="0"/>
          </a:p>
          <a:p>
            <a:pPr lvl="1"/>
            <a:r>
              <a:rPr lang="de-DE" dirty="0" err="1" smtClean="0"/>
              <a:t>Too</a:t>
            </a:r>
            <a:r>
              <a:rPr lang="de-DE" dirty="0" smtClean="0"/>
              <a:t> </a:t>
            </a:r>
            <a:r>
              <a:rPr lang="de-DE" dirty="0" err="1" smtClean="0"/>
              <a:t>long</a:t>
            </a:r>
            <a:r>
              <a:rPr lang="de-DE" dirty="0" smtClean="0"/>
              <a:t> (c):</a:t>
            </a:r>
            <a:r>
              <a:rPr lang="en-US" dirty="0"/>
              <a:t> </a:t>
            </a:r>
            <a:endParaRPr lang="en-US" dirty="0" smtClean="0"/>
          </a:p>
          <a:p>
            <a:pPr lvl="2"/>
            <a:r>
              <a:rPr lang="de-DE" dirty="0"/>
              <a:t>L</a:t>
            </a:r>
            <a:r>
              <a:rPr lang="de-DE" dirty="0" smtClean="0"/>
              <a:t>ittle </a:t>
            </a:r>
            <a:r>
              <a:rPr lang="de-DE" dirty="0" err="1" smtClean="0"/>
              <a:t>parallelization</a:t>
            </a:r>
            <a:endParaRPr lang="de-DE" dirty="0"/>
          </a:p>
          <a:p>
            <a:pPr lvl="2"/>
            <a:r>
              <a:rPr lang="de-DE" dirty="0" smtClean="0"/>
              <a:t>Long </a:t>
            </a:r>
            <a:r>
              <a:rPr lang="de-DE" dirty="0" err="1" smtClean="0"/>
              <a:t>simulation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final </a:t>
            </a:r>
            <a:r>
              <a:rPr lang="de-DE" dirty="0" err="1" smtClean="0"/>
              <a:t>interval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err="1" smtClean="0"/>
              <a:t>Example</a:t>
            </a:r>
            <a:r>
              <a:rPr lang="de-DE" dirty="0" smtClean="0"/>
              <a:t> </a:t>
            </a:r>
            <a:r>
              <a:rPr lang="de-DE" dirty="0" err="1" smtClean="0"/>
              <a:t>scenario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/>
              <a:t>100ms </a:t>
            </a:r>
            <a:r>
              <a:rPr lang="de-DE" dirty="0" err="1" smtClean="0"/>
              <a:t>downtime</a:t>
            </a:r>
            <a:r>
              <a:rPr lang="de-DE" dirty="0" smtClean="0"/>
              <a:t>, 8% </a:t>
            </a:r>
            <a:r>
              <a:rPr lang="de-DE" dirty="0" err="1" smtClean="0"/>
              <a:t>logging</a:t>
            </a:r>
            <a:r>
              <a:rPr lang="de-DE" dirty="0" smtClean="0"/>
              <a:t>, 100x </a:t>
            </a:r>
            <a:r>
              <a:rPr lang="de-DE" dirty="0" err="1" smtClean="0"/>
              <a:t>slowdown</a:t>
            </a:r>
            <a:endParaRPr lang="de-DE" dirty="0" smtClean="0"/>
          </a:p>
          <a:p>
            <a:pPr lvl="1"/>
            <a:r>
              <a:rPr lang="de-DE" dirty="0"/>
              <a:t>Optimal </a:t>
            </a:r>
            <a:r>
              <a:rPr lang="de-DE" dirty="0" err="1"/>
              <a:t>interval</a:t>
            </a:r>
            <a:r>
              <a:rPr lang="de-DE" dirty="0"/>
              <a:t> </a:t>
            </a:r>
            <a:r>
              <a:rPr lang="de-DE" dirty="0" err="1"/>
              <a:t>length</a:t>
            </a:r>
            <a:r>
              <a:rPr lang="de-DE" dirty="0"/>
              <a:t>: </a:t>
            </a:r>
            <a:r>
              <a:rPr lang="de-DE" dirty="0" smtClean="0"/>
              <a:t>2s</a:t>
            </a:r>
          </a:p>
          <a:p>
            <a:pPr lvl="1"/>
            <a:r>
              <a:rPr lang="de-DE" dirty="0" smtClean="0"/>
              <a:t>Best </a:t>
            </a:r>
            <a:r>
              <a:rPr lang="de-DE" dirty="0" err="1" smtClean="0"/>
              <a:t>possible</a:t>
            </a:r>
            <a:r>
              <a:rPr lang="de-DE" dirty="0" smtClean="0"/>
              <a:t> </a:t>
            </a:r>
            <a:r>
              <a:rPr lang="de-DE" dirty="0" err="1" smtClean="0"/>
              <a:t>speedup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1h </a:t>
            </a:r>
            <a:r>
              <a:rPr lang="de-DE" dirty="0" err="1" smtClean="0"/>
              <a:t>workload</a:t>
            </a:r>
            <a:r>
              <a:rPr lang="de-DE" dirty="0" smtClean="0"/>
              <a:t>: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84x @ 90 </a:t>
            </a:r>
            <a:r>
              <a:rPr lang="de-DE" dirty="0" err="1" smtClean="0"/>
              <a:t>nodes</a:t>
            </a:r>
            <a:r>
              <a:rPr lang="de-DE" dirty="0"/>
              <a:t> </a:t>
            </a:r>
            <a:r>
              <a:rPr lang="de-DE" dirty="0" smtClean="0"/>
              <a:t>(94% parallel </a:t>
            </a:r>
            <a:r>
              <a:rPr lang="de-DE" dirty="0" err="1" smtClean="0"/>
              <a:t>efficiency</a:t>
            </a:r>
            <a:r>
              <a:rPr lang="de-DE" dirty="0" smtClean="0"/>
              <a:t>)</a:t>
            </a:r>
          </a:p>
          <a:p>
            <a:pPr lvl="1"/>
            <a:endParaRPr lang="de-DE" dirty="0"/>
          </a:p>
          <a:p>
            <a:pPr marL="0" indent="0" algn="ctr">
              <a:buNone/>
            </a:pPr>
            <a:r>
              <a:rPr lang="de-DE" b="1" dirty="0" err="1" smtClean="0"/>
              <a:t>Near</a:t>
            </a:r>
            <a:r>
              <a:rPr lang="de-DE" b="1" dirty="0" smtClean="0"/>
              <a:t> linear </a:t>
            </a:r>
            <a:r>
              <a:rPr lang="de-DE" b="1" dirty="0" err="1" smtClean="0"/>
              <a:t>speedup</a:t>
            </a:r>
            <a:r>
              <a:rPr lang="de-DE" b="1" dirty="0" smtClean="0"/>
              <a:t> </a:t>
            </a:r>
            <a:r>
              <a:rPr lang="de-DE" b="1" dirty="0" err="1" smtClean="0"/>
              <a:t>possible</a:t>
            </a:r>
            <a:endParaRPr lang="de-DE" b="1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Marc Rittinghaus - </a:t>
            </a:r>
            <a:r>
              <a:rPr lang="de-DE" dirty="0" err="1"/>
              <a:t>SimuBoost</a:t>
            </a:r>
            <a:endParaRPr lang="en-US" dirty="0"/>
          </a:p>
        </p:txBody>
      </p:sp>
      <p:pic>
        <p:nvPicPr>
          <p:cNvPr id="1026" name="Picture 2" descr="C:\Users\marcritt\Documents\Forschung\WODA 2013\fig\speedup.em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7" t="43415" r="61814" b="7068"/>
          <a:stretch/>
        </p:blipFill>
        <p:spPr bwMode="auto">
          <a:xfrm>
            <a:off x="6136481" y="3872706"/>
            <a:ext cx="1985401" cy="2100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arcritt\Documents\Forschung\WODA 2013\fig\Lopt.e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3288" y="1007513"/>
            <a:ext cx="2914650" cy="2765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629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198562"/>
            <a:ext cx="8356600" cy="5011737"/>
          </a:xfrm>
        </p:spPr>
        <p:txBody>
          <a:bodyPr>
            <a:normAutofit/>
          </a:bodyPr>
          <a:lstStyle/>
          <a:p>
            <a:r>
              <a:rPr lang="en-US" dirty="0" smtClean="0"/>
              <a:t>Operating system research</a:t>
            </a:r>
          </a:p>
          <a:p>
            <a:pPr lvl="1"/>
            <a:r>
              <a:rPr lang="en-US" dirty="0"/>
              <a:t>Debugging</a:t>
            </a:r>
          </a:p>
          <a:p>
            <a:pPr lvl="1"/>
            <a:r>
              <a:rPr lang="en-US" dirty="0" smtClean="0"/>
              <a:t>Application, OS, and hardware interaction</a:t>
            </a:r>
          </a:p>
          <a:p>
            <a:pPr lvl="1"/>
            <a:r>
              <a:rPr lang="en-US" dirty="0" smtClean="0"/>
              <a:t>Malware and vulnerabilities</a:t>
            </a:r>
          </a:p>
          <a:p>
            <a:endParaRPr lang="en-US" dirty="0" smtClean="0"/>
          </a:p>
          <a:p>
            <a:r>
              <a:rPr lang="en-US" dirty="0" smtClean="0"/>
              <a:t>Functional Full System Simulation</a:t>
            </a:r>
          </a:p>
          <a:p>
            <a:pPr lvl="1"/>
            <a:r>
              <a:rPr lang="en-US" dirty="0" smtClean="0"/>
              <a:t>But: It is slow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spcAft>
                <a:spcPts val="600"/>
              </a:spcAft>
              <a:buNone/>
            </a:pPr>
            <a:endParaRPr lang="de-DE" sz="1800" dirty="0" smtClean="0"/>
          </a:p>
          <a:p>
            <a:pPr algn="ctr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Marc Rittinghaus - </a:t>
            </a:r>
            <a:r>
              <a:rPr lang="de-DE" dirty="0" err="1" smtClean="0"/>
              <a:t>SimuBoost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graphicFrame>
        <p:nvGraphicFramePr>
          <p:cNvPr id="6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281280"/>
              </p:ext>
            </p:extLst>
          </p:nvPr>
        </p:nvGraphicFramePr>
        <p:xfrm>
          <a:off x="1741118" y="3818270"/>
          <a:ext cx="5523282" cy="1207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734"/>
                <a:gridCol w="1925754"/>
                <a:gridCol w="1732794"/>
              </a:tblGrid>
              <a:tr h="407735">
                <a:tc>
                  <a:txBody>
                    <a:bodyPr/>
                    <a:lstStyle/>
                    <a:p>
                      <a:pPr algn="ctr"/>
                      <a:r>
                        <a:rPr lang="de-DE" sz="2000" baseline="0" dirty="0" err="1" smtClean="0">
                          <a:latin typeface="Calibri" panose="020F0502020204030204" pitchFamily="34" charset="0"/>
                        </a:rPr>
                        <a:t>Virtualization</a:t>
                      </a:r>
                      <a:endParaRPr lang="de-DE" sz="2000" baseline="0" dirty="0" smtClean="0">
                        <a:latin typeface="Calibri" panose="020F0502020204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1C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2000" dirty="0" smtClean="0">
                          <a:latin typeface="Calibri" panose="020F0502020204030204" pitchFamily="34" charset="0"/>
                        </a:rPr>
                        <a:t>Simulation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35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KVM</a:t>
                      </a:r>
                      <a:endParaRPr lang="en-US" sz="2000" dirty="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C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QEMU</a:t>
                      </a:r>
                      <a:endParaRPr lang="en-US" sz="2000" baseline="300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6B5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Simics</a:t>
                      </a:r>
                      <a:endParaRPr lang="en-US" sz="20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6B531"/>
                    </a:solidFill>
                  </a:tcPr>
                </a:tc>
              </a:tr>
              <a:tr h="27452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  <a:cs typeface="Arial"/>
                        </a:rPr>
                        <a:t>~ 1x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~ 100x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  <a:cs typeface="Arial"/>
                        </a:rPr>
                        <a:t>~ 1000x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0D7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33725" y="4999146"/>
            <a:ext cx="44195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Average slowdowns for: kernel build, SPECint_base06, LAMMPS</a:t>
            </a: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390525" y="5563968"/>
            <a:ext cx="8358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 smtClean="0"/>
              <a:t> Not </a:t>
            </a:r>
            <a:r>
              <a:rPr lang="en-US" b="1" dirty="0"/>
              <a:t>practical for long-running workloads</a:t>
            </a:r>
          </a:p>
          <a:p>
            <a:pPr algn="ctr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1" dirty="0" smtClean="0"/>
              <a:t> Loss </a:t>
            </a:r>
            <a:r>
              <a:rPr lang="en-US" b="1" dirty="0"/>
              <a:t>of interactivity (users and remote hosts</a:t>
            </a:r>
            <a:r>
              <a:rPr lang="en-US" b="1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14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Selected Previous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198562"/>
            <a:ext cx="8356600" cy="5103177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dirty="0" smtClean="0"/>
              <a:t>Workload Reduction</a:t>
            </a:r>
          </a:p>
          <a:p>
            <a:pPr lvl="1">
              <a:spcBef>
                <a:spcPts val="300"/>
              </a:spcBef>
            </a:pPr>
            <a:r>
              <a:rPr lang="en-US" dirty="0" err="1" smtClean="0"/>
              <a:t>MinneSPEC</a:t>
            </a:r>
            <a:r>
              <a:rPr lang="en-US" dirty="0" smtClean="0"/>
              <a:t> </a:t>
            </a:r>
            <a:r>
              <a:rPr lang="en-US" sz="1200" dirty="0" smtClean="0"/>
              <a:t>[KleinOsowski02]</a:t>
            </a:r>
            <a:endParaRPr lang="en-US" dirty="0" smtClean="0"/>
          </a:p>
          <a:p>
            <a:pPr>
              <a:spcBef>
                <a:spcPts val="300"/>
              </a:spcBef>
            </a:pPr>
            <a:endParaRPr lang="en-US" dirty="0"/>
          </a:p>
          <a:p>
            <a:pPr>
              <a:spcBef>
                <a:spcPts val="300"/>
              </a:spcBef>
            </a:pPr>
            <a:r>
              <a:rPr lang="en-US" dirty="0" smtClean="0"/>
              <a:t>Simulate samples and extrapolate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Truncated Execution</a:t>
            </a:r>
          </a:p>
          <a:p>
            <a:pPr lvl="1">
              <a:spcBef>
                <a:spcPts val="300"/>
              </a:spcBef>
            </a:pPr>
            <a:r>
              <a:rPr lang="en-US" dirty="0" err="1" smtClean="0"/>
              <a:t>SimPoints</a:t>
            </a:r>
            <a:r>
              <a:rPr lang="en-US" dirty="0" smtClean="0"/>
              <a:t> </a:t>
            </a:r>
            <a:r>
              <a:rPr lang="en-US" sz="1200" dirty="0" smtClean="0"/>
              <a:t>[Sherwood02]</a:t>
            </a:r>
            <a:endParaRPr lang="en-US" dirty="0" smtClean="0"/>
          </a:p>
          <a:p>
            <a:pPr lvl="1">
              <a:spcBef>
                <a:spcPts val="300"/>
              </a:spcBef>
            </a:pPr>
            <a:r>
              <a:rPr lang="en-US" dirty="0" smtClean="0"/>
              <a:t>SMARTS </a:t>
            </a:r>
            <a:r>
              <a:rPr lang="en-US" sz="1200" dirty="0" smtClean="0"/>
              <a:t>[Wunderlich03]</a:t>
            </a:r>
            <a:endParaRPr lang="en-US" dirty="0" smtClean="0"/>
          </a:p>
          <a:p>
            <a:pPr>
              <a:spcBef>
                <a:spcPts val="300"/>
              </a:spcBef>
            </a:pPr>
            <a:endParaRPr lang="en-US" dirty="0"/>
          </a:p>
          <a:p>
            <a:pPr>
              <a:spcBef>
                <a:spcPts val="300"/>
              </a:spcBef>
            </a:pPr>
            <a:r>
              <a:rPr lang="en-US" dirty="0" smtClean="0"/>
              <a:t>Improve simulation engine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Optimize engine: below 5x speedup mark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Parallelize simulation of vCPUs </a:t>
            </a:r>
            <a:r>
              <a:rPr lang="en-US" sz="1200" dirty="0" smtClean="0"/>
              <a:t>[</a:t>
            </a:r>
            <a:r>
              <a:rPr lang="de-DE" sz="1200" dirty="0" smtClean="0"/>
              <a:t>Ding11]</a:t>
            </a:r>
          </a:p>
          <a:p>
            <a:pPr>
              <a:spcBef>
                <a:spcPts val="300"/>
              </a:spcBef>
            </a:pPr>
            <a:endParaRPr lang="de-DE" dirty="0"/>
          </a:p>
          <a:p>
            <a:pPr>
              <a:spcBef>
                <a:spcPts val="300"/>
              </a:spcBef>
            </a:pPr>
            <a:r>
              <a:rPr lang="en-US" dirty="0" smtClean="0"/>
              <a:t>Divide simulation time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For </a:t>
            </a:r>
            <a:r>
              <a:rPr lang="en-US" dirty="0" err="1" smtClean="0"/>
              <a:t>microarchitectural</a:t>
            </a:r>
            <a:r>
              <a:rPr lang="en-US" dirty="0" smtClean="0"/>
              <a:t> simulations: </a:t>
            </a:r>
            <a:r>
              <a:rPr lang="en-US" dirty="0" err="1" smtClean="0"/>
              <a:t>DiST</a:t>
            </a:r>
            <a:r>
              <a:rPr lang="en-US" dirty="0" smtClean="0"/>
              <a:t> </a:t>
            </a:r>
            <a:r>
              <a:rPr lang="en-US" sz="1200" dirty="0" smtClean="0"/>
              <a:t>[Girbal03]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33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References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198563"/>
            <a:ext cx="8356600" cy="5164138"/>
          </a:xfrm>
        </p:spPr>
        <p:txBody>
          <a:bodyPr>
            <a:normAutofit lnSpcReduction="10000"/>
          </a:bodyPr>
          <a:lstStyle/>
          <a:p>
            <a:r>
              <a:rPr lang="en-US" sz="1200" dirty="0" smtClean="0"/>
              <a:t>[Miller13] K. </a:t>
            </a:r>
            <a:r>
              <a:rPr lang="en-US" sz="1200" dirty="0"/>
              <a:t>Miller et al. </a:t>
            </a:r>
            <a:r>
              <a:rPr lang="en-US" sz="1200" dirty="0" smtClean="0"/>
              <a:t>XLH: </a:t>
            </a:r>
            <a:r>
              <a:rPr lang="en-US" sz="1200" dirty="0"/>
              <a:t>More effective memory deduplication scanners through cross-layer </a:t>
            </a:r>
            <a:r>
              <a:rPr lang="en-US" sz="1200" dirty="0" smtClean="0"/>
              <a:t>hints. USENIX, 2013</a:t>
            </a:r>
          </a:p>
          <a:p>
            <a:r>
              <a:rPr lang="en-US" sz="1200" dirty="0" smtClean="0"/>
              <a:t>[Wilhelm15] F. </a:t>
            </a:r>
            <a:r>
              <a:rPr lang="en-US" sz="1200" dirty="0"/>
              <a:t>Wilhelm. Tracing Privileged Memory Accesses to Discover Software </a:t>
            </a:r>
            <a:r>
              <a:rPr lang="en-US" sz="1200" dirty="0" smtClean="0"/>
              <a:t>Vulnerabilities. Master Thesis, KIT, 2015</a:t>
            </a:r>
          </a:p>
          <a:p>
            <a:r>
              <a:rPr lang="en-US" sz="1200" dirty="0" smtClean="0"/>
              <a:t>[Jurczyk13] M. </a:t>
            </a:r>
            <a:r>
              <a:rPr lang="en-US" sz="1200" dirty="0" err="1" smtClean="0"/>
              <a:t>Jurczyk</a:t>
            </a:r>
            <a:r>
              <a:rPr lang="en-US" sz="1200" dirty="0" smtClean="0"/>
              <a:t> et al. </a:t>
            </a:r>
            <a:r>
              <a:rPr lang="en-US" sz="1200" dirty="0" err="1" smtClean="0"/>
              <a:t>Bochspwn</a:t>
            </a:r>
            <a:r>
              <a:rPr lang="en-US" sz="1200" dirty="0"/>
              <a:t>: Exploiting Kernel Race Conditions Found via Memory Access </a:t>
            </a:r>
            <a:r>
              <a:rPr lang="en-US" sz="1200" dirty="0" smtClean="0"/>
              <a:t>Patterns. 2013</a:t>
            </a:r>
          </a:p>
          <a:p>
            <a:r>
              <a:rPr lang="en-US" sz="1200" dirty="0" smtClean="0"/>
              <a:t>[Rittinghaus13] M. </a:t>
            </a:r>
            <a:r>
              <a:rPr lang="en-US" sz="1200" dirty="0"/>
              <a:t>Rittinghaus. </a:t>
            </a:r>
            <a:r>
              <a:rPr lang="en-US" sz="1200" dirty="0" err="1"/>
              <a:t>SimuBoost</a:t>
            </a:r>
            <a:r>
              <a:rPr lang="en-US" sz="1200" dirty="0"/>
              <a:t>: Scalable Parallelization of Functional System </a:t>
            </a:r>
            <a:r>
              <a:rPr lang="en-US" sz="1200" dirty="0" smtClean="0"/>
              <a:t>Simulation. WODA, 2013</a:t>
            </a:r>
          </a:p>
          <a:p>
            <a:r>
              <a:rPr lang="en-US" sz="1200" dirty="0" smtClean="0"/>
              <a:t>[Weil06] S. A. </a:t>
            </a:r>
            <a:r>
              <a:rPr lang="en-US" sz="1200" dirty="0"/>
              <a:t>Weil at al. </a:t>
            </a:r>
            <a:r>
              <a:rPr lang="en-US" sz="1200" dirty="0" err="1" smtClean="0"/>
              <a:t>Ceph</a:t>
            </a:r>
            <a:r>
              <a:rPr lang="en-US" sz="1200" dirty="0"/>
              <a:t>: A </a:t>
            </a:r>
            <a:r>
              <a:rPr lang="en-US" sz="1200" dirty="0" smtClean="0"/>
              <a:t>Scalable</a:t>
            </a:r>
            <a:r>
              <a:rPr lang="en-US" sz="1200" dirty="0"/>
              <a:t>, </a:t>
            </a:r>
            <a:r>
              <a:rPr lang="en-US" sz="1200" dirty="0" smtClean="0"/>
              <a:t>High-Performance Distributed File System. OSDI, 2006</a:t>
            </a:r>
          </a:p>
          <a:p>
            <a:r>
              <a:rPr lang="en-US" sz="1200" dirty="0" smtClean="0"/>
              <a:t>[Bellard05] </a:t>
            </a:r>
            <a:r>
              <a:rPr lang="en-US" sz="1200" dirty="0"/>
              <a:t>F. </a:t>
            </a:r>
            <a:r>
              <a:rPr lang="en-US" sz="1200" dirty="0" err="1"/>
              <a:t>Bellard</a:t>
            </a:r>
            <a:r>
              <a:rPr lang="en-US" sz="1200" dirty="0"/>
              <a:t>. </a:t>
            </a:r>
            <a:r>
              <a:rPr lang="en-US" sz="1200" dirty="0" err="1"/>
              <a:t>Qemu</a:t>
            </a:r>
            <a:r>
              <a:rPr lang="en-US" sz="1200" dirty="0"/>
              <a:t>: A </a:t>
            </a:r>
            <a:r>
              <a:rPr lang="en-US" sz="1200" dirty="0" smtClean="0"/>
              <a:t>Fast </a:t>
            </a:r>
            <a:r>
              <a:rPr lang="en-US" sz="1200" dirty="0"/>
              <a:t>and </a:t>
            </a:r>
            <a:r>
              <a:rPr lang="en-US" sz="1200" dirty="0" smtClean="0"/>
              <a:t>Portable Dynamic Translator</a:t>
            </a:r>
            <a:r>
              <a:rPr lang="en-US" sz="1200" dirty="0"/>
              <a:t>. USENIX, 2005</a:t>
            </a:r>
          </a:p>
          <a:p>
            <a:r>
              <a:rPr lang="en-US" sz="1200" dirty="0" smtClean="0"/>
              <a:t>[Magnusson02] </a:t>
            </a:r>
            <a:r>
              <a:rPr lang="en-US" sz="1200" dirty="0"/>
              <a:t>P. Magnusson et al. </a:t>
            </a:r>
            <a:r>
              <a:rPr lang="en-US" sz="1200" dirty="0" err="1"/>
              <a:t>Simics</a:t>
            </a:r>
            <a:r>
              <a:rPr lang="en-US" sz="1200" dirty="0"/>
              <a:t>: A </a:t>
            </a:r>
            <a:r>
              <a:rPr lang="en-US" sz="1200" dirty="0" smtClean="0"/>
              <a:t>Full System Simulation Platform</a:t>
            </a:r>
            <a:r>
              <a:rPr lang="en-US" sz="1200" dirty="0"/>
              <a:t>. Computer, 35(2), </a:t>
            </a:r>
            <a:r>
              <a:rPr lang="en-US" sz="1200" dirty="0" smtClean="0"/>
              <a:t>2002</a:t>
            </a:r>
          </a:p>
          <a:p>
            <a:r>
              <a:rPr lang="en-US" sz="1200" dirty="0" smtClean="0"/>
              <a:t>[Sherwood02] </a:t>
            </a:r>
            <a:r>
              <a:rPr lang="en-US" sz="1200" dirty="0"/>
              <a:t>T. Sherwood et al. Automatically </a:t>
            </a:r>
            <a:r>
              <a:rPr lang="en-US" sz="1200" dirty="0" smtClean="0"/>
              <a:t>Characterizing Large Scale Program Behavior. ACM SIGARCH, 30(5), 2002</a:t>
            </a:r>
          </a:p>
          <a:p>
            <a:r>
              <a:rPr lang="de-DE" sz="1200" dirty="0"/>
              <a:t>[Ding11] J. Ding et al. PQEMU: A Parallel System Emulator </a:t>
            </a:r>
            <a:r>
              <a:rPr lang="de-DE" sz="1200" dirty="0" err="1"/>
              <a:t>Based</a:t>
            </a:r>
            <a:r>
              <a:rPr lang="de-DE" sz="1200" dirty="0"/>
              <a:t> on QEMU. ICPADS, 2011</a:t>
            </a:r>
          </a:p>
          <a:p>
            <a:r>
              <a:rPr lang="de-DE" sz="1200" dirty="0"/>
              <a:t>[Wunderlich03] R. E. Wunderlich et al. SMARTS: </a:t>
            </a:r>
            <a:r>
              <a:rPr lang="de-DE" sz="1200" dirty="0" err="1"/>
              <a:t>Accelerating</a:t>
            </a:r>
            <a:r>
              <a:rPr lang="de-DE" sz="1200" dirty="0"/>
              <a:t> </a:t>
            </a:r>
            <a:r>
              <a:rPr lang="de-DE" sz="1200" dirty="0" err="1"/>
              <a:t>Microarchitecture</a:t>
            </a:r>
            <a:r>
              <a:rPr lang="de-DE" sz="1200" dirty="0"/>
              <a:t> Simulation via </a:t>
            </a:r>
            <a:r>
              <a:rPr lang="de-DE" sz="1200" dirty="0" err="1"/>
              <a:t>Rigorous</a:t>
            </a:r>
            <a:r>
              <a:rPr lang="de-DE" sz="1200" dirty="0"/>
              <a:t> Statistical Sampling. Computer </a:t>
            </a:r>
            <a:r>
              <a:rPr lang="de-DE" sz="1200" dirty="0" err="1"/>
              <a:t>Architecture</a:t>
            </a:r>
            <a:r>
              <a:rPr lang="de-DE" sz="1200" dirty="0"/>
              <a:t>, </a:t>
            </a:r>
            <a:r>
              <a:rPr lang="de-DE" sz="1200" dirty="0" smtClean="0"/>
              <a:t>2003</a:t>
            </a:r>
          </a:p>
          <a:p>
            <a:r>
              <a:rPr lang="de-DE" sz="1200" dirty="0" smtClean="0"/>
              <a:t>[Girbal03] S. </a:t>
            </a:r>
            <a:r>
              <a:rPr lang="de-DE" sz="1200" dirty="0" err="1" smtClean="0"/>
              <a:t>Girbal</a:t>
            </a:r>
            <a:r>
              <a:rPr lang="de-DE" sz="1200" dirty="0" smtClean="0"/>
              <a:t> et al. </a:t>
            </a:r>
            <a:r>
              <a:rPr lang="de-DE" sz="1200" dirty="0" err="1" smtClean="0"/>
              <a:t>DiST</a:t>
            </a:r>
            <a:r>
              <a:rPr lang="de-DE" sz="1200" dirty="0" smtClean="0"/>
              <a:t>: A Simple, </a:t>
            </a:r>
            <a:r>
              <a:rPr lang="de-DE" sz="1200" dirty="0" err="1" smtClean="0"/>
              <a:t>Reliable</a:t>
            </a:r>
            <a:r>
              <a:rPr lang="de-DE" sz="1200" dirty="0" smtClean="0"/>
              <a:t> </a:t>
            </a:r>
            <a:r>
              <a:rPr lang="de-DE" sz="1200" dirty="0" err="1" smtClean="0"/>
              <a:t>and</a:t>
            </a:r>
            <a:r>
              <a:rPr lang="de-DE" sz="1200" dirty="0" smtClean="0"/>
              <a:t> </a:t>
            </a:r>
            <a:r>
              <a:rPr lang="de-DE" sz="1200" dirty="0" err="1" smtClean="0"/>
              <a:t>Scalable</a:t>
            </a:r>
            <a:r>
              <a:rPr lang="de-DE" sz="1200" dirty="0" smtClean="0"/>
              <a:t> </a:t>
            </a:r>
            <a:r>
              <a:rPr lang="de-DE" sz="1200" dirty="0" err="1" smtClean="0"/>
              <a:t>Method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</a:t>
            </a:r>
            <a:r>
              <a:rPr lang="de-DE" sz="1200" dirty="0" err="1" smtClean="0"/>
              <a:t>Significantly</a:t>
            </a:r>
            <a:r>
              <a:rPr lang="de-DE" sz="1200" dirty="0" smtClean="0"/>
              <a:t> </a:t>
            </a:r>
            <a:r>
              <a:rPr lang="de-DE" sz="1200" dirty="0" err="1" smtClean="0"/>
              <a:t>Reduce</a:t>
            </a:r>
            <a:r>
              <a:rPr lang="de-DE" sz="1200" dirty="0" smtClean="0"/>
              <a:t> </a:t>
            </a:r>
            <a:r>
              <a:rPr lang="de-DE" sz="1200" dirty="0" err="1" smtClean="0"/>
              <a:t>Processor</a:t>
            </a:r>
            <a:r>
              <a:rPr lang="de-DE" sz="1200" dirty="0" smtClean="0"/>
              <a:t> </a:t>
            </a:r>
            <a:r>
              <a:rPr lang="de-DE" sz="1200" dirty="0" err="1" smtClean="0"/>
              <a:t>Architecture</a:t>
            </a:r>
            <a:r>
              <a:rPr lang="de-DE" sz="1200" dirty="0" smtClean="0"/>
              <a:t> Simulation Time. SIGMETRICS, 31(1), 2003</a:t>
            </a:r>
          </a:p>
          <a:p>
            <a:r>
              <a:rPr lang="de-DE" sz="1200" dirty="0" smtClean="0"/>
              <a:t>[KleinOsowski02] A. J. </a:t>
            </a:r>
            <a:r>
              <a:rPr lang="de-DE" sz="1200" dirty="0" err="1" smtClean="0"/>
              <a:t>KleinOsowski</a:t>
            </a:r>
            <a:r>
              <a:rPr lang="de-DE" sz="1200" dirty="0" smtClean="0"/>
              <a:t> et al. </a:t>
            </a:r>
            <a:r>
              <a:rPr lang="de-DE" sz="1200" dirty="0" err="1" smtClean="0"/>
              <a:t>MinneSPEC</a:t>
            </a:r>
            <a:r>
              <a:rPr lang="de-DE" sz="1200" dirty="0" smtClean="0"/>
              <a:t>: A New SPEC Benchmark </a:t>
            </a:r>
            <a:r>
              <a:rPr lang="de-DE" sz="1200" dirty="0" err="1" smtClean="0"/>
              <a:t>Workload</a:t>
            </a:r>
            <a:r>
              <a:rPr lang="de-DE" sz="1200" dirty="0" smtClean="0"/>
              <a:t> </a:t>
            </a:r>
            <a:r>
              <a:rPr lang="de-DE" sz="1200" dirty="0" err="1" smtClean="0"/>
              <a:t>for</a:t>
            </a:r>
            <a:r>
              <a:rPr lang="de-DE" sz="1200" dirty="0" smtClean="0"/>
              <a:t> Simulation-</a:t>
            </a:r>
            <a:r>
              <a:rPr lang="de-DE" sz="1200" dirty="0" err="1" smtClean="0"/>
              <a:t>Based</a:t>
            </a:r>
            <a:r>
              <a:rPr lang="de-DE" sz="1200" dirty="0" smtClean="0"/>
              <a:t> Computer </a:t>
            </a:r>
            <a:r>
              <a:rPr lang="de-DE" sz="1200" dirty="0" err="1" smtClean="0"/>
              <a:t>Architecture</a:t>
            </a:r>
            <a:r>
              <a:rPr lang="de-DE" sz="1200" dirty="0" smtClean="0"/>
              <a:t> Research. IEEE Computer </a:t>
            </a:r>
            <a:r>
              <a:rPr lang="de-DE" sz="1200" dirty="0" err="1" smtClean="0"/>
              <a:t>Architecture</a:t>
            </a:r>
            <a:r>
              <a:rPr lang="de-DE" sz="1200" dirty="0" smtClean="0"/>
              <a:t> Letters 1.1, 2002</a:t>
            </a:r>
          </a:p>
          <a:p>
            <a:r>
              <a:rPr lang="de-DE" sz="1200" dirty="0" smtClean="0"/>
              <a:t>[Sheldon07] M. Sheldon et al. </a:t>
            </a:r>
            <a:r>
              <a:rPr lang="de-DE" sz="1200" dirty="0" err="1" smtClean="0"/>
              <a:t>Retrace</a:t>
            </a:r>
            <a:r>
              <a:rPr lang="de-DE" sz="1200" dirty="0" smtClean="0"/>
              <a:t>: </a:t>
            </a:r>
            <a:r>
              <a:rPr lang="de-DE" sz="1200" dirty="0" err="1" smtClean="0"/>
              <a:t>Collecting</a:t>
            </a:r>
            <a:r>
              <a:rPr lang="de-DE" sz="1200" dirty="0" smtClean="0"/>
              <a:t> </a:t>
            </a:r>
            <a:r>
              <a:rPr lang="de-DE" sz="1200" dirty="0" err="1" smtClean="0"/>
              <a:t>Execution</a:t>
            </a:r>
            <a:r>
              <a:rPr lang="de-DE" sz="1200" dirty="0" smtClean="0"/>
              <a:t> Trace </a:t>
            </a:r>
            <a:r>
              <a:rPr lang="de-DE" sz="1200" dirty="0" err="1" smtClean="0"/>
              <a:t>With</a:t>
            </a:r>
            <a:r>
              <a:rPr lang="de-DE" sz="1200" dirty="0" smtClean="0"/>
              <a:t> Virtual </a:t>
            </a:r>
            <a:r>
              <a:rPr lang="de-DE" sz="1200" dirty="0" err="1" smtClean="0"/>
              <a:t>Machine</a:t>
            </a:r>
            <a:r>
              <a:rPr lang="de-DE" sz="1200" dirty="0" smtClean="0"/>
              <a:t> </a:t>
            </a:r>
            <a:r>
              <a:rPr lang="de-DE" sz="1200" dirty="0" err="1" smtClean="0"/>
              <a:t>Deterministic</a:t>
            </a:r>
            <a:r>
              <a:rPr lang="de-DE" sz="1200" dirty="0" smtClean="0"/>
              <a:t> Replay. </a:t>
            </a:r>
            <a:r>
              <a:rPr lang="de-DE" sz="1200" dirty="0" err="1" smtClean="0"/>
              <a:t>MoBS</a:t>
            </a:r>
            <a:r>
              <a:rPr lang="de-DE" sz="1200" dirty="0" smtClean="0"/>
              <a:t>, 2007</a:t>
            </a:r>
          </a:p>
          <a:p>
            <a:r>
              <a:rPr lang="de-DE" sz="1200" dirty="0" smtClean="0"/>
              <a:t>[Yan12] L. Yan et al. V2E: </a:t>
            </a:r>
            <a:r>
              <a:rPr lang="de-DE" sz="1200" dirty="0" err="1" smtClean="0"/>
              <a:t>Combining</a:t>
            </a:r>
            <a:r>
              <a:rPr lang="de-DE" sz="1200" dirty="0" smtClean="0"/>
              <a:t> Hardware Virtualization </a:t>
            </a:r>
            <a:r>
              <a:rPr lang="de-DE" sz="1200" dirty="0" err="1" smtClean="0"/>
              <a:t>and</a:t>
            </a:r>
            <a:r>
              <a:rPr lang="de-DE" sz="1200" dirty="0" smtClean="0"/>
              <a:t> Software Emulation </a:t>
            </a:r>
            <a:r>
              <a:rPr lang="de-DE" sz="1200" dirty="0" err="1" smtClean="0"/>
              <a:t>for</a:t>
            </a:r>
            <a:r>
              <a:rPr lang="de-DE" sz="1200" dirty="0" smtClean="0"/>
              <a:t> Transparent </a:t>
            </a:r>
            <a:r>
              <a:rPr lang="de-DE" sz="1200" dirty="0" err="1" smtClean="0"/>
              <a:t>and</a:t>
            </a:r>
            <a:r>
              <a:rPr lang="de-DE" sz="1200" dirty="0" smtClean="0"/>
              <a:t> Extensible Malware Analysis. VEE, 2012</a:t>
            </a:r>
          </a:p>
          <a:p>
            <a:r>
              <a:rPr lang="de-DE" sz="1200" dirty="0" smtClean="0"/>
              <a:t>[RbMiller68] Robert </a:t>
            </a:r>
            <a:r>
              <a:rPr lang="de-DE" sz="1200" dirty="0"/>
              <a:t>B. Miller. Response </a:t>
            </a:r>
            <a:r>
              <a:rPr lang="de-DE" sz="1200" dirty="0" smtClean="0"/>
              <a:t>Time </a:t>
            </a:r>
            <a:r>
              <a:rPr lang="de-DE" sz="1200" dirty="0"/>
              <a:t>in </a:t>
            </a:r>
            <a:r>
              <a:rPr lang="de-DE" sz="1200" dirty="0" smtClean="0"/>
              <a:t>Man-Computer </a:t>
            </a:r>
            <a:r>
              <a:rPr lang="de-DE" sz="1200" dirty="0" err="1" smtClean="0"/>
              <a:t>Conversational</a:t>
            </a:r>
            <a:r>
              <a:rPr lang="de-DE" sz="1200" dirty="0" smtClean="0"/>
              <a:t> </a:t>
            </a:r>
            <a:r>
              <a:rPr lang="de-DE" sz="1200" dirty="0"/>
              <a:t>T</a:t>
            </a:r>
            <a:r>
              <a:rPr lang="de-DE" sz="1200" dirty="0" smtClean="0"/>
              <a:t>ransactions</a:t>
            </a:r>
            <a:r>
              <a:rPr lang="de-DE" sz="1200" dirty="0"/>
              <a:t>. 1968.</a:t>
            </a:r>
          </a:p>
          <a:p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68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Acceleration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198562"/>
            <a:ext cx="8356600" cy="4981257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(1) Split simulation into time intervals</a:t>
            </a:r>
            <a:br>
              <a:rPr lang="en-US" dirty="0" smtClean="0"/>
            </a:br>
            <a:r>
              <a:rPr lang="en-US" dirty="0" smtClean="0"/>
              <a:t>(2) Simulate intervals simultaneously</a:t>
            </a:r>
          </a:p>
          <a:p>
            <a:pPr lvl="1"/>
            <a:r>
              <a:rPr lang="en-US" dirty="0" smtClean="0"/>
              <a:t>Does not trade accuracy for speed</a:t>
            </a:r>
          </a:p>
          <a:p>
            <a:pPr lvl="1"/>
            <a:r>
              <a:rPr lang="en-US" dirty="0"/>
              <a:t>Applicable to single-CPU </a:t>
            </a:r>
            <a:r>
              <a:rPr lang="en-US" dirty="0" smtClean="0"/>
              <a:t>simulations</a:t>
            </a:r>
          </a:p>
          <a:p>
            <a:pPr lvl="1"/>
            <a:r>
              <a:rPr lang="en-US" dirty="0" smtClean="0"/>
              <a:t>Scales with run-time of workload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046" y="1198563"/>
            <a:ext cx="5766734" cy="14712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0525" y="5563968"/>
            <a:ext cx="8358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1" dirty="0" smtClean="0"/>
              <a:t> How </a:t>
            </a:r>
            <a:r>
              <a:rPr lang="en-US" b="1" dirty="0"/>
              <a:t>to bootstrap the simulation of </a:t>
            </a:r>
            <a:r>
              <a:rPr lang="en-US" b="1" dirty="0" err="1">
                <a:latin typeface="cmti12" panose="020B0500000000000000" pitchFamily="34" charset="0"/>
              </a:rPr>
              <a:t>i</a:t>
            </a:r>
            <a:r>
              <a:rPr lang="en-US" b="1" dirty="0">
                <a:latin typeface="cmu10" panose="020B0500000000000000" pitchFamily="34" charset="0"/>
              </a:rPr>
              <a:t>[1</a:t>
            </a:r>
            <a:r>
              <a:rPr lang="en-US" b="1" dirty="0">
                <a:latin typeface="cmti12" panose="020B0500000000000000" pitchFamily="34" charset="0"/>
              </a:rPr>
              <a:t>..n</a:t>
            </a:r>
            <a:r>
              <a:rPr lang="en-US" b="1" dirty="0">
                <a:latin typeface="cmu10" panose="020B0500000000000000" pitchFamily="34" charset="0"/>
              </a:rPr>
              <a:t>]</a:t>
            </a:r>
            <a:r>
              <a:rPr lang="en-US" b="1" dirty="0"/>
              <a:t>?</a:t>
            </a:r>
          </a:p>
          <a:p>
            <a:pPr algn="ctr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1" dirty="0" smtClean="0"/>
              <a:t> Still </a:t>
            </a:r>
            <a:r>
              <a:rPr lang="en-US" b="1" dirty="0"/>
              <a:t>no interactivity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0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SimuBoost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569720"/>
            <a:ext cx="8356600" cy="48755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Leverage fast virtualization</a:t>
            </a:r>
          </a:p>
          <a:p>
            <a:pPr lvl="1"/>
            <a:r>
              <a:rPr lang="en-US" dirty="0" smtClean="0"/>
              <a:t>Checkpoints at interval boundaries bootstrap simulations</a:t>
            </a:r>
          </a:p>
          <a:p>
            <a:pPr lvl="1"/>
            <a:r>
              <a:rPr lang="en-US" dirty="0" smtClean="0"/>
              <a:t>Hardware acceleration provides </a:t>
            </a:r>
            <a:r>
              <a:rPr lang="en-US" dirty="0" smtClean="0"/>
              <a:t>full interactivity</a:t>
            </a:r>
          </a:p>
          <a:p>
            <a:pPr lvl="1"/>
            <a:r>
              <a:rPr lang="en-US" dirty="0" smtClean="0"/>
              <a:t>Speed difference drives parallelization</a:t>
            </a:r>
          </a:p>
          <a:p>
            <a:endParaRPr lang="en-US" dirty="0" smtClean="0"/>
          </a:p>
          <a:p>
            <a:pPr marL="0" indent="0" algn="ctr">
              <a:spcBef>
                <a:spcPts val="600"/>
              </a:spcBef>
              <a:buNone/>
            </a:pPr>
            <a:endParaRPr lang="en-US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394" y="1047819"/>
            <a:ext cx="6141687" cy="28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68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SimuBoost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569720"/>
            <a:ext cx="8356600" cy="48755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Leverage fast virtualization</a:t>
            </a:r>
          </a:p>
          <a:p>
            <a:pPr lvl="1"/>
            <a:r>
              <a:rPr lang="en-US" dirty="0" smtClean="0"/>
              <a:t>Checkpoints at interval boundaries bootstrap simulations</a:t>
            </a:r>
          </a:p>
          <a:p>
            <a:pPr lvl="1"/>
            <a:r>
              <a:rPr lang="en-US" dirty="0" smtClean="0"/>
              <a:t>Hardware virtualization provides full interactivity</a:t>
            </a:r>
          </a:p>
          <a:p>
            <a:pPr lvl="1"/>
            <a:r>
              <a:rPr lang="en-US" dirty="0" smtClean="0"/>
              <a:t>Speed difference drives parallelization</a:t>
            </a:r>
          </a:p>
          <a:p>
            <a:endParaRPr lang="en-US" dirty="0" smtClean="0"/>
          </a:p>
          <a:p>
            <a:pPr marL="0" indent="0" algn="ctr">
              <a:spcBef>
                <a:spcPts val="600"/>
              </a:spcBef>
              <a:buNone/>
            </a:pPr>
            <a:endParaRPr lang="en-US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394" y="1044000"/>
            <a:ext cx="6245126" cy="2862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0525" y="5770880"/>
            <a:ext cx="835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b="1" dirty="0" smtClean="0"/>
              <a:t>Challenges: Preserve interactivity and speedup</a:t>
            </a:r>
            <a:endParaRPr lang="en-US" b="1" dirty="0"/>
          </a:p>
        </p:txBody>
      </p:sp>
      <p:sp>
        <p:nvSpPr>
          <p:cNvPr id="7" name="Rectangular Callout 6"/>
          <p:cNvSpPr/>
          <p:nvPr/>
        </p:nvSpPr>
        <p:spPr>
          <a:xfrm>
            <a:off x="2788920" y="576420"/>
            <a:ext cx="4826726" cy="449580"/>
          </a:xfrm>
          <a:prstGeom prst="wedgeRectCallout">
            <a:avLst>
              <a:gd name="adj1" fmla="val -31770"/>
              <a:gd name="adj2" fmla="val 94704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(1) Fast Checkpoint </a:t>
            </a:r>
            <a:r>
              <a:rPr lang="de-DE" sz="1600" b="1" dirty="0" err="1" smtClean="0">
                <a:solidFill>
                  <a:schemeClr val="tx1"/>
                </a:solidFill>
              </a:rPr>
              <a:t>Creation</a:t>
            </a:r>
            <a:r>
              <a:rPr lang="de-DE" sz="1600" b="1" dirty="0" smtClean="0">
                <a:solidFill>
                  <a:schemeClr val="tx1"/>
                </a:solidFill>
              </a:rPr>
              <a:t>: &lt;100ms </a:t>
            </a:r>
            <a:r>
              <a:rPr lang="de-DE" sz="1200" b="1" dirty="0" smtClean="0">
                <a:solidFill>
                  <a:schemeClr val="tx1"/>
                </a:solidFill>
              </a:rPr>
              <a:t>[</a:t>
            </a:r>
            <a:r>
              <a:rPr lang="de-DE" sz="1200" dirty="0" smtClean="0">
                <a:solidFill>
                  <a:schemeClr val="tx1"/>
                </a:solidFill>
              </a:rPr>
              <a:t>RbMiller68]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2527459" y="3220720"/>
            <a:ext cx="4084320" cy="449580"/>
          </a:xfrm>
          <a:prstGeom prst="wedgeRectCallout">
            <a:avLst>
              <a:gd name="adj1" fmla="val -22442"/>
              <a:gd name="adj2" fmla="val -122246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(2) Fast Checkpoint Distribution</a:t>
            </a:r>
            <a:endParaRPr lang="de-DE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609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Stop-And-Copy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390525" y="1677280"/>
            <a:ext cx="6522720" cy="36576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Virtualization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390525" y="1677308"/>
            <a:ext cx="6522720" cy="365760"/>
          </a:xfrm>
          <a:prstGeom prst="rect">
            <a:avLst/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466" y="1626023"/>
            <a:ext cx="247233" cy="468330"/>
          </a:xfrm>
          <a:prstGeom prst="rect">
            <a:avLst/>
          </a:prstGeom>
        </p:spPr>
      </p:pic>
      <p:grpSp>
        <p:nvGrpSpPr>
          <p:cNvPr id="59" name="Group 58"/>
          <p:cNvGrpSpPr/>
          <p:nvPr/>
        </p:nvGrpSpPr>
        <p:grpSpPr>
          <a:xfrm>
            <a:off x="1540891" y="1629564"/>
            <a:ext cx="1850009" cy="464789"/>
            <a:chOff x="1540891" y="1629564"/>
            <a:chExt cx="1850009" cy="464789"/>
          </a:xfrm>
        </p:grpSpPr>
        <p:sp>
          <p:nvSpPr>
            <p:cNvPr id="56" name="Rectangle 55"/>
            <p:cNvSpPr/>
            <p:nvPr/>
          </p:nvSpPr>
          <p:spPr>
            <a:xfrm>
              <a:off x="1793876" y="1677280"/>
              <a:ext cx="1597024" cy="365760"/>
            </a:xfrm>
            <a:prstGeom prst="rect">
              <a:avLst/>
            </a:prstGeom>
            <a:solidFill>
              <a:srgbClr val="007CAC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i="1" dirty="0" smtClean="0"/>
                <a:t>suspended</a:t>
              </a:r>
              <a:endParaRPr lang="en-US" sz="1200" i="1" dirty="0"/>
            </a:p>
          </p:txBody>
        </p:sp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40891" y="1629564"/>
              <a:ext cx="245364" cy="464789"/>
            </a:xfrm>
            <a:prstGeom prst="rect">
              <a:avLst/>
            </a:prstGeom>
          </p:spPr>
        </p:pic>
      </p:grpSp>
      <p:grpSp>
        <p:nvGrpSpPr>
          <p:cNvPr id="43" name="Group 42"/>
          <p:cNvGrpSpPr/>
          <p:nvPr/>
        </p:nvGrpSpPr>
        <p:grpSpPr>
          <a:xfrm>
            <a:off x="524509" y="1104900"/>
            <a:ext cx="4416109" cy="1111569"/>
            <a:chOff x="524509" y="1104900"/>
            <a:chExt cx="4416109" cy="1111569"/>
          </a:xfrm>
        </p:grpSpPr>
        <p:sp>
          <p:nvSpPr>
            <p:cNvPr id="49" name="TextBox 48"/>
            <p:cNvSpPr txBox="1"/>
            <p:nvPr/>
          </p:nvSpPr>
          <p:spPr>
            <a:xfrm>
              <a:off x="524509" y="1217763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[k]</a:t>
              </a:r>
              <a:endParaRPr lang="en-US" sz="1400" b="1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 flipV="1">
              <a:off x="1793875" y="1104900"/>
              <a:ext cx="0" cy="111156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793875" y="1217735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</a:t>
              </a:r>
              <a:r>
                <a:rPr lang="en-US" sz="12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+</a:t>
              </a:r>
              <a:r>
                <a:rPr lang="en-US" sz="1400" b="1" dirty="0" smtClean="0">
                  <a:latin typeface="cmu10" panose="020B0500000000000000" pitchFamily="34" charset="0"/>
                </a:rPr>
                <a:t>1]</a:t>
              </a:r>
              <a:endParaRPr lang="en-US" sz="1400" b="1" dirty="0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1584992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/>
            <p:cNvSpPr/>
            <p:nvPr/>
          </p:nvSpPr>
          <p:spPr>
            <a:xfrm rot="10800000">
              <a:off x="1844341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 flipH="1">
              <a:off x="723900" y="1371623"/>
              <a:ext cx="633413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2382839" y="1371623"/>
              <a:ext cx="2557779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57870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390525" y="1677280"/>
            <a:ext cx="6522720" cy="36576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Virtualization</a:t>
            </a:r>
            <a:endParaRPr lang="en-US" dirty="0"/>
          </a:p>
        </p:txBody>
      </p:sp>
      <p:sp>
        <p:nvSpPr>
          <p:cNvPr id="28" name="Can 27"/>
          <p:cNvSpPr/>
          <p:nvPr/>
        </p:nvSpPr>
        <p:spPr>
          <a:xfrm>
            <a:off x="3130550" y="3804071"/>
            <a:ext cx="387350" cy="485139"/>
          </a:xfrm>
          <a:prstGeom prst="can">
            <a:avLst/>
          </a:prstGeom>
          <a:solidFill>
            <a:schemeClr val="bg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792287" y="2281555"/>
            <a:ext cx="142875" cy="13811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792287" y="2419668"/>
            <a:ext cx="142875" cy="13811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792287" y="2557781"/>
            <a:ext cx="142875" cy="13811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792287" y="2694941"/>
            <a:ext cx="142875" cy="13811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792287" y="2832101"/>
            <a:ext cx="142875" cy="13811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792287" y="2969261"/>
            <a:ext cx="142875" cy="13811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1792287" y="3106421"/>
            <a:ext cx="142875" cy="13811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792287" y="3238706"/>
            <a:ext cx="142875" cy="13811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1792287" y="3375866"/>
            <a:ext cx="142875" cy="13811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1792287" y="3513979"/>
            <a:ext cx="142875" cy="13811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Stop-And-Copy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93876" y="1677280"/>
            <a:ext cx="1597024" cy="365760"/>
          </a:xfrm>
          <a:prstGeom prst="rect">
            <a:avLst/>
          </a:prstGeom>
          <a:solidFill>
            <a:srgbClr val="007CA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 smtClean="0"/>
              <a:t>suspended</a:t>
            </a:r>
            <a:endParaRPr lang="en-US" sz="1200" i="1" dirty="0"/>
          </a:p>
        </p:txBody>
      </p:sp>
      <p:sp>
        <p:nvSpPr>
          <p:cNvPr id="10" name="Rectangle 9"/>
          <p:cNvSpPr/>
          <p:nvPr/>
        </p:nvSpPr>
        <p:spPr>
          <a:xfrm>
            <a:off x="1792287" y="2281555"/>
            <a:ext cx="142875" cy="13811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792287" y="2419668"/>
            <a:ext cx="142875" cy="13811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792287" y="2557781"/>
            <a:ext cx="142875" cy="13811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792287" y="2694941"/>
            <a:ext cx="142875" cy="13811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792287" y="2832101"/>
            <a:ext cx="142875" cy="13811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792287" y="2969261"/>
            <a:ext cx="142875" cy="13811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792287" y="3106421"/>
            <a:ext cx="142875" cy="13811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92287" y="3238706"/>
            <a:ext cx="142875" cy="13811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792287" y="3375866"/>
            <a:ext cx="142875" cy="13811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792287" y="3513979"/>
            <a:ext cx="142875" cy="13811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922354" y="2828323"/>
            <a:ext cx="1370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VM RAM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2156460" y="3931115"/>
            <a:ext cx="9740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Checkpoint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390525" y="1677308"/>
            <a:ext cx="6522720" cy="365760"/>
          </a:xfrm>
          <a:prstGeom prst="rect">
            <a:avLst/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4081621"/>
            <a:ext cx="292735" cy="293196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466" y="1626023"/>
            <a:ext cx="247233" cy="468330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0891" y="1629564"/>
            <a:ext cx="245364" cy="464789"/>
          </a:xfrm>
          <a:prstGeom prst="rect">
            <a:avLst/>
          </a:prstGeom>
        </p:spPr>
      </p:pic>
      <p:grpSp>
        <p:nvGrpSpPr>
          <p:cNvPr id="71" name="Group 70"/>
          <p:cNvGrpSpPr/>
          <p:nvPr/>
        </p:nvGrpSpPr>
        <p:grpSpPr>
          <a:xfrm>
            <a:off x="524509" y="1104900"/>
            <a:ext cx="4416109" cy="1111569"/>
            <a:chOff x="524509" y="1104900"/>
            <a:chExt cx="4416109" cy="1111569"/>
          </a:xfrm>
        </p:grpSpPr>
        <p:sp>
          <p:nvSpPr>
            <p:cNvPr id="72" name="TextBox 71"/>
            <p:cNvSpPr txBox="1"/>
            <p:nvPr/>
          </p:nvSpPr>
          <p:spPr>
            <a:xfrm>
              <a:off x="524509" y="1217763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[k]</a:t>
              </a:r>
              <a:endParaRPr lang="en-US" sz="1400" b="1" dirty="0"/>
            </a:p>
          </p:txBody>
        </p:sp>
        <p:cxnSp>
          <p:nvCxnSpPr>
            <p:cNvPr id="73" name="Straight Connector 72"/>
            <p:cNvCxnSpPr/>
            <p:nvPr/>
          </p:nvCxnSpPr>
          <p:spPr>
            <a:xfrm flipV="1">
              <a:off x="1793875" y="1104900"/>
              <a:ext cx="0" cy="111156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1793875" y="1217735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</a:t>
              </a:r>
              <a:r>
                <a:rPr lang="en-US" sz="12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+</a:t>
              </a:r>
              <a:r>
                <a:rPr lang="en-US" sz="1400" b="1" dirty="0" smtClean="0">
                  <a:latin typeface="cmu10" panose="020B0500000000000000" pitchFamily="34" charset="0"/>
                </a:rPr>
                <a:t>1]</a:t>
              </a:r>
              <a:endParaRPr lang="en-US" sz="1400" b="1" dirty="0"/>
            </a:p>
          </p:txBody>
        </p:sp>
        <p:sp>
          <p:nvSpPr>
            <p:cNvPr id="75" name="Freeform 74"/>
            <p:cNvSpPr/>
            <p:nvPr/>
          </p:nvSpPr>
          <p:spPr>
            <a:xfrm>
              <a:off x="1584992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/>
            <p:cNvSpPr/>
            <p:nvPr/>
          </p:nvSpPr>
          <p:spPr>
            <a:xfrm rot="10800000">
              <a:off x="1844341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7" name="Straight Connector 76"/>
            <p:cNvCxnSpPr/>
            <p:nvPr/>
          </p:nvCxnSpPr>
          <p:spPr>
            <a:xfrm flipH="1">
              <a:off x="723900" y="1371623"/>
              <a:ext cx="633413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flipH="1">
              <a:off x="2382839" y="1371623"/>
              <a:ext cx="2557779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603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7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59259E-6 L 0.16007 -2.59259E-6 L 0.16007 0.24885 " pathEditMode="relative" rAng="0" ptsTypes="AAA">
                                      <p:cBhvr>
                                        <p:cTn id="10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03" y="1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"/>
                            </p:stCondLst>
                            <p:childTnLst>
                              <p:par>
                                <p:cTn id="1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"/>
                            </p:stCondLst>
                            <p:childTnLst>
                              <p:par>
                                <p:cTn id="15" presetID="1" presetClass="emph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7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5.55556E-7 -1.48148E-6 L 0.16007 -1.48148E-6 L 0.16007 0.22871 " pathEditMode="relative" rAng="0" ptsTypes="AAA">
                                      <p:cBhvr>
                                        <p:cTn id="20" dur="3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03" y="11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"/>
                            </p:stCondLst>
                            <p:childTnLst>
                              <p:par>
                                <p:cTn id="2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"/>
                            </p:stCondLst>
                            <p:childTnLst>
                              <p:par>
                                <p:cTn id="25" presetID="1" presetClass="emph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3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7" dur="3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3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5.55556E-7 -3.7037E-7 L 0.16007 -3.7037E-7 L 0.16007 0.20857 " pathEditMode="relative" rAng="0" ptsTypes="AAA">
                                      <p:cBhvr>
                                        <p:cTn id="30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03" y="10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00"/>
                            </p:stCondLst>
                            <p:childTnLst>
                              <p:par>
                                <p:cTn id="35" presetID="1" presetClass="emph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3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37" dur="3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3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5.55556E-7 7.40741E-7 L 0.16007 7.40741E-7 L 0.16007 0.18843 " pathEditMode="relative" rAng="0" ptsTypes="AAA">
                                      <p:cBhvr>
                                        <p:cTn id="40" dur="3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03" y="9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" presetClass="emph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47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5.55556E-7 3.33333E-6 L 0.16007 3.33333E-6 L 0.16007 0.16689 " pathEditMode="relative" rAng="0" ptsTypes="AAA">
                                      <p:cBhvr>
                                        <p:cTn id="50" dur="3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03" y="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900"/>
                            </p:stCondLst>
                            <p:childTnLst>
                              <p:par>
                                <p:cTn id="5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900"/>
                            </p:stCondLst>
                            <p:childTnLst>
                              <p:par>
                                <p:cTn id="55" presetID="1" presetClass="emph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57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5.55556E-7 -4.07407E-6 L 0.16007 -4.07407E-6 L 0.16007 0.14699 " pathEditMode="relative" rAng="0" ptsTypes="AAA">
                                      <p:cBhvr>
                                        <p:cTn id="60" dur="3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03" y="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3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300"/>
                            </p:stCondLst>
                            <p:childTnLst>
                              <p:par>
                                <p:cTn id="65" presetID="1" presetClass="emph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67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5.55556E-7 -2.96296E-6 L 0.16007 -2.96296E-6 L 0.16007 0.12709 " pathEditMode="relative" rAng="0" ptsTypes="AAA">
                                      <p:cBhvr>
                                        <p:cTn id="70" dur="3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03" y="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700"/>
                            </p:stCondLst>
                            <p:childTnLst>
                              <p:par>
                                <p:cTn id="7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700"/>
                            </p:stCondLst>
                            <p:childTnLst>
                              <p:par>
                                <p:cTn id="75" presetID="1" presetClass="emph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77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5.55556E-7 4.07407E-6 L 0.16007 4.07407E-6 L 0.16007 0.1081 " pathEditMode="relative" rAng="0" ptsTypes="AAA">
                                      <p:cBhvr>
                                        <p:cTn id="80" dur="3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03" y="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100"/>
                            </p:stCondLst>
                            <p:childTnLst>
                              <p:par>
                                <p:cTn id="8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100"/>
                            </p:stCondLst>
                            <p:childTnLst>
                              <p:par>
                                <p:cTn id="85" presetID="1" presetClass="emph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3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87" dur="3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3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5.55556E-7 0.00093 L 0.16007 0.00093 L 0.16007 0.08797 " pathEditMode="relative" rAng="0" ptsTypes="AAA">
                                      <p:cBhvr>
                                        <p:cTn id="90" dur="3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03" y="4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5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500"/>
                            </p:stCondLst>
                            <p:childTnLst>
                              <p:par>
                                <p:cTn id="95" presetID="1" presetClass="emph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3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97" dur="3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3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5.55556E-7 0.0007 L 0.16007 0.0007 L 0.16007 0.06783 " pathEditMode="relative" rAng="0" ptsTypes="AAA">
                                      <p:cBhvr>
                                        <p:cTn id="100" dur="3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03" y="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900"/>
                            </p:stCondLst>
                            <p:childTnLst>
                              <p:par>
                                <p:cTn id="10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390525" y="1677280"/>
            <a:ext cx="6522720" cy="36576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Virtualization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Stop-And-Copy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Rittinghaus - SimuBoost</a:t>
            </a:r>
            <a:endParaRPr lang="en-US" smtClean="0"/>
          </a:p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93876" y="1677280"/>
            <a:ext cx="1597024" cy="365760"/>
          </a:xfrm>
          <a:prstGeom prst="rect">
            <a:avLst/>
          </a:prstGeom>
          <a:solidFill>
            <a:srgbClr val="007CA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 smtClean="0"/>
              <a:t>suspended</a:t>
            </a:r>
            <a:endParaRPr lang="en-US" sz="1200" i="1" dirty="0"/>
          </a:p>
        </p:txBody>
      </p:sp>
      <p:sp>
        <p:nvSpPr>
          <p:cNvPr id="5" name="Rectangle 4"/>
          <p:cNvSpPr/>
          <p:nvPr/>
        </p:nvSpPr>
        <p:spPr>
          <a:xfrm>
            <a:off x="390525" y="1677308"/>
            <a:ext cx="6522720" cy="365760"/>
          </a:xfrm>
          <a:prstGeom prst="rect">
            <a:avLst/>
          </a:prstGeom>
          <a:noFill/>
          <a:ln w="12700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156460" y="3804071"/>
            <a:ext cx="1489075" cy="570746"/>
            <a:chOff x="2156460" y="3804071"/>
            <a:chExt cx="1489075" cy="570746"/>
          </a:xfrm>
        </p:grpSpPr>
        <p:sp>
          <p:nvSpPr>
            <p:cNvPr id="28" name="Can 27"/>
            <p:cNvSpPr/>
            <p:nvPr/>
          </p:nvSpPr>
          <p:spPr>
            <a:xfrm>
              <a:off x="3130550" y="3804071"/>
              <a:ext cx="387350" cy="485139"/>
            </a:xfrm>
            <a:prstGeom prst="can">
              <a:avLst/>
            </a:prstGeom>
            <a:solidFill>
              <a:schemeClr val="bg2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56460" y="3931115"/>
              <a:ext cx="97409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Checkpoint</a:t>
              </a:r>
              <a:endParaRPr lang="en-US" sz="1200" dirty="0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52800" y="4081621"/>
              <a:ext cx="292735" cy="293196"/>
            </a:xfrm>
            <a:prstGeom prst="rect">
              <a:avLst/>
            </a:prstGeom>
          </p:spPr>
        </p:pic>
      </p:grpSp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466" y="1626023"/>
            <a:ext cx="247233" cy="468330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0891" y="1629564"/>
            <a:ext cx="245364" cy="464789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8570" y="1626023"/>
            <a:ext cx="247233" cy="468330"/>
          </a:xfrm>
          <a:prstGeom prst="rect">
            <a:avLst/>
          </a:prstGeom>
        </p:spPr>
      </p:pic>
      <p:cxnSp>
        <p:nvCxnSpPr>
          <p:cNvPr id="39" name="Straight Connector 38"/>
          <p:cNvCxnSpPr/>
          <p:nvPr/>
        </p:nvCxnSpPr>
        <p:spPr>
          <a:xfrm flipV="1">
            <a:off x="3391200" y="1529080"/>
            <a:ext cx="0" cy="68738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524509" y="1104900"/>
            <a:ext cx="4416109" cy="1111569"/>
            <a:chOff x="524509" y="1104900"/>
            <a:chExt cx="4416109" cy="1111569"/>
          </a:xfrm>
        </p:grpSpPr>
        <p:sp>
          <p:nvSpPr>
            <p:cNvPr id="41" name="TextBox 40"/>
            <p:cNvSpPr txBox="1"/>
            <p:nvPr/>
          </p:nvSpPr>
          <p:spPr>
            <a:xfrm>
              <a:off x="524509" y="1217763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[k]</a:t>
              </a:r>
              <a:endParaRPr lang="en-US" sz="1400" b="1" dirty="0"/>
            </a:p>
          </p:txBody>
        </p:sp>
        <p:cxnSp>
          <p:nvCxnSpPr>
            <p:cNvPr id="42" name="Straight Connector 41"/>
            <p:cNvCxnSpPr/>
            <p:nvPr/>
          </p:nvCxnSpPr>
          <p:spPr>
            <a:xfrm flipV="1">
              <a:off x="1793875" y="1104900"/>
              <a:ext cx="0" cy="111156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1793875" y="1217735"/>
              <a:ext cx="1269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 smtClean="0">
                  <a:latin typeface="cmti12" panose="020B0500000000000000" pitchFamily="34" charset="0"/>
                </a:rPr>
                <a:t>i</a:t>
              </a:r>
              <a:r>
                <a:rPr lang="en-US" sz="1400" b="1" dirty="0" smtClean="0">
                  <a:latin typeface="cmu10" panose="020B0500000000000000" pitchFamily="34" charset="0"/>
                </a:rPr>
                <a:t>[k</a:t>
              </a:r>
              <a:r>
                <a:rPr lang="en-US" sz="12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+</a:t>
              </a:r>
              <a:r>
                <a:rPr lang="en-US" sz="1400" b="1" dirty="0" smtClean="0">
                  <a:latin typeface="cmu10" panose="020B0500000000000000" pitchFamily="34" charset="0"/>
                </a:rPr>
                <a:t>1]</a:t>
              </a:r>
              <a:endParaRPr lang="en-US" sz="1400" b="1" dirty="0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1584992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 rot="10800000">
              <a:off x="1844341" y="1217735"/>
              <a:ext cx="157162" cy="323850"/>
            </a:xfrm>
            <a:custGeom>
              <a:avLst/>
              <a:gdLst>
                <a:gd name="connsiteX0" fmla="*/ 0 w 157162"/>
                <a:gd name="connsiteY0" fmla="*/ 0 h 323850"/>
                <a:gd name="connsiteX1" fmla="*/ 157162 w 157162"/>
                <a:gd name="connsiteY1" fmla="*/ 0 h 323850"/>
                <a:gd name="connsiteX2" fmla="*/ 157162 w 157162"/>
                <a:gd name="connsiteY2" fmla="*/ 323850 h 323850"/>
                <a:gd name="connsiteX3" fmla="*/ 4762 w 157162"/>
                <a:gd name="connsiteY3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162" h="323850">
                  <a:moveTo>
                    <a:pt x="0" y="0"/>
                  </a:moveTo>
                  <a:lnTo>
                    <a:pt x="157162" y="0"/>
                  </a:lnTo>
                  <a:lnTo>
                    <a:pt x="157162" y="323850"/>
                  </a:lnTo>
                  <a:lnTo>
                    <a:pt x="4762" y="323850"/>
                  </a:lnTo>
                </a:path>
              </a:pathLst>
            </a:cu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 flipH="1">
              <a:off x="723900" y="1371623"/>
              <a:ext cx="633413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2382839" y="1371623"/>
              <a:ext cx="2557779" cy="0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5237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IT-Masterslides-EN-SDQ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KIT-Masterslides-EN-SDQ</Template>
  <TotalTime>0</TotalTime>
  <Words>1569</Words>
  <Application>Microsoft Office PowerPoint</Application>
  <PresentationFormat>On-screen Show (4:3)</PresentationFormat>
  <Paragraphs>418</Paragraphs>
  <Slides>31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cmti12</vt:lpstr>
      <vt:lpstr>cmu10</vt:lpstr>
      <vt:lpstr>KIT-Masterslides-EN-SDQ</vt:lpstr>
      <vt:lpstr>PowerPoint Presentation</vt:lpstr>
      <vt:lpstr>Motivation</vt:lpstr>
      <vt:lpstr>Motivation</vt:lpstr>
      <vt:lpstr>Basic Acceleration Approach</vt:lpstr>
      <vt:lpstr>SimuBoost</vt:lpstr>
      <vt:lpstr>SimuBoost</vt:lpstr>
      <vt:lpstr>Stop-And-Copy</vt:lpstr>
      <vt:lpstr>Stop-And-Copy</vt:lpstr>
      <vt:lpstr>Stop-And-Copy</vt:lpstr>
      <vt:lpstr>Stop-And-Copy</vt:lpstr>
      <vt:lpstr>Incremental Stop-And-Copy</vt:lpstr>
      <vt:lpstr>Incremental Stop-And-Copy</vt:lpstr>
      <vt:lpstr>Incremental Stop-And-Copy</vt:lpstr>
      <vt:lpstr>Incremental Stop-And-Copy</vt:lpstr>
      <vt:lpstr>Incremental Stop-And-Copy</vt:lpstr>
      <vt:lpstr>Incremental Stop-And-Copy</vt:lpstr>
      <vt:lpstr>Incremental Copy-On-Write</vt:lpstr>
      <vt:lpstr>Incremental Copy-On-Write</vt:lpstr>
      <vt:lpstr>Incremental Copy-On-Write</vt:lpstr>
      <vt:lpstr>Incremental Copy-On-Write</vt:lpstr>
      <vt:lpstr>Incremental Copy-On-Write</vt:lpstr>
      <vt:lpstr>Incremental Copy-On-Write</vt:lpstr>
      <vt:lpstr>Checkpoint Distribution – The Naïve Way</vt:lpstr>
      <vt:lpstr>SimuBoost Evaluation</vt:lpstr>
      <vt:lpstr>Future Checkpoint Distribution</vt:lpstr>
      <vt:lpstr>Conclusion</vt:lpstr>
      <vt:lpstr>PowerPoint Presentation</vt:lpstr>
      <vt:lpstr>Deterministic Replay</vt:lpstr>
      <vt:lpstr>Speedup and Scalability</vt:lpstr>
      <vt:lpstr>Selected Previous Research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martens</dc:creator>
  <cp:lastModifiedBy>marcritt</cp:lastModifiedBy>
  <cp:revision>820</cp:revision>
  <dcterms:created xsi:type="dcterms:W3CDTF">2010-10-20T15:21:04Z</dcterms:created>
  <dcterms:modified xsi:type="dcterms:W3CDTF">2016-10-04T08:55:21Z</dcterms:modified>
</cp:coreProperties>
</file>