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73" r:id="rId2"/>
    <p:sldId id="289" r:id="rId3"/>
    <p:sldId id="302" r:id="rId4"/>
    <p:sldId id="303" r:id="rId5"/>
    <p:sldId id="293" r:id="rId6"/>
    <p:sldId id="301" r:id="rId7"/>
    <p:sldId id="300" r:id="rId8"/>
    <p:sldId id="294" r:id="rId9"/>
    <p:sldId id="298" r:id="rId10"/>
    <p:sldId id="299" r:id="rId11"/>
    <p:sldId id="304" r:id="rId12"/>
    <p:sldId id="296" r:id="rId13"/>
    <p:sldId id="284" r:id="rId14"/>
    <p:sldId id="287" r:id="rId15"/>
    <p:sldId id="297" r:id="rId16"/>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DDD8"/>
    <a:srgbClr val="E7EFED"/>
    <a:srgbClr val="0091C8"/>
    <a:srgbClr val="76B531"/>
    <a:srgbClr val="50AAE6"/>
    <a:srgbClr val="5A6EB4"/>
    <a:srgbClr val="A00078"/>
    <a:srgbClr val="A01E28"/>
    <a:srgbClr val="A08232"/>
    <a:srgbClr val="DCA0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8" autoAdjust="0"/>
    <p:restoredTop sz="56879" autoAdjust="0"/>
  </p:normalViewPr>
  <p:slideViewPr>
    <p:cSldViewPr snapToGrid="0">
      <p:cViewPr varScale="1">
        <p:scale>
          <a:sx n="78" d="100"/>
          <a:sy n="78" d="100"/>
        </p:scale>
        <p:origin x="2142" y="90"/>
      </p:cViewPr>
      <p:guideLst>
        <p:guide orient="horz" pos="2160"/>
        <p:guide pos="2880"/>
      </p:guideLst>
    </p:cSldViewPr>
  </p:slideViewPr>
  <p:outlineViewPr>
    <p:cViewPr>
      <p:scale>
        <a:sx n="33" d="100"/>
        <a:sy n="33" d="100"/>
      </p:scale>
      <p:origin x="0" y="1014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0" d="100"/>
          <a:sy n="60" d="100"/>
        </p:scale>
        <p:origin x="-256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8" name="Rectangle 4"/>
          <p:cNvSpPr>
            <a:spLocks noGrp="1" noChangeArrowheads="1"/>
          </p:cNvSpPr>
          <p:nvPr>
            <p:ph type="ftr" sz="quarter" idx="2"/>
          </p:nvPr>
        </p:nvSpPr>
        <p:spPr bwMode="auto">
          <a:xfrm>
            <a:off x="3660775" y="468313"/>
            <a:ext cx="2759075" cy="279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a:latin typeface="Arial" charset="0"/>
              </a:defRPr>
            </a:lvl1pPr>
          </a:lstStyle>
          <a:p>
            <a:pPr>
              <a:defRPr/>
            </a:pPr>
            <a:r>
              <a:rPr lang="de-DE"/>
              <a:t>Prof. Dr. Max Mustermann | Musterfakultät</a:t>
            </a:r>
          </a:p>
        </p:txBody>
      </p:sp>
      <p:sp>
        <p:nvSpPr>
          <p:cNvPr id="47111" name="Text Box 7"/>
          <p:cNvSpPr txBox="1">
            <a:spLocks noChangeArrowheads="1"/>
          </p:cNvSpPr>
          <p:nvPr/>
        </p:nvSpPr>
        <p:spPr bwMode="auto">
          <a:xfrm>
            <a:off x="541338" y="8532813"/>
            <a:ext cx="3103562" cy="244475"/>
          </a:xfrm>
          <a:prstGeom prst="rect">
            <a:avLst/>
          </a:prstGeom>
          <a:noFill/>
          <a:ln w="9525">
            <a:noFill/>
            <a:miter lim="800000"/>
            <a:headEnd/>
            <a:tailEnd/>
          </a:ln>
          <a:effectLst/>
        </p:spPr>
        <p:txBody>
          <a:bodyPr lIns="0" tIns="0" rIns="0" bIns="0">
            <a:spAutoFit/>
          </a:bodyPr>
          <a:lstStyle/>
          <a:p>
            <a:pPr>
              <a:defRPr/>
            </a:pPr>
            <a:r>
              <a:rPr lang="en-US" sz="800">
                <a:latin typeface="Arial" pitchFamily="34" charset="0"/>
              </a:rPr>
              <a:t>KIT – University of the State of Baden-Wuerttemberg and </a:t>
            </a:r>
            <a:br>
              <a:rPr lang="en-US" sz="800">
                <a:latin typeface="Arial" pitchFamily="34" charset="0"/>
              </a:rPr>
            </a:br>
            <a:r>
              <a:rPr lang="en-US" sz="800">
                <a:latin typeface="Arial" pitchFamily="34" charset="0"/>
              </a:rPr>
              <a:t>National Laboratory of the Helmholtz Association</a:t>
            </a:r>
          </a:p>
        </p:txBody>
      </p:sp>
      <p:pic>
        <p:nvPicPr>
          <p:cNvPr id="6148" name="Picture 11" descr="KIT-Logo-rgb_de"/>
          <p:cNvPicPr>
            <a:picLocks noChangeAspect="1" noChangeArrowheads="1"/>
          </p:cNvPicPr>
          <p:nvPr/>
        </p:nvPicPr>
        <p:blipFill>
          <a:blip r:embed="rId2" cstate="print"/>
          <a:srcRect/>
          <a:stretch>
            <a:fillRect/>
          </a:stretch>
        </p:blipFill>
        <p:spPr bwMode="auto">
          <a:xfrm>
            <a:off x="549275" y="188913"/>
            <a:ext cx="1008063" cy="465137"/>
          </a:xfrm>
          <a:prstGeom prst="rect">
            <a:avLst/>
          </a:prstGeom>
          <a:noFill/>
          <a:ln w="9525">
            <a:noFill/>
            <a:miter lim="800000"/>
            <a:headEnd/>
            <a:tailEnd/>
          </a:ln>
        </p:spPr>
      </p:pic>
    </p:spTree>
    <p:extLst>
      <p:ext uri="{BB962C8B-B14F-4D97-AF65-F5344CB8AC3E}">
        <p14:creationId xmlns:p14="http://schemas.microsoft.com/office/powerpoint/2010/main" val="16596326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de-DE"/>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de-DE"/>
          </a:p>
        </p:txBody>
      </p:sp>
      <p:sp>
        <p:nvSpPr>
          <p:cNvPr id="5124" name="Rectangle 4"/>
          <p:cNvSpPr>
            <a:spLocks noGrp="1" noRot="1" noChangeAspect="1" noChangeArrowheads="1" noTextEdit="1"/>
          </p:cNvSpPr>
          <p:nvPr>
            <p:ph type="sldImg" idx="2"/>
          </p:nvPr>
        </p:nvSpPr>
        <p:spPr bwMode="auto">
          <a:xfrm>
            <a:off x="701566" y="606973"/>
            <a:ext cx="1584434" cy="1188326"/>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1939159"/>
            <a:ext cx="5486400" cy="65190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dirty="0" smtClean="0"/>
              <a:t>Textmasterformate durch Klicken bearbeiten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de-DE"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32BDCDAC-DE62-4AD3-97B8-72AB65504827}" type="slidenum">
              <a:rPr lang="de-DE"/>
              <a:pPr>
                <a:defRPr/>
              </a:pPr>
              <a:t>‹Nr.›</a:t>
            </a:fld>
            <a:endParaRPr lang="de-DE" dirty="0"/>
          </a:p>
        </p:txBody>
      </p:sp>
      <p:sp>
        <p:nvSpPr>
          <p:cNvPr id="2" name="Textfeld 1"/>
          <p:cNvSpPr txBox="1"/>
          <p:nvPr/>
        </p:nvSpPr>
        <p:spPr>
          <a:xfrm>
            <a:off x="2380593" y="630622"/>
            <a:ext cx="1371600" cy="369332"/>
          </a:xfrm>
          <a:prstGeom prst="rect">
            <a:avLst/>
          </a:prstGeom>
          <a:noFill/>
        </p:spPr>
        <p:txBody>
          <a:bodyPr wrap="square" rtlCol="0">
            <a:spAutoFit/>
          </a:bodyPr>
          <a:lstStyle/>
          <a:p>
            <a:r>
              <a:rPr lang="en-US" dirty="0" smtClean="0"/>
              <a:t>Slide</a:t>
            </a:r>
            <a:r>
              <a:rPr lang="en-US" baseline="0" dirty="0" smtClean="0"/>
              <a:t>: </a:t>
            </a:r>
            <a:fld id="{32BDCDAC-DE62-4AD3-97B8-72AB65504827}" type="slidenum">
              <a:rPr lang="de-DE" smtClean="0"/>
              <a:pPr/>
              <a:t>‹Nr.›</a:t>
            </a:fld>
            <a:r>
              <a:rPr lang="en-US" baseline="0" dirty="0" smtClean="0"/>
              <a:t> </a:t>
            </a:r>
            <a:endParaRPr lang="en-US" dirty="0"/>
          </a:p>
        </p:txBody>
      </p:sp>
    </p:spTree>
    <p:extLst>
      <p:ext uri="{BB962C8B-B14F-4D97-AF65-F5344CB8AC3E}">
        <p14:creationId xmlns:p14="http://schemas.microsoft.com/office/powerpoint/2010/main" val="30463841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dirty="0" err="1" smtClean="0"/>
              <a:t>Init</a:t>
            </a:r>
            <a:r>
              <a:rPr lang="en-US" dirty="0" smtClean="0"/>
              <a:t> Text </a:t>
            </a:r>
            <a:r>
              <a:rPr lang="en-US" dirty="0" err="1" smtClean="0"/>
              <a:t>schreiben</a:t>
            </a:r>
            <a:r>
              <a:rPr lang="en-US" dirty="0" smtClean="0"/>
              <a:t>:</a:t>
            </a:r>
          </a:p>
          <a:p>
            <a:endParaRPr lang="en-US" dirty="0" smtClean="0"/>
          </a:p>
          <a:p>
            <a:r>
              <a:rPr lang="en-US" dirty="0" err="1" smtClean="0"/>
              <a:t>Ich</a:t>
            </a:r>
            <a:r>
              <a:rPr lang="en-US" baseline="0" dirty="0" smtClean="0"/>
              <a:t> </a:t>
            </a:r>
            <a:r>
              <a:rPr lang="en-US" baseline="0" dirty="0" err="1" smtClean="0"/>
              <a:t>möchte</a:t>
            </a:r>
            <a:r>
              <a:rPr lang="en-US" baseline="0" dirty="0" smtClean="0"/>
              <a:t> </a:t>
            </a:r>
            <a:r>
              <a:rPr lang="en-US" baseline="0" dirty="0" err="1" smtClean="0"/>
              <a:t>unsere</a:t>
            </a:r>
            <a:r>
              <a:rPr lang="en-US" baseline="0" dirty="0" smtClean="0"/>
              <a:t> </a:t>
            </a:r>
            <a:r>
              <a:rPr lang="en-US" baseline="0" dirty="0" err="1" smtClean="0"/>
              <a:t>Infrastruktur</a:t>
            </a:r>
            <a:r>
              <a:rPr lang="en-US" baseline="0" dirty="0" smtClean="0"/>
              <a:t> </a:t>
            </a:r>
            <a:r>
              <a:rPr lang="en-US" baseline="0" dirty="0" err="1" smtClean="0"/>
              <a:t>zur</a:t>
            </a:r>
            <a:r>
              <a:rPr lang="en-US" baseline="0" dirty="0" smtClean="0"/>
              <a:t> </a:t>
            </a:r>
            <a:r>
              <a:rPr lang="en-US" baseline="0" dirty="0" err="1" smtClean="0"/>
              <a:t>effizienten</a:t>
            </a:r>
            <a:r>
              <a:rPr lang="en-US" baseline="0" dirty="0" smtClean="0"/>
              <a:t> </a:t>
            </a:r>
            <a:r>
              <a:rPr lang="en-US" baseline="0" dirty="0" err="1" smtClean="0"/>
              <a:t>Aufeichnung</a:t>
            </a:r>
            <a:r>
              <a:rPr lang="en-US" baseline="0" dirty="0" smtClean="0"/>
              <a:t> von </a:t>
            </a:r>
            <a:r>
              <a:rPr lang="en-US" baseline="0" dirty="0" err="1" smtClean="0"/>
              <a:t>Speicherzugriffen</a:t>
            </a:r>
            <a:r>
              <a:rPr lang="en-US" baseline="0" dirty="0" smtClean="0"/>
              <a:t> </a:t>
            </a:r>
            <a:r>
              <a:rPr lang="en-US" baseline="0" dirty="0" err="1" smtClean="0"/>
              <a:t>vorstellen</a:t>
            </a:r>
            <a:r>
              <a:rPr lang="en-US" baseline="0" dirty="0" smtClean="0"/>
              <a:t>. </a:t>
            </a:r>
            <a:r>
              <a:rPr lang="en-US" baseline="0" dirty="0" err="1" smtClean="0"/>
              <a:t>Ein</a:t>
            </a:r>
            <a:r>
              <a:rPr lang="en-US" baseline="0" dirty="0" smtClean="0"/>
              <a:t> </a:t>
            </a:r>
            <a:r>
              <a:rPr lang="en-US" baseline="0" dirty="0" err="1" smtClean="0"/>
              <a:t>nützlihces</a:t>
            </a:r>
            <a:r>
              <a:rPr lang="en-US" baseline="0" dirty="0" smtClean="0"/>
              <a:t> </a:t>
            </a:r>
            <a:r>
              <a:rPr lang="en-US" baseline="0" dirty="0" err="1" smtClean="0"/>
              <a:t>Werkzeug</a:t>
            </a:r>
            <a:r>
              <a:rPr lang="en-US" baseline="0" dirty="0" smtClean="0"/>
              <a:t> </a:t>
            </a:r>
            <a:r>
              <a:rPr lang="en-US" baseline="0" dirty="0" err="1" smtClean="0"/>
              <a:t>zum</a:t>
            </a:r>
            <a:r>
              <a:rPr lang="en-US" baseline="0" dirty="0" smtClean="0"/>
              <a:t> </a:t>
            </a:r>
            <a:r>
              <a:rPr lang="en-US" baseline="0" dirty="0" err="1" smtClean="0"/>
              <a:t>Aufzeichnen</a:t>
            </a:r>
            <a:r>
              <a:rPr lang="en-US" baseline="0" dirty="0" smtClean="0"/>
              <a:t> von </a:t>
            </a:r>
            <a:r>
              <a:rPr lang="en-US" baseline="0" dirty="0" err="1" smtClean="0"/>
              <a:t>Speicherzugriffen</a:t>
            </a:r>
            <a:endParaRPr lang="en-US" dirty="0"/>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a:t>
            </a:fld>
            <a:endParaRPr lang="de-DE"/>
          </a:p>
        </p:txBody>
      </p:sp>
    </p:spTree>
    <p:extLst>
      <p:ext uri="{BB962C8B-B14F-4D97-AF65-F5344CB8AC3E}">
        <p14:creationId xmlns:p14="http://schemas.microsoft.com/office/powerpoint/2010/main" val="1426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606425"/>
            <a:ext cx="1584325" cy="1189038"/>
          </a:xfrm>
        </p:spPr>
      </p:sp>
      <p:sp>
        <p:nvSpPr>
          <p:cNvPr id="3" name="Notes Placeholder 2"/>
          <p:cNvSpPr>
            <a:spLocks noGrp="1"/>
          </p:cNvSpPr>
          <p:nvPr>
            <p:ph type="body" idx="1"/>
          </p:nvPr>
        </p:nvSpPr>
        <p:spPr/>
        <p:txBody>
          <a:bodyPr/>
          <a:lstStyle/>
          <a:p>
            <a:r>
              <a:rPr lang="en-US" dirty="0" smtClean="0"/>
              <a:t>+</a:t>
            </a:r>
            <a:r>
              <a:rPr lang="en-US" baseline="0" dirty="0" smtClean="0"/>
              <a:t> Das </a:t>
            </a:r>
            <a:r>
              <a:rPr lang="en-US" baseline="0" dirty="0" err="1" smtClean="0"/>
              <a:t>letzte</a:t>
            </a:r>
            <a:r>
              <a:rPr lang="en-US" baseline="0" dirty="0" smtClean="0"/>
              <a:t> </a:t>
            </a:r>
            <a:r>
              <a:rPr lang="en-US" baseline="0" dirty="0" err="1" smtClean="0"/>
              <a:t>Designziel</a:t>
            </a:r>
            <a:r>
              <a:rPr lang="en-US" baseline="0" dirty="0" smtClean="0"/>
              <a:t> von </a:t>
            </a:r>
            <a:r>
              <a:rPr lang="en-US" baseline="0" dirty="0" err="1" smtClean="0"/>
              <a:t>Simutrace</a:t>
            </a:r>
            <a:r>
              <a:rPr lang="en-US" baseline="0" dirty="0" smtClean="0"/>
              <a:t> </a:t>
            </a:r>
            <a:r>
              <a:rPr lang="en-US" baseline="0" dirty="0" err="1" smtClean="0"/>
              <a:t>ist</a:t>
            </a:r>
            <a:r>
              <a:rPr lang="en-US" baseline="0" dirty="0" smtClean="0"/>
              <a:t> </a:t>
            </a:r>
            <a:r>
              <a:rPr lang="en-US" baseline="0" dirty="0" err="1" smtClean="0"/>
              <a:t>eine</a:t>
            </a:r>
            <a:r>
              <a:rPr lang="en-US" baseline="0" dirty="0" smtClean="0"/>
              <a:t> </a:t>
            </a:r>
            <a:r>
              <a:rPr lang="en-US" baseline="0" dirty="0" err="1" smtClean="0"/>
              <a:t>Speicherung</a:t>
            </a:r>
            <a:r>
              <a:rPr lang="en-US" baseline="0" dirty="0" smtClean="0"/>
              <a:t>, </a:t>
            </a:r>
            <a:r>
              <a:rPr lang="en-US" baseline="0" dirty="0" err="1" smtClean="0"/>
              <a:t>welche</a:t>
            </a:r>
            <a:r>
              <a:rPr lang="en-US" baseline="0" dirty="0" smtClean="0"/>
              <a:t> </a:t>
            </a:r>
            <a:r>
              <a:rPr lang="en-US" baseline="0" dirty="0" err="1" smtClean="0"/>
              <a:t>einen</a:t>
            </a:r>
            <a:r>
              <a:rPr lang="en-US" baseline="0" dirty="0" smtClean="0"/>
              <a:t> </a:t>
            </a:r>
            <a:r>
              <a:rPr lang="en-US" baseline="0" dirty="0" err="1" smtClean="0"/>
              <a:t>wahlfreien</a:t>
            </a:r>
            <a:r>
              <a:rPr lang="en-US" baseline="0" dirty="0" smtClean="0"/>
              <a:t> </a:t>
            </a:r>
            <a:r>
              <a:rPr lang="en-US" baseline="0" dirty="0" err="1" smtClean="0"/>
              <a:t>Zugriff</a:t>
            </a:r>
            <a:r>
              <a:rPr lang="en-US" baseline="0" dirty="0" smtClean="0"/>
              <a:t> auf die in </a:t>
            </a:r>
            <a:r>
              <a:rPr lang="en-US" baseline="0" dirty="0" err="1" smtClean="0"/>
              <a:t>einem</a:t>
            </a:r>
            <a:r>
              <a:rPr lang="en-US" baseline="0" dirty="0" smtClean="0"/>
              <a:t> Trace </a:t>
            </a:r>
            <a:r>
              <a:rPr lang="en-US" baseline="0" dirty="0" err="1" smtClean="0"/>
              <a:t>enthaltene</a:t>
            </a:r>
            <a:r>
              <a:rPr lang="en-US" baseline="0" dirty="0" smtClean="0"/>
              <a:t> </a:t>
            </a:r>
            <a:r>
              <a:rPr lang="en-US" baseline="0" dirty="0" err="1" smtClean="0"/>
              <a:t>Daten</a:t>
            </a:r>
            <a:r>
              <a:rPr lang="en-US" baseline="0" dirty="0" smtClean="0"/>
              <a:t> </a:t>
            </a:r>
            <a:r>
              <a:rPr lang="en-US" baseline="0" dirty="0" err="1" smtClean="0"/>
              <a:t>ermöglicht</a:t>
            </a:r>
            <a:r>
              <a:rPr lang="en-US" baseline="0" dirty="0" smtClean="0"/>
              <a:t>. So </a:t>
            </a:r>
            <a:r>
              <a:rPr lang="en-US" baseline="0" dirty="0" err="1" smtClean="0"/>
              <a:t>möchten</a:t>
            </a:r>
            <a:r>
              <a:rPr lang="en-US" baseline="0" dirty="0" smtClean="0"/>
              <a:t> </a:t>
            </a:r>
            <a:r>
              <a:rPr lang="en-US" baseline="0" dirty="0" err="1" smtClean="0"/>
              <a:t>wir</a:t>
            </a:r>
            <a:r>
              <a:rPr lang="en-US" baseline="0" dirty="0" smtClean="0"/>
              <a:t> </a:t>
            </a:r>
            <a:r>
              <a:rPr lang="en-US" baseline="0" dirty="0" err="1" smtClean="0"/>
              <a:t>z.B</a:t>
            </a:r>
            <a:r>
              <a:rPr lang="en-US" baseline="0" dirty="0" smtClean="0"/>
              <a:t>. an </a:t>
            </a:r>
            <a:r>
              <a:rPr lang="en-US" baseline="0" dirty="0" err="1" smtClean="0"/>
              <a:t>einen</a:t>
            </a:r>
            <a:r>
              <a:rPr lang="en-US" baseline="0" dirty="0" smtClean="0"/>
              <a:t> </a:t>
            </a:r>
            <a:r>
              <a:rPr lang="en-US" baseline="0" dirty="0" err="1" smtClean="0"/>
              <a:t>bestimmten</a:t>
            </a:r>
            <a:r>
              <a:rPr lang="en-US" baseline="0" dirty="0" smtClean="0"/>
              <a:t> </a:t>
            </a:r>
            <a:r>
              <a:rPr lang="en-US" baseline="0" dirty="0" err="1" smtClean="0"/>
              <a:t>Zeitpunkt</a:t>
            </a:r>
            <a:r>
              <a:rPr lang="en-US" baseline="0" dirty="0" smtClean="0"/>
              <a:t> </a:t>
            </a:r>
            <a:r>
              <a:rPr lang="en-US" baseline="0" dirty="0" err="1" smtClean="0"/>
              <a:t>oder</a:t>
            </a:r>
            <a:r>
              <a:rPr lang="en-US" baseline="0" dirty="0" smtClean="0"/>
              <a:t> </a:t>
            </a:r>
            <a:r>
              <a:rPr lang="en-US" baseline="0" dirty="0" err="1" smtClean="0"/>
              <a:t>zu</a:t>
            </a:r>
            <a:r>
              <a:rPr lang="en-US" baseline="0" dirty="0" smtClean="0"/>
              <a:t> </a:t>
            </a:r>
            <a:r>
              <a:rPr lang="en-US" baseline="0" dirty="0" err="1" smtClean="0"/>
              <a:t>einem</a:t>
            </a:r>
            <a:r>
              <a:rPr lang="en-US" baseline="0" dirty="0" smtClean="0"/>
              <a:t> </a:t>
            </a:r>
            <a:r>
              <a:rPr lang="en-US" baseline="0" dirty="0" err="1" smtClean="0"/>
              <a:t>bestimmten</a:t>
            </a:r>
            <a:r>
              <a:rPr lang="en-US" baseline="0" dirty="0" smtClean="0"/>
              <a:t> Event </a:t>
            </a:r>
            <a:r>
              <a:rPr lang="en-US" baseline="0" dirty="0" err="1" smtClean="0"/>
              <a:t>springen</a:t>
            </a:r>
            <a:r>
              <a:rPr lang="en-US" baseline="0" dirty="0" smtClean="0"/>
              <a:t> </a:t>
            </a:r>
            <a:r>
              <a:rPr lang="en-US" baseline="0" dirty="0" err="1" smtClean="0"/>
              <a:t>können</a:t>
            </a:r>
            <a:r>
              <a:rPr lang="en-US" baseline="0" dirty="0" smtClean="0"/>
              <a:t>.</a:t>
            </a:r>
          </a:p>
          <a:p>
            <a:endParaRPr lang="en-US" baseline="0" dirty="0" smtClean="0"/>
          </a:p>
          <a:p>
            <a:r>
              <a:rPr lang="en-US" baseline="0" dirty="0" err="1" smtClean="0"/>
              <a:t>Beispiel</a:t>
            </a:r>
            <a:r>
              <a:rPr lang="en-US" baseline="0" dirty="0" smtClean="0"/>
              <a:t>: </a:t>
            </a:r>
            <a:r>
              <a:rPr lang="en-US" baseline="0" dirty="0" err="1" smtClean="0"/>
              <a:t>Ein</a:t>
            </a:r>
            <a:r>
              <a:rPr lang="en-US" baseline="0" dirty="0" smtClean="0"/>
              <a:t> </a:t>
            </a:r>
            <a:r>
              <a:rPr lang="en-US" baseline="0" dirty="0" err="1" smtClean="0"/>
              <a:t>Fehler</a:t>
            </a:r>
            <a:r>
              <a:rPr lang="en-US" baseline="0" dirty="0" smtClean="0"/>
              <a:t> </a:t>
            </a:r>
            <a:r>
              <a:rPr lang="en-US" baseline="0" dirty="0" err="1" smtClean="0"/>
              <a:t>im</a:t>
            </a:r>
            <a:r>
              <a:rPr lang="en-US" baseline="0" dirty="0" smtClean="0"/>
              <a:t> </a:t>
            </a:r>
            <a:r>
              <a:rPr lang="en-US" baseline="0" dirty="0" err="1" smtClean="0"/>
              <a:t>Betriebssystem</a:t>
            </a:r>
            <a:r>
              <a:rPr lang="en-US" baseline="0" dirty="0" smtClean="0"/>
              <a:t> </a:t>
            </a:r>
            <a:r>
              <a:rPr lang="en-US" baseline="0" dirty="0" err="1" smtClean="0"/>
              <a:t>tritt</a:t>
            </a:r>
            <a:r>
              <a:rPr lang="en-US" baseline="0" dirty="0" smtClean="0"/>
              <a:t> </a:t>
            </a:r>
            <a:r>
              <a:rPr lang="en-US" baseline="0" dirty="0" err="1" smtClean="0"/>
              <a:t>nach</a:t>
            </a:r>
            <a:r>
              <a:rPr lang="en-US" baseline="0" dirty="0" smtClean="0"/>
              <a:t> </a:t>
            </a:r>
            <a:r>
              <a:rPr lang="en-US" baseline="0" dirty="0" err="1" smtClean="0"/>
              <a:t>dem</a:t>
            </a:r>
            <a:r>
              <a:rPr lang="en-US" baseline="0" dirty="0" smtClean="0"/>
              <a:t> Laden </a:t>
            </a:r>
            <a:r>
              <a:rPr lang="en-US" baseline="0" dirty="0" err="1" smtClean="0"/>
              <a:t>eines</a:t>
            </a:r>
            <a:r>
              <a:rPr lang="en-US" baseline="0" dirty="0" smtClean="0"/>
              <a:t> </a:t>
            </a:r>
            <a:r>
              <a:rPr lang="en-US" baseline="0" dirty="0" err="1" smtClean="0"/>
              <a:t>bestimmten</a:t>
            </a:r>
            <a:r>
              <a:rPr lang="en-US" baseline="0" dirty="0" smtClean="0"/>
              <a:t> </a:t>
            </a:r>
            <a:r>
              <a:rPr lang="en-US" baseline="0" dirty="0" err="1" smtClean="0"/>
              <a:t>Prozesses</a:t>
            </a:r>
            <a:r>
              <a:rPr lang="en-US" baseline="0" dirty="0" smtClean="0"/>
              <a:t> auf, </a:t>
            </a:r>
            <a:r>
              <a:rPr lang="en-US" baseline="0" dirty="0" err="1" smtClean="0"/>
              <a:t>dann</a:t>
            </a:r>
            <a:r>
              <a:rPr lang="en-US" baseline="0" dirty="0" smtClean="0"/>
              <a:t> </a:t>
            </a:r>
            <a:r>
              <a:rPr lang="en-US" baseline="0" dirty="0" err="1" smtClean="0"/>
              <a:t>ist</a:t>
            </a:r>
            <a:r>
              <a:rPr lang="en-US" baseline="0" dirty="0" smtClean="0"/>
              <a:t> </a:t>
            </a:r>
            <a:r>
              <a:rPr lang="en-US" baseline="0" dirty="0" err="1" smtClean="0"/>
              <a:t>es</a:t>
            </a:r>
            <a:r>
              <a:rPr lang="en-US" baseline="0" dirty="0" smtClean="0"/>
              <a:t> </a:t>
            </a:r>
            <a:r>
              <a:rPr lang="en-US" baseline="0" dirty="0" err="1" smtClean="0"/>
              <a:t>mögliche</a:t>
            </a:r>
            <a:r>
              <a:rPr lang="en-US" baseline="0" dirty="0" smtClean="0"/>
              <a:t> </a:t>
            </a:r>
            <a:r>
              <a:rPr lang="en-US" baseline="0" dirty="0" err="1" smtClean="0"/>
              <a:t>dirket</a:t>
            </a:r>
            <a:r>
              <a:rPr lang="en-US" baseline="0" dirty="0" smtClean="0"/>
              <a:t> </a:t>
            </a:r>
            <a:r>
              <a:rPr lang="en-US" baseline="0" dirty="0" err="1" smtClean="0"/>
              <a:t>zu</a:t>
            </a:r>
            <a:r>
              <a:rPr lang="en-US" baseline="0" dirty="0" smtClean="0"/>
              <a:t> </a:t>
            </a:r>
            <a:r>
              <a:rPr lang="en-US" baseline="0" dirty="0" err="1" smtClean="0"/>
              <a:t>allen</a:t>
            </a:r>
            <a:r>
              <a:rPr lang="en-US" baseline="0" dirty="0" smtClean="0"/>
              <a:t> </a:t>
            </a:r>
            <a:r>
              <a:rPr lang="en-US" baseline="0" dirty="0" err="1" smtClean="0"/>
              <a:t>danach</a:t>
            </a:r>
            <a:r>
              <a:rPr lang="en-US" baseline="0" dirty="0" smtClean="0"/>
              <a:t> </a:t>
            </a:r>
            <a:r>
              <a:rPr lang="en-US" baseline="0" dirty="0" err="1" smtClean="0"/>
              <a:t>befindlichen</a:t>
            </a:r>
            <a:r>
              <a:rPr lang="en-US" baseline="0" dirty="0" smtClean="0"/>
              <a:t> </a:t>
            </a:r>
            <a:r>
              <a:rPr lang="en-US" baseline="0" dirty="0" err="1" smtClean="0"/>
              <a:t>Speicherzugriffen</a:t>
            </a:r>
            <a:r>
              <a:rPr lang="en-US" baseline="0" dirty="0" smtClean="0"/>
              <a:t> </a:t>
            </a:r>
            <a:r>
              <a:rPr lang="en-US" baseline="0" dirty="0" err="1" smtClean="0"/>
              <a:t>zu</a:t>
            </a:r>
            <a:r>
              <a:rPr lang="en-US" baseline="0" dirty="0" smtClean="0"/>
              <a:t> </a:t>
            </a:r>
            <a:r>
              <a:rPr lang="en-US" baseline="0" dirty="0" err="1" smtClean="0"/>
              <a:t>springen</a:t>
            </a:r>
            <a:r>
              <a:rPr lang="en-US" baseline="0" dirty="0" smtClean="0"/>
              <a:t> – und </a:t>
            </a:r>
            <a:r>
              <a:rPr lang="en-US" baseline="0" dirty="0" err="1" smtClean="0"/>
              <a:t>diese</a:t>
            </a:r>
            <a:r>
              <a:rPr lang="en-US" baseline="0" dirty="0" smtClean="0"/>
              <a:t> </a:t>
            </a:r>
            <a:r>
              <a:rPr lang="en-US" baseline="0" dirty="0" err="1" smtClean="0"/>
              <a:t>gegebenefalls</a:t>
            </a:r>
            <a:r>
              <a:rPr lang="en-US" baseline="0" dirty="0" smtClean="0"/>
              <a:t> </a:t>
            </a:r>
            <a:r>
              <a:rPr lang="en-US" baseline="0" dirty="0" err="1" smtClean="0"/>
              <a:t>direkt</a:t>
            </a:r>
            <a:r>
              <a:rPr lang="en-US" baseline="0" dirty="0" smtClean="0"/>
              <a:t> auf den </a:t>
            </a:r>
            <a:r>
              <a:rPr lang="en-US" baseline="0" dirty="0" err="1" smtClean="0"/>
              <a:t>Prozess</a:t>
            </a:r>
            <a:r>
              <a:rPr lang="en-US" baseline="0" dirty="0" smtClean="0"/>
              <a:t> </a:t>
            </a:r>
            <a:r>
              <a:rPr lang="en-US" baseline="0" dirty="0" err="1" smtClean="0"/>
              <a:t>oder</a:t>
            </a:r>
            <a:r>
              <a:rPr lang="en-US" baseline="0" dirty="0" smtClean="0"/>
              <a:t> </a:t>
            </a:r>
            <a:r>
              <a:rPr lang="en-US" baseline="0" dirty="0" err="1" smtClean="0"/>
              <a:t>eine</a:t>
            </a:r>
            <a:r>
              <a:rPr lang="en-US" baseline="0" dirty="0" smtClean="0"/>
              <a:t> </a:t>
            </a:r>
            <a:r>
              <a:rPr lang="en-US" baseline="0" dirty="0" err="1" smtClean="0"/>
              <a:t>andere</a:t>
            </a:r>
            <a:r>
              <a:rPr lang="en-US" baseline="0" dirty="0" smtClean="0"/>
              <a:t> </a:t>
            </a:r>
            <a:r>
              <a:rPr lang="en-US" baseline="0" dirty="0" err="1" smtClean="0"/>
              <a:t>Komponente</a:t>
            </a:r>
            <a:r>
              <a:rPr lang="en-US" baseline="0" dirty="0" smtClean="0"/>
              <a:t> </a:t>
            </a:r>
            <a:r>
              <a:rPr lang="en-US" baseline="0" dirty="0" err="1" smtClean="0"/>
              <a:t>im</a:t>
            </a:r>
            <a:r>
              <a:rPr lang="en-US" baseline="0" dirty="0" smtClean="0"/>
              <a:t> System </a:t>
            </a:r>
            <a:r>
              <a:rPr lang="en-US" baseline="0" dirty="0" err="1" smtClean="0"/>
              <a:t>zurückzuführen</a:t>
            </a:r>
            <a:r>
              <a:rPr lang="en-US" baseline="0" dirty="0" smtClean="0"/>
              <a:t>.</a:t>
            </a:r>
            <a:endParaRPr lang="en-US" baseline="0" dirty="0" smtClean="0"/>
          </a:p>
          <a:p>
            <a:endParaRPr lang="en-US" baseline="0" dirty="0" smtClean="0"/>
          </a:p>
          <a:p>
            <a:r>
              <a:rPr lang="en-US" baseline="0" dirty="0" smtClean="0"/>
              <a:t>+ </a:t>
            </a:r>
            <a:r>
              <a:rPr lang="en-US" baseline="0" dirty="0" err="1" smtClean="0"/>
              <a:t>Damit</a:t>
            </a:r>
            <a:r>
              <a:rPr lang="en-US" baseline="0" dirty="0" smtClean="0"/>
              <a:t> das </a:t>
            </a:r>
            <a:r>
              <a:rPr lang="en-US" baseline="0" dirty="0" err="1" smtClean="0"/>
              <a:t>möglich</a:t>
            </a:r>
            <a:r>
              <a:rPr lang="en-US" baseline="0" dirty="0" smtClean="0"/>
              <a:t> </a:t>
            </a:r>
            <a:r>
              <a:rPr lang="en-US" baseline="0" dirty="0" err="1" smtClean="0"/>
              <a:t>ist</a:t>
            </a:r>
            <a:r>
              <a:rPr lang="en-US" baseline="0" dirty="0" smtClean="0"/>
              <a:t> </a:t>
            </a:r>
            <a:r>
              <a:rPr lang="en-US" baseline="0" dirty="0" err="1" smtClean="0"/>
              <a:t>sind</a:t>
            </a:r>
            <a:r>
              <a:rPr lang="en-US" baseline="0" dirty="0" smtClean="0"/>
              <a:t> </a:t>
            </a:r>
            <a:r>
              <a:rPr lang="en-US" baseline="0" dirty="0" err="1" smtClean="0"/>
              <a:t>Metainformationen</a:t>
            </a:r>
            <a:r>
              <a:rPr lang="en-US" baseline="0" dirty="0" smtClean="0"/>
              <a:t> </a:t>
            </a:r>
            <a:r>
              <a:rPr lang="en-US" baseline="0" dirty="0" err="1" smtClean="0"/>
              <a:t>nötig</a:t>
            </a:r>
            <a:r>
              <a:rPr lang="en-US" baseline="0" dirty="0" smtClean="0"/>
              <a:t>, die </a:t>
            </a:r>
            <a:r>
              <a:rPr lang="en-US" baseline="0" dirty="0" err="1" smtClean="0"/>
              <a:t>beschreiben</a:t>
            </a:r>
            <a:r>
              <a:rPr lang="en-US" baseline="0" dirty="0" smtClean="0"/>
              <a:t> </a:t>
            </a:r>
            <a:r>
              <a:rPr lang="en-US" baseline="0" dirty="0" err="1" smtClean="0"/>
              <a:t>welche</a:t>
            </a:r>
            <a:r>
              <a:rPr lang="en-US" baseline="0" dirty="0" smtClean="0"/>
              <a:t> </a:t>
            </a:r>
            <a:r>
              <a:rPr lang="en-US" baseline="0" dirty="0" err="1" smtClean="0"/>
              <a:t>Daten</a:t>
            </a:r>
            <a:r>
              <a:rPr lang="en-US" baseline="0" dirty="0" smtClean="0"/>
              <a:t> </a:t>
            </a:r>
            <a:r>
              <a:rPr lang="en-US" baseline="0" dirty="0" err="1" smtClean="0"/>
              <a:t>im</a:t>
            </a:r>
            <a:r>
              <a:rPr lang="en-US" baseline="0" dirty="0" smtClean="0"/>
              <a:t> Trace </a:t>
            </a:r>
            <a:r>
              <a:rPr lang="en-US" baseline="0" dirty="0" err="1" smtClean="0"/>
              <a:t>welche</a:t>
            </a:r>
            <a:r>
              <a:rPr lang="en-US" baseline="0" dirty="0" smtClean="0"/>
              <a:t> </a:t>
            </a:r>
            <a:r>
              <a:rPr lang="en-US" baseline="0" dirty="0" err="1" smtClean="0"/>
              <a:t>Zeitabschnitte</a:t>
            </a:r>
            <a:r>
              <a:rPr lang="en-US" baseline="0" dirty="0" smtClean="0"/>
              <a:t> </a:t>
            </a:r>
            <a:r>
              <a:rPr lang="en-US" baseline="0" dirty="0" err="1" smtClean="0"/>
              <a:t>umfassen</a:t>
            </a:r>
            <a:r>
              <a:rPr lang="en-US" baseline="0" dirty="0" smtClean="0"/>
              <a:t>.</a:t>
            </a:r>
          </a:p>
          <a:p>
            <a:endParaRPr lang="en-US" baseline="0" dirty="0" smtClean="0"/>
          </a:p>
          <a:p>
            <a:r>
              <a:rPr lang="en-US" baseline="0" dirty="0" smtClean="0"/>
              <a:t>+ </a:t>
            </a:r>
            <a:r>
              <a:rPr lang="en-US" baseline="0" dirty="0" err="1" smtClean="0"/>
              <a:t>Simutrace</a:t>
            </a:r>
            <a:r>
              <a:rPr lang="en-US" baseline="0" dirty="0" smtClean="0"/>
              <a:t> </a:t>
            </a:r>
            <a:r>
              <a:rPr lang="en-US" baseline="0" dirty="0" err="1" smtClean="0"/>
              <a:t>zeichnet</a:t>
            </a:r>
            <a:r>
              <a:rPr lang="en-US" baseline="0" dirty="0" smtClean="0"/>
              <a:t> </a:t>
            </a:r>
            <a:r>
              <a:rPr lang="en-US" baseline="0" dirty="0" err="1" smtClean="0"/>
              <a:t>deshalb</a:t>
            </a:r>
            <a:r>
              <a:rPr lang="en-US" baseline="0" dirty="0" smtClean="0"/>
              <a:t> </a:t>
            </a:r>
            <a:r>
              <a:rPr lang="en-US" baseline="0" dirty="0" err="1" smtClean="0"/>
              <a:t>für</a:t>
            </a:r>
            <a:r>
              <a:rPr lang="en-US" baseline="0" dirty="0" smtClean="0"/>
              <a:t> </a:t>
            </a:r>
            <a:r>
              <a:rPr lang="en-US" baseline="0" dirty="0" err="1" smtClean="0"/>
              <a:t>jeden</a:t>
            </a:r>
            <a:r>
              <a:rPr lang="en-US" baseline="0" dirty="0" smtClean="0"/>
              <a:t> Stream </a:t>
            </a:r>
            <a:r>
              <a:rPr lang="en-US" baseline="0" dirty="0" err="1" smtClean="0"/>
              <a:t>entsprechende</a:t>
            </a:r>
            <a:r>
              <a:rPr lang="en-US" baseline="0" dirty="0" smtClean="0"/>
              <a:t> </a:t>
            </a:r>
            <a:r>
              <a:rPr lang="en-US" baseline="0" dirty="0" err="1" smtClean="0"/>
              <a:t>Informationen</a:t>
            </a:r>
            <a:r>
              <a:rPr lang="en-US" baseline="0" dirty="0" smtClean="0"/>
              <a:t> auf. </a:t>
            </a:r>
            <a:r>
              <a:rPr lang="en-US" baseline="0" dirty="0" err="1" smtClean="0"/>
              <a:t>Im</a:t>
            </a:r>
            <a:r>
              <a:rPr lang="en-US" baseline="0" dirty="0" smtClean="0"/>
              <a:t> Moment </a:t>
            </a:r>
            <a:r>
              <a:rPr lang="en-US" baseline="0" dirty="0" err="1" smtClean="0"/>
              <a:t>sind</a:t>
            </a:r>
            <a:r>
              <a:rPr lang="en-US" baseline="0" dirty="0" smtClean="0"/>
              <a:t> das </a:t>
            </a:r>
            <a:r>
              <a:rPr lang="en-US" baseline="0" dirty="0" err="1" smtClean="0"/>
              <a:t>unter</a:t>
            </a:r>
            <a:r>
              <a:rPr lang="en-US" baseline="0" dirty="0" smtClean="0"/>
              <a:t> </a:t>
            </a:r>
            <a:r>
              <a:rPr lang="en-US" baseline="0" dirty="0" err="1" smtClean="0"/>
              <a:t>anderem</a:t>
            </a:r>
            <a:r>
              <a:rPr lang="en-US" baseline="0" dirty="0" smtClean="0"/>
              <a:t> die </a:t>
            </a:r>
            <a:r>
              <a:rPr lang="en-US" baseline="0" dirty="0" err="1" smtClean="0"/>
              <a:t>Zeit</a:t>
            </a:r>
            <a:r>
              <a:rPr lang="en-US" baseline="0" dirty="0" smtClean="0"/>
              <a:t> </a:t>
            </a:r>
            <a:r>
              <a:rPr lang="en-US" baseline="0" dirty="0" err="1" smtClean="0"/>
              <a:t>innerhalb</a:t>
            </a:r>
            <a:r>
              <a:rPr lang="en-US" baseline="0" dirty="0" smtClean="0"/>
              <a:t> und </a:t>
            </a:r>
            <a:r>
              <a:rPr lang="en-US" baseline="0" dirty="0" err="1" smtClean="0"/>
              <a:t>außerhalb</a:t>
            </a:r>
            <a:r>
              <a:rPr lang="en-US" baseline="0" dirty="0" smtClean="0"/>
              <a:t> des </a:t>
            </a:r>
            <a:r>
              <a:rPr lang="en-US" baseline="0" dirty="0" err="1" smtClean="0"/>
              <a:t>simulierten</a:t>
            </a:r>
            <a:r>
              <a:rPr lang="en-US" baseline="0" dirty="0" smtClean="0"/>
              <a:t> Systems </a:t>
            </a:r>
            <a:r>
              <a:rPr lang="en-US" baseline="0" dirty="0" err="1" smtClean="0"/>
              <a:t>bei</a:t>
            </a:r>
            <a:r>
              <a:rPr lang="en-US" baseline="0" dirty="0" smtClean="0"/>
              <a:t> </a:t>
            </a:r>
            <a:r>
              <a:rPr lang="en-US" baseline="0" dirty="0" err="1" smtClean="0"/>
              <a:t>Eintreten</a:t>
            </a:r>
            <a:r>
              <a:rPr lang="en-US" baseline="0" dirty="0" smtClean="0"/>
              <a:t> </a:t>
            </a:r>
            <a:r>
              <a:rPr lang="en-US" baseline="0" dirty="0" err="1" smtClean="0"/>
              <a:t>eines</a:t>
            </a:r>
            <a:r>
              <a:rPr lang="en-US" baseline="0" dirty="0" smtClean="0"/>
              <a:t> </a:t>
            </a:r>
            <a:r>
              <a:rPr lang="en-US" baseline="0" dirty="0" err="1" smtClean="0"/>
              <a:t>Ereignisses</a:t>
            </a:r>
            <a:r>
              <a:rPr lang="en-US" baseline="0" dirty="0" smtClean="0"/>
              <a:t> (</a:t>
            </a:r>
            <a:r>
              <a:rPr lang="en-US" baseline="0" dirty="0" err="1" smtClean="0"/>
              <a:t>z.B</a:t>
            </a:r>
            <a:r>
              <a:rPr lang="en-US" baseline="0" dirty="0" smtClean="0"/>
              <a:t>. </a:t>
            </a:r>
            <a:r>
              <a:rPr lang="en-US" baseline="0" dirty="0" err="1" smtClean="0"/>
              <a:t>Speicherzugriff</a:t>
            </a:r>
            <a:r>
              <a:rPr lang="en-US" baseline="0" dirty="0" smtClean="0"/>
              <a:t>).</a:t>
            </a:r>
          </a:p>
          <a:p>
            <a:endParaRPr lang="en-US" baseline="0" dirty="0" smtClean="0"/>
          </a:p>
          <a:p>
            <a:r>
              <a:rPr lang="en-US" baseline="0" dirty="0" smtClean="0"/>
              <a:t>+ </a:t>
            </a:r>
            <a:r>
              <a:rPr lang="en-US" baseline="0" dirty="0" err="1" smtClean="0"/>
              <a:t>Ein</a:t>
            </a:r>
            <a:r>
              <a:rPr lang="en-US" baseline="0" dirty="0" smtClean="0"/>
              <a:t> Index </a:t>
            </a:r>
            <a:r>
              <a:rPr lang="en-US" baseline="0" dirty="0" err="1" smtClean="0"/>
              <a:t>verknüpft</a:t>
            </a:r>
            <a:r>
              <a:rPr lang="en-US" baseline="0" dirty="0" smtClean="0"/>
              <a:t> </a:t>
            </a:r>
            <a:r>
              <a:rPr lang="en-US" baseline="0" dirty="0" err="1" smtClean="0"/>
              <a:t>diese</a:t>
            </a:r>
            <a:r>
              <a:rPr lang="en-US" baseline="0" dirty="0" smtClean="0"/>
              <a:t> </a:t>
            </a:r>
            <a:r>
              <a:rPr lang="en-US" baseline="0" dirty="0" err="1" smtClean="0"/>
              <a:t>Informationen</a:t>
            </a:r>
            <a:r>
              <a:rPr lang="en-US" baseline="0" dirty="0" smtClean="0"/>
              <a:t> </a:t>
            </a:r>
            <a:r>
              <a:rPr lang="en-US" baseline="0" dirty="0" err="1" smtClean="0"/>
              <a:t>mit</a:t>
            </a:r>
            <a:r>
              <a:rPr lang="en-US" baseline="0" dirty="0" smtClean="0"/>
              <a:t> </a:t>
            </a:r>
            <a:r>
              <a:rPr lang="en-US" baseline="0" dirty="0" err="1" smtClean="0"/>
              <a:t>einer</a:t>
            </a:r>
            <a:r>
              <a:rPr lang="en-US" baseline="0" dirty="0" smtClean="0"/>
              <a:t> Position </a:t>
            </a:r>
            <a:r>
              <a:rPr lang="en-US" baseline="0" dirty="0" err="1" smtClean="0"/>
              <a:t>im</a:t>
            </a:r>
            <a:r>
              <a:rPr lang="en-US" baseline="0" dirty="0" smtClean="0"/>
              <a:t> </a:t>
            </a:r>
            <a:r>
              <a:rPr lang="en-US" baseline="0" dirty="0" err="1" smtClean="0"/>
              <a:t>jeweiligen</a:t>
            </a:r>
            <a:r>
              <a:rPr lang="en-US" baseline="0" dirty="0" smtClean="0"/>
              <a:t> Stream</a:t>
            </a:r>
          </a:p>
          <a:p>
            <a:endParaRPr lang="en-US" baseline="0" dirty="0" smtClean="0"/>
          </a:p>
          <a:p>
            <a:r>
              <a:rPr lang="en-US" baseline="0" dirty="0" smtClean="0"/>
              <a:t>+ Um </a:t>
            </a:r>
            <a:r>
              <a:rPr lang="en-US" baseline="0" dirty="0" err="1" smtClean="0"/>
              <a:t>einen</a:t>
            </a:r>
            <a:r>
              <a:rPr lang="en-US" baseline="0" dirty="0" smtClean="0"/>
              <a:t> </a:t>
            </a:r>
            <a:r>
              <a:rPr lang="en-US" baseline="0" dirty="0" err="1" smtClean="0"/>
              <a:t>wirklich</a:t>
            </a:r>
            <a:r>
              <a:rPr lang="en-US" baseline="0" dirty="0" smtClean="0"/>
              <a:t> </a:t>
            </a:r>
            <a:r>
              <a:rPr lang="en-US" baseline="0" dirty="0" err="1" smtClean="0"/>
              <a:t>wahlfreien</a:t>
            </a:r>
            <a:r>
              <a:rPr lang="en-US" baseline="0" dirty="0" smtClean="0"/>
              <a:t> </a:t>
            </a:r>
            <a:r>
              <a:rPr lang="en-US" baseline="0" dirty="0" err="1" smtClean="0"/>
              <a:t>Zugriff</a:t>
            </a:r>
            <a:r>
              <a:rPr lang="en-US" baseline="0" dirty="0" smtClean="0"/>
              <a:t> </a:t>
            </a:r>
            <a:r>
              <a:rPr lang="en-US" baseline="0" dirty="0" err="1" smtClean="0"/>
              <a:t>zu</a:t>
            </a:r>
            <a:r>
              <a:rPr lang="en-US" baseline="0" dirty="0" smtClean="0"/>
              <a:t> </a:t>
            </a:r>
            <a:r>
              <a:rPr lang="en-US" baseline="0" dirty="0" err="1" smtClean="0"/>
              <a:t>erhalten</a:t>
            </a:r>
            <a:r>
              <a:rPr lang="en-US" baseline="0" dirty="0" smtClean="0"/>
              <a:t>, </a:t>
            </a:r>
            <a:r>
              <a:rPr lang="en-US" baseline="0" dirty="0" err="1" smtClean="0"/>
              <a:t>ist</a:t>
            </a:r>
            <a:r>
              <a:rPr lang="en-US" baseline="0" dirty="0" smtClean="0"/>
              <a:t> </a:t>
            </a:r>
            <a:r>
              <a:rPr lang="en-US" baseline="0" dirty="0" err="1" smtClean="0"/>
              <a:t>es</a:t>
            </a:r>
            <a:r>
              <a:rPr lang="en-US" baseline="0" dirty="0" smtClean="0"/>
              <a:t> </a:t>
            </a:r>
            <a:r>
              <a:rPr lang="en-US" baseline="0" dirty="0" err="1" smtClean="0"/>
              <a:t>aber</a:t>
            </a:r>
            <a:r>
              <a:rPr lang="en-US" baseline="0" dirty="0" smtClean="0"/>
              <a:t> </a:t>
            </a:r>
            <a:r>
              <a:rPr lang="en-US" baseline="0" dirty="0" err="1" smtClean="0"/>
              <a:t>nötig</a:t>
            </a:r>
            <a:r>
              <a:rPr lang="en-US" baseline="0" dirty="0" smtClean="0"/>
              <a:t>, </a:t>
            </a:r>
            <a:r>
              <a:rPr lang="en-US" baseline="0" dirty="0" err="1" smtClean="0"/>
              <a:t>nicht</a:t>
            </a:r>
            <a:r>
              <a:rPr lang="en-US" baseline="0" dirty="0" smtClean="0"/>
              <a:t> </a:t>
            </a:r>
            <a:r>
              <a:rPr lang="en-US" baseline="0" dirty="0" err="1" smtClean="0"/>
              <a:t>nur</a:t>
            </a:r>
            <a:r>
              <a:rPr lang="en-US" baseline="0" dirty="0" smtClean="0"/>
              <a:t> die Position in der Trace </a:t>
            </a:r>
            <a:r>
              <a:rPr lang="en-US" baseline="0" dirty="0" err="1" smtClean="0"/>
              <a:t>zu</a:t>
            </a:r>
            <a:r>
              <a:rPr lang="en-US" baseline="0" dirty="0" smtClean="0"/>
              <a:t> </a:t>
            </a:r>
            <a:r>
              <a:rPr lang="en-US" baseline="0" dirty="0" err="1" smtClean="0"/>
              <a:t>wissen</a:t>
            </a:r>
            <a:r>
              <a:rPr lang="en-US" baseline="0" dirty="0" smtClean="0"/>
              <a:t>, </a:t>
            </a:r>
            <a:r>
              <a:rPr lang="en-US" baseline="0" dirty="0" err="1" smtClean="0"/>
              <a:t>sondern</a:t>
            </a:r>
            <a:r>
              <a:rPr lang="en-US" baseline="0" dirty="0" smtClean="0"/>
              <a:t> </a:t>
            </a:r>
            <a:r>
              <a:rPr lang="en-US" baseline="0" dirty="0" err="1" smtClean="0"/>
              <a:t>auch</a:t>
            </a:r>
            <a:r>
              <a:rPr lang="en-US" baseline="0" dirty="0" smtClean="0"/>
              <a:t> in der </a:t>
            </a:r>
            <a:r>
              <a:rPr lang="en-US" baseline="0" dirty="0" err="1" smtClean="0"/>
              <a:t>Lage</a:t>
            </a:r>
            <a:r>
              <a:rPr lang="en-US" baseline="0" dirty="0" smtClean="0"/>
              <a:t> </a:t>
            </a:r>
            <a:r>
              <a:rPr lang="en-US" baseline="0" dirty="0" err="1" smtClean="0"/>
              <a:t>zu</a:t>
            </a:r>
            <a:r>
              <a:rPr lang="en-US" baseline="0" dirty="0" smtClean="0"/>
              <a:t> </a:t>
            </a:r>
            <a:r>
              <a:rPr lang="en-US" baseline="0" dirty="0" err="1" smtClean="0"/>
              <a:t>sein</a:t>
            </a:r>
            <a:r>
              <a:rPr lang="en-US" baseline="0" dirty="0" smtClean="0"/>
              <a:t> auf </a:t>
            </a:r>
            <a:r>
              <a:rPr lang="en-US" baseline="0" dirty="0" err="1" smtClean="0"/>
              <a:t>diese</a:t>
            </a:r>
            <a:r>
              <a:rPr lang="en-US" baseline="0" dirty="0" smtClean="0"/>
              <a:t> </a:t>
            </a:r>
            <a:r>
              <a:rPr lang="en-US" baseline="0" dirty="0" err="1" smtClean="0"/>
              <a:t>Daten</a:t>
            </a:r>
            <a:r>
              <a:rPr lang="en-US" baseline="0" dirty="0" smtClean="0"/>
              <a:t> </a:t>
            </a:r>
            <a:r>
              <a:rPr lang="en-US" baseline="0" dirty="0" err="1" smtClean="0"/>
              <a:t>zuzugreifen</a:t>
            </a:r>
            <a:r>
              <a:rPr lang="en-US" baseline="0" dirty="0" smtClean="0"/>
              <a:t>. Da </a:t>
            </a:r>
            <a:r>
              <a:rPr lang="en-US" baseline="0" dirty="0" err="1" smtClean="0"/>
              <a:t>alle</a:t>
            </a:r>
            <a:r>
              <a:rPr lang="en-US" baseline="0" dirty="0" smtClean="0"/>
              <a:t> </a:t>
            </a:r>
            <a:r>
              <a:rPr lang="en-US" baseline="0" dirty="0" err="1" smtClean="0"/>
              <a:t>Daten</a:t>
            </a:r>
            <a:r>
              <a:rPr lang="en-US" baseline="0" dirty="0" smtClean="0"/>
              <a:t> </a:t>
            </a:r>
            <a:r>
              <a:rPr lang="en-US" baseline="0" dirty="0" err="1" smtClean="0"/>
              <a:t>komprimiert</a:t>
            </a:r>
            <a:r>
              <a:rPr lang="en-US" baseline="0" dirty="0" smtClean="0"/>
              <a:t> </a:t>
            </a:r>
            <a:r>
              <a:rPr lang="en-US" baseline="0" dirty="0" err="1" smtClean="0"/>
              <a:t>sind</a:t>
            </a:r>
            <a:r>
              <a:rPr lang="en-US" baseline="0" dirty="0" smtClean="0"/>
              <a:t>, </a:t>
            </a:r>
            <a:r>
              <a:rPr lang="en-US" baseline="0" dirty="0" err="1" smtClean="0"/>
              <a:t>ist</a:t>
            </a:r>
            <a:r>
              <a:rPr lang="en-US" baseline="0" dirty="0" smtClean="0"/>
              <a:t> </a:t>
            </a:r>
            <a:r>
              <a:rPr lang="en-US" baseline="0" dirty="0" err="1" smtClean="0"/>
              <a:t>hier</a:t>
            </a:r>
            <a:r>
              <a:rPr lang="en-US" baseline="0" dirty="0" smtClean="0"/>
              <a:t> </a:t>
            </a:r>
            <a:r>
              <a:rPr lang="en-US" baseline="0" dirty="0" err="1" smtClean="0"/>
              <a:t>eine</a:t>
            </a:r>
            <a:r>
              <a:rPr lang="en-US" baseline="0" dirty="0" smtClean="0"/>
              <a:t> </a:t>
            </a:r>
            <a:r>
              <a:rPr lang="en-US" baseline="0" dirty="0" err="1" smtClean="0"/>
              <a:t>partielle</a:t>
            </a:r>
            <a:r>
              <a:rPr lang="en-US" baseline="0" dirty="0" smtClean="0"/>
              <a:t> </a:t>
            </a:r>
            <a:r>
              <a:rPr lang="en-US" baseline="0" dirty="0" err="1" smtClean="0"/>
              <a:t>Dekompression</a:t>
            </a:r>
            <a:r>
              <a:rPr lang="en-US" baseline="0" dirty="0" smtClean="0"/>
              <a:t> </a:t>
            </a:r>
            <a:r>
              <a:rPr lang="en-US" baseline="0" dirty="0" err="1" smtClean="0"/>
              <a:t>nötig</a:t>
            </a:r>
            <a:r>
              <a:rPr lang="en-US" baseline="0" dirty="0" smtClean="0"/>
              <a:t>. </a:t>
            </a:r>
            <a:r>
              <a:rPr lang="en-US" baseline="0" dirty="0" err="1" smtClean="0"/>
              <a:t>Andernfalls</a:t>
            </a:r>
            <a:r>
              <a:rPr lang="en-US" baseline="0" dirty="0" smtClean="0"/>
              <a:t> </a:t>
            </a:r>
            <a:r>
              <a:rPr lang="en-US" baseline="0" dirty="0" err="1" smtClean="0"/>
              <a:t>müsste</a:t>
            </a:r>
            <a:r>
              <a:rPr lang="en-US" baseline="0" dirty="0" smtClean="0"/>
              <a:t> </a:t>
            </a:r>
            <a:r>
              <a:rPr lang="en-US" baseline="0" dirty="0" err="1" smtClean="0"/>
              <a:t>zuvor</a:t>
            </a:r>
            <a:r>
              <a:rPr lang="en-US" baseline="0" dirty="0" smtClean="0"/>
              <a:t> die </a:t>
            </a:r>
            <a:r>
              <a:rPr lang="en-US" baseline="0" dirty="0" err="1" smtClean="0"/>
              <a:t>gesamte</a:t>
            </a:r>
            <a:r>
              <a:rPr lang="en-US" baseline="0" dirty="0" smtClean="0"/>
              <a:t> Trace </a:t>
            </a:r>
            <a:r>
              <a:rPr lang="en-US" baseline="0" dirty="0" err="1" smtClean="0"/>
              <a:t>entpackt</a:t>
            </a:r>
            <a:r>
              <a:rPr lang="en-US" baseline="0" dirty="0" smtClean="0"/>
              <a:t> </a:t>
            </a:r>
            <a:r>
              <a:rPr lang="en-US" baseline="0" dirty="0" err="1" smtClean="0"/>
              <a:t>werden</a:t>
            </a:r>
            <a:r>
              <a:rPr lang="en-US" baseline="0" dirty="0" smtClean="0"/>
              <a:t>, was </a:t>
            </a:r>
            <a:r>
              <a:rPr lang="en-US" baseline="0" dirty="0" err="1" smtClean="0"/>
              <a:t>unnötig</a:t>
            </a:r>
            <a:r>
              <a:rPr lang="en-US" baseline="0" dirty="0" smtClean="0"/>
              <a:t> </a:t>
            </a:r>
            <a:r>
              <a:rPr lang="en-US" baseline="0" dirty="0" err="1" smtClean="0"/>
              <a:t>Zeit</a:t>
            </a:r>
            <a:r>
              <a:rPr lang="en-US" baseline="0" dirty="0" smtClean="0"/>
              <a:t> und </a:t>
            </a:r>
            <a:r>
              <a:rPr lang="en-US" baseline="0" dirty="0" err="1" smtClean="0"/>
              <a:t>Ressourcen</a:t>
            </a:r>
            <a:r>
              <a:rPr lang="en-US" baseline="0" dirty="0" smtClean="0"/>
              <a:t> </a:t>
            </a:r>
            <a:r>
              <a:rPr lang="en-US" baseline="0" dirty="0" err="1" smtClean="0"/>
              <a:t>braucht</a:t>
            </a:r>
            <a:r>
              <a:rPr lang="en-US" baseline="0" dirty="0" smtClean="0"/>
              <a:t>.</a:t>
            </a:r>
          </a:p>
          <a:p>
            <a:endParaRPr lang="en-US" baseline="0" dirty="0" smtClean="0"/>
          </a:p>
          <a:p>
            <a:pPr marL="171450" indent="-171450">
              <a:buFont typeface="Symbol" panose="05050102010706020507" pitchFamily="18" charset="2"/>
              <a:buChar char="Þ"/>
            </a:pPr>
            <a:r>
              <a:rPr lang="en-US" baseline="0" dirty="0" smtClean="0"/>
              <a:t>In </a:t>
            </a:r>
            <a:r>
              <a:rPr lang="en-US" baseline="0" dirty="0" err="1" smtClean="0"/>
              <a:t>Simutrace</a:t>
            </a:r>
            <a:r>
              <a:rPr lang="en-US" baseline="0" dirty="0" smtClean="0"/>
              <a:t> </a:t>
            </a:r>
            <a:r>
              <a:rPr lang="en-US" baseline="0" dirty="0" err="1" smtClean="0"/>
              <a:t>ergibt</a:t>
            </a:r>
            <a:r>
              <a:rPr lang="en-US" baseline="0" dirty="0" smtClean="0"/>
              <a:t> </a:t>
            </a:r>
            <a:r>
              <a:rPr lang="en-US" baseline="0" dirty="0" err="1" smtClean="0"/>
              <a:t>sich</a:t>
            </a:r>
            <a:r>
              <a:rPr lang="en-US" baseline="0" dirty="0" smtClean="0"/>
              <a:t> die </a:t>
            </a:r>
            <a:r>
              <a:rPr lang="en-US" baseline="0" dirty="0" err="1" smtClean="0"/>
              <a:t>Fähigkeit</a:t>
            </a:r>
            <a:r>
              <a:rPr lang="en-US" baseline="0" dirty="0" smtClean="0"/>
              <a:t> </a:t>
            </a:r>
            <a:r>
              <a:rPr lang="en-US" baseline="0" dirty="0" err="1" smtClean="0"/>
              <a:t>zur</a:t>
            </a:r>
            <a:r>
              <a:rPr lang="en-US" baseline="0" dirty="0" smtClean="0"/>
              <a:t> </a:t>
            </a:r>
            <a:r>
              <a:rPr lang="en-US" baseline="0" dirty="0" err="1" smtClean="0"/>
              <a:t>partiellen</a:t>
            </a:r>
            <a:r>
              <a:rPr lang="en-US" baseline="0" dirty="0" smtClean="0"/>
              <a:t> </a:t>
            </a:r>
            <a:r>
              <a:rPr lang="en-US" baseline="0" dirty="0" err="1" smtClean="0"/>
              <a:t>Dekompression</a:t>
            </a:r>
            <a:r>
              <a:rPr lang="en-US" baseline="0" dirty="0" smtClean="0"/>
              <a:t> </a:t>
            </a:r>
            <a:r>
              <a:rPr lang="en-US" baseline="0" dirty="0" err="1" smtClean="0"/>
              <a:t>automatisch</a:t>
            </a:r>
            <a:r>
              <a:rPr lang="en-US" baseline="0" dirty="0" smtClean="0"/>
              <a:t> </a:t>
            </a:r>
            <a:r>
              <a:rPr lang="en-US" baseline="0" dirty="0" err="1" smtClean="0"/>
              <a:t>aus</a:t>
            </a:r>
            <a:r>
              <a:rPr lang="en-US" baseline="0" dirty="0" smtClean="0"/>
              <a:t> der </a:t>
            </a:r>
            <a:r>
              <a:rPr lang="en-US" baseline="0" dirty="0" err="1" smtClean="0"/>
              <a:t>Tatsache</a:t>
            </a:r>
            <a:r>
              <a:rPr lang="en-US" baseline="0" dirty="0" smtClean="0"/>
              <a:t>, </a:t>
            </a:r>
            <a:r>
              <a:rPr lang="en-US" baseline="0" dirty="0" err="1" smtClean="0"/>
              <a:t>dass</a:t>
            </a:r>
            <a:r>
              <a:rPr lang="en-US" baseline="0" dirty="0" smtClean="0"/>
              <a:t> stets </a:t>
            </a:r>
            <a:r>
              <a:rPr lang="en-US" baseline="0" dirty="0" err="1" smtClean="0"/>
              <a:t>einzelne</a:t>
            </a:r>
            <a:r>
              <a:rPr lang="en-US" baseline="0" dirty="0" smtClean="0"/>
              <a:t> </a:t>
            </a:r>
            <a:r>
              <a:rPr lang="en-US" baseline="0" dirty="0" err="1" smtClean="0"/>
              <a:t>Segmente</a:t>
            </a:r>
            <a:r>
              <a:rPr lang="en-US" baseline="0" dirty="0" smtClean="0"/>
              <a:t> </a:t>
            </a:r>
            <a:r>
              <a:rPr lang="en-US" baseline="0" dirty="0" err="1" smtClean="0"/>
              <a:t>unabhängig</a:t>
            </a:r>
            <a:r>
              <a:rPr lang="en-US" baseline="0" dirty="0" smtClean="0"/>
              <a:t> </a:t>
            </a:r>
            <a:r>
              <a:rPr lang="en-US" baseline="0" dirty="0" err="1" smtClean="0"/>
              <a:t>voneinander</a:t>
            </a:r>
            <a:r>
              <a:rPr lang="en-US" baseline="0" dirty="0" smtClean="0"/>
              <a:t> </a:t>
            </a:r>
            <a:r>
              <a:rPr lang="en-US" baseline="0" dirty="0" err="1" smtClean="0"/>
              <a:t>komprimiert</a:t>
            </a:r>
            <a:r>
              <a:rPr lang="en-US" baseline="0" dirty="0" smtClean="0"/>
              <a:t> </a:t>
            </a:r>
            <a:r>
              <a:rPr lang="en-US" baseline="0" dirty="0" err="1" smtClean="0"/>
              <a:t>werden</a:t>
            </a:r>
            <a:r>
              <a:rPr lang="en-US" baseline="0" dirty="0" smtClean="0"/>
              <a:t>.</a:t>
            </a:r>
          </a:p>
          <a:p>
            <a:pPr marL="171450" indent="-171450">
              <a:buFont typeface="Symbol" panose="05050102010706020507" pitchFamily="18" charset="2"/>
              <a:buChar char="Þ"/>
            </a:pPr>
            <a:endParaRPr lang="en-US" baseline="0" dirty="0" smtClean="0"/>
          </a:p>
          <a:p>
            <a:pPr marL="0" indent="0">
              <a:buFont typeface="Symbol" panose="05050102010706020507" pitchFamily="18" charset="2"/>
              <a:buNone/>
            </a:pPr>
            <a:r>
              <a:rPr lang="en-US" baseline="0" dirty="0" smtClean="0"/>
              <a:t>+ </a:t>
            </a:r>
            <a:r>
              <a:rPr lang="en-US" baseline="0" dirty="0" err="1" smtClean="0"/>
              <a:t>Eine</a:t>
            </a:r>
            <a:r>
              <a:rPr lang="en-US" baseline="0" dirty="0" smtClean="0"/>
              <a:t> Trace </a:t>
            </a:r>
            <a:r>
              <a:rPr lang="en-US" baseline="0" dirty="0" err="1" smtClean="0"/>
              <a:t>Datei</a:t>
            </a:r>
            <a:r>
              <a:rPr lang="en-US" baseline="0" dirty="0" smtClean="0"/>
              <a:t> </a:t>
            </a:r>
            <a:r>
              <a:rPr lang="en-US" baseline="0" dirty="0" err="1" smtClean="0"/>
              <a:t>ist</a:t>
            </a:r>
            <a:r>
              <a:rPr lang="en-US" baseline="0" dirty="0" smtClean="0"/>
              <a:t> </a:t>
            </a:r>
            <a:r>
              <a:rPr lang="en-US" baseline="0" dirty="0" err="1" smtClean="0"/>
              <a:t>deshalb</a:t>
            </a:r>
            <a:r>
              <a:rPr lang="en-US" baseline="0" dirty="0" smtClean="0"/>
              <a:t> </a:t>
            </a:r>
            <a:r>
              <a:rPr lang="en-US" baseline="0" dirty="0" err="1" smtClean="0"/>
              <a:t>nichts</a:t>
            </a:r>
            <a:r>
              <a:rPr lang="en-US" baseline="0" dirty="0" smtClean="0"/>
              <a:t> </a:t>
            </a:r>
            <a:r>
              <a:rPr lang="en-US" baseline="0" dirty="0" err="1" smtClean="0"/>
              <a:t>anderes</a:t>
            </a:r>
            <a:r>
              <a:rPr lang="en-US" baseline="0" dirty="0" smtClean="0"/>
              <a:t> </a:t>
            </a:r>
            <a:r>
              <a:rPr lang="en-US" baseline="0" dirty="0" err="1" smtClean="0"/>
              <a:t>als</a:t>
            </a:r>
            <a:r>
              <a:rPr lang="en-US" baseline="0" dirty="0" smtClean="0"/>
              <a:t> </a:t>
            </a:r>
            <a:r>
              <a:rPr lang="en-US" baseline="0" dirty="0" err="1" smtClean="0"/>
              <a:t>eine</a:t>
            </a:r>
            <a:r>
              <a:rPr lang="en-US" baseline="0" dirty="0" smtClean="0"/>
              <a:t> </a:t>
            </a:r>
            <a:r>
              <a:rPr lang="en-US" baseline="0" dirty="0" err="1" smtClean="0"/>
              <a:t>Liste</a:t>
            </a:r>
            <a:r>
              <a:rPr lang="en-US" baseline="0" dirty="0" smtClean="0"/>
              <a:t> von </a:t>
            </a:r>
            <a:r>
              <a:rPr lang="en-US" baseline="0" dirty="0" err="1" smtClean="0"/>
              <a:t>komprimierten</a:t>
            </a:r>
            <a:r>
              <a:rPr lang="en-US" baseline="0" dirty="0" smtClean="0"/>
              <a:t> </a:t>
            </a:r>
            <a:r>
              <a:rPr lang="en-US" baseline="0" dirty="0" err="1" smtClean="0"/>
              <a:t>Segmenten</a:t>
            </a:r>
            <a:r>
              <a:rPr lang="en-US" baseline="0" dirty="0" smtClean="0"/>
              <a:t> der </a:t>
            </a:r>
            <a:r>
              <a:rPr lang="en-US" baseline="0" dirty="0" err="1" smtClean="0"/>
              <a:t>verschiedenen</a:t>
            </a:r>
            <a:r>
              <a:rPr lang="en-US" baseline="0" dirty="0" smtClean="0"/>
              <a:t> Streams.</a:t>
            </a:r>
          </a:p>
          <a:p>
            <a:pPr marL="0" indent="0">
              <a:buFont typeface="Symbol" panose="05050102010706020507" pitchFamily="18" charset="2"/>
              <a:buNone/>
            </a:pPr>
            <a:endParaRPr lang="en-US" baseline="0" dirty="0" smtClean="0"/>
          </a:p>
          <a:p>
            <a:pPr marL="0" indent="0">
              <a:buFont typeface="Symbol" panose="05050102010706020507" pitchFamily="18" charset="2"/>
              <a:buNone/>
            </a:pPr>
            <a:r>
              <a:rPr lang="en-US" baseline="0" dirty="0" smtClean="0"/>
              <a:t>+ </a:t>
            </a:r>
            <a:r>
              <a:rPr lang="en-US" baseline="0" dirty="0" err="1" smtClean="0"/>
              <a:t>Während</a:t>
            </a:r>
            <a:r>
              <a:rPr lang="en-US" baseline="0" dirty="0" smtClean="0"/>
              <a:t> </a:t>
            </a:r>
            <a:r>
              <a:rPr lang="en-US" baseline="0" dirty="0" err="1" smtClean="0"/>
              <a:t>es</a:t>
            </a:r>
            <a:r>
              <a:rPr lang="en-US" baseline="0" dirty="0" smtClean="0"/>
              <a:t> </a:t>
            </a:r>
            <a:r>
              <a:rPr lang="en-US" baseline="0" dirty="0" err="1" smtClean="0"/>
              <a:t>mit</a:t>
            </a:r>
            <a:r>
              <a:rPr lang="en-US" baseline="0" dirty="0" smtClean="0"/>
              <a:t> </a:t>
            </a:r>
            <a:r>
              <a:rPr lang="en-US" baseline="0" dirty="0" err="1" smtClean="0"/>
              <a:t>dem</a:t>
            </a:r>
            <a:r>
              <a:rPr lang="en-US" baseline="0" dirty="0" smtClean="0"/>
              <a:t> </a:t>
            </a:r>
            <a:r>
              <a:rPr lang="en-US" baseline="0" dirty="0" err="1" smtClean="0"/>
              <a:t>Prinzip</a:t>
            </a:r>
            <a:r>
              <a:rPr lang="en-US" baseline="0" dirty="0" smtClean="0"/>
              <a:t> </a:t>
            </a:r>
            <a:r>
              <a:rPr lang="en-US" baseline="0" dirty="0" err="1" smtClean="0"/>
              <a:t>einfach</a:t>
            </a:r>
            <a:r>
              <a:rPr lang="en-US" baseline="0" dirty="0" smtClean="0"/>
              <a:t> </a:t>
            </a:r>
            <a:r>
              <a:rPr lang="en-US" baseline="0" dirty="0" err="1" smtClean="0"/>
              <a:t>ist</a:t>
            </a:r>
            <a:r>
              <a:rPr lang="en-US" baseline="0" dirty="0" smtClean="0"/>
              <a:t>, </a:t>
            </a:r>
            <a:r>
              <a:rPr lang="en-US" baseline="0" dirty="0" err="1" smtClean="0"/>
              <a:t>kleine</a:t>
            </a:r>
            <a:r>
              <a:rPr lang="en-US" baseline="0" dirty="0" smtClean="0"/>
              <a:t> </a:t>
            </a:r>
            <a:r>
              <a:rPr lang="en-US" baseline="0" dirty="0" err="1" smtClean="0"/>
              <a:t>Teile</a:t>
            </a:r>
            <a:r>
              <a:rPr lang="en-US" baseline="0" dirty="0" smtClean="0"/>
              <a:t> der Trace </a:t>
            </a:r>
            <a:r>
              <a:rPr lang="en-US" baseline="0" dirty="0" err="1" smtClean="0"/>
              <a:t>separat</a:t>
            </a:r>
            <a:r>
              <a:rPr lang="en-US" baseline="0" dirty="0" smtClean="0"/>
              <a:t> </a:t>
            </a:r>
            <a:r>
              <a:rPr lang="en-US" baseline="0" dirty="0" err="1" smtClean="0"/>
              <a:t>anzuschauen</a:t>
            </a:r>
            <a:r>
              <a:rPr lang="en-US" baseline="0" dirty="0" smtClean="0"/>
              <a:t>, hat dieses Design </a:t>
            </a:r>
            <a:r>
              <a:rPr lang="en-US" baseline="0" dirty="0" err="1" smtClean="0"/>
              <a:t>auch</a:t>
            </a:r>
            <a:r>
              <a:rPr lang="en-US" baseline="0" dirty="0" smtClean="0"/>
              <a:t> </a:t>
            </a:r>
            <a:r>
              <a:rPr lang="en-US" baseline="0" dirty="0" err="1" smtClean="0"/>
              <a:t>Nachteile</a:t>
            </a:r>
            <a:r>
              <a:rPr lang="en-US" baseline="0" dirty="0" smtClean="0"/>
              <a:t> </a:t>
            </a:r>
            <a:r>
              <a:rPr lang="en-US" baseline="0" dirty="0" err="1" smtClean="0"/>
              <a:t>beim</a:t>
            </a:r>
            <a:r>
              <a:rPr lang="en-US" baseline="0" dirty="0" smtClean="0"/>
              <a:t> </a:t>
            </a:r>
            <a:r>
              <a:rPr lang="en-US" baseline="0" dirty="0" err="1" smtClean="0"/>
              <a:t>Herausfinden</a:t>
            </a:r>
            <a:r>
              <a:rPr lang="en-US" baseline="0" dirty="0" smtClean="0"/>
              <a:t> der </a:t>
            </a:r>
            <a:r>
              <a:rPr lang="en-US" baseline="0" dirty="0" err="1" smtClean="0"/>
              <a:t>nötigen</a:t>
            </a:r>
            <a:r>
              <a:rPr lang="en-US" baseline="0" dirty="0" smtClean="0"/>
              <a:t> Position in der </a:t>
            </a:r>
            <a:r>
              <a:rPr lang="en-US" baseline="0" dirty="0" err="1" smtClean="0"/>
              <a:t>Datei</a:t>
            </a:r>
            <a:r>
              <a:rPr lang="en-US" baseline="0" dirty="0" smtClean="0"/>
              <a:t>.</a:t>
            </a:r>
          </a:p>
          <a:p>
            <a:pPr marL="0" indent="0">
              <a:buFont typeface="Symbol" panose="05050102010706020507" pitchFamily="18" charset="2"/>
              <a:buNone/>
            </a:pPr>
            <a:r>
              <a:rPr lang="en-US" baseline="0" dirty="0" smtClean="0"/>
              <a:t>	+ </a:t>
            </a:r>
            <a:r>
              <a:rPr lang="en-US" baseline="0" dirty="0" err="1" smtClean="0"/>
              <a:t>Zum</a:t>
            </a:r>
            <a:r>
              <a:rPr lang="en-US" baseline="0" dirty="0" smtClean="0"/>
              <a:t> </a:t>
            </a:r>
            <a:r>
              <a:rPr lang="en-US" baseline="0" dirty="0" err="1" smtClean="0"/>
              <a:t>einen</a:t>
            </a:r>
            <a:r>
              <a:rPr lang="en-US" baseline="0" dirty="0" smtClean="0"/>
              <a:t> </a:t>
            </a:r>
            <a:r>
              <a:rPr lang="en-US" baseline="0" dirty="0" err="1" smtClean="0"/>
              <a:t>variiert</a:t>
            </a:r>
            <a:r>
              <a:rPr lang="en-US" baseline="0" dirty="0" smtClean="0"/>
              <a:t> die </a:t>
            </a:r>
            <a:r>
              <a:rPr lang="en-US" baseline="0" dirty="0" err="1" smtClean="0"/>
              <a:t>Größe</a:t>
            </a:r>
            <a:r>
              <a:rPr lang="en-US" baseline="0" dirty="0" smtClean="0"/>
              <a:t> der </a:t>
            </a:r>
            <a:r>
              <a:rPr lang="en-US" baseline="0" dirty="0" err="1" smtClean="0"/>
              <a:t>Segmente</a:t>
            </a:r>
            <a:r>
              <a:rPr lang="en-US" baseline="0" dirty="0" smtClean="0"/>
              <a:t>, da </a:t>
            </a:r>
            <a:r>
              <a:rPr lang="en-US" baseline="0" dirty="0" err="1" smtClean="0"/>
              <a:t>sie</a:t>
            </a:r>
            <a:r>
              <a:rPr lang="en-US" baseline="0" dirty="0" smtClean="0"/>
              <a:t> </a:t>
            </a:r>
            <a:r>
              <a:rPr lang="en-US" baseline="0" dirty="0" err="1" smtClean="0"/>
              <a:t>sich</a:t>
            </a:r>
            <a:r>
              <a:rPr lang="en-US" baseline="0" dirty="0" smtClean="0"/>
              <a:t> </a:t>
            </a:r>
            <a:r>
              <a:rPr lang="en-US" baseline="0" dirty="0" err="1" smtClean="0"/>
              <a:t>jeweils</a:t>
            </a:r>
            <a:r>
              <a:rPr lang="en-US" baseline="0" dirty="0" smtClean="0"/>
              <a:t> </a:t>
            </a:r>
            <a:r>
              <a:rPr lang="en-US" baseline="0" dirty="0" err="1" smtClean="0"/>
              <a:t>unterschiedlich</a:t>
            </a:r>
            <a:r>
              <a:rPr lang="en-US" baseline="0" dirty="0" smtClean="0"/>
              <a:t> gut </a:t>
            </a:r>
            <a:r>
              <a:rPr lang="en-US" baseline="0" dirty="0" err="1" smtClean="0"/>
              <a:t>komprimieren</a:t>
            </a:r>
            <a:r>
              <a:rPr lang="en-US" baseline="0" dirty="0" smtClean="0"/>
              <a:t> </a:t>
            </a:r>
            <a:r>
              <a:rPr lang="en-US" baseline="0" dirty="0" err="1" smtClean="0"/>
              <a:t>lassen</a:t>
            </a:r>
            <a:r>
              <a:rPr lang="en-US" baseline="0" dirty="0" smtClean="0"/>
              <a:t>.</a:t>
            </a:r>
          </a:p>
          <a:p>
            <a:pPr marL="0" indent="0">
              <a:buFont typeface="Symbol" panose="05050102010706020507" pitchFamily="18" charset="2"/>
              <a:buNone/>
            </a:pPr>
            <a:r>
              <a:rPr lang="en-US" baseline="0" dirty="0" smtClean="0"/>
              <a:t>	+ </a:t>
            </a:r>
            <a:r>
              <a:rPr lang="en-US" baseline="0" dirty="0" err="1" smtClean="0"/>
              <a:t>Zum</a:t>
            </a:r>
            <a:r>
              <a:rPr lang="en-US" baseline="0" dirty="0" smtClean="0"/>
              <a:t> </a:t>
            </a:r>
            <a:r>
              <a:rPr lang="en-US" baseline="0" dirty="0" err="1" smtClean="0"/>
              <a:t>anderen</a:t>
            </a:r>
            <a:r>
              <a:rPr lang="en-US" baseline="0" dirty="0" smtClean="0"/>
              <a:t> </a:t>
            </a:r>
            <a:r>
              <a:rPr lang="en-US" baseline="0" dirty="0" err="1" smtClean="0"/>
              <a:t>kann</a:t>
            </a:r>
            <a:r>
              <a:rPr lang="en-US" baseline="0" dirty="0" smtClean="0"/>
              <a:t> </a:t>
            </a:r>
            <a:r>
              <a:rPr lang="en-US" baseline="0" dirty="0" err="1" smtClean="0"/>
              <a:t>es</a:t>
            </a:r>
            <a:r>
              <a:rPr lang="en-US" baseline="0" dirty="0" smtClean="0"/>
              <a:t> </a:t>
            </a:r>
            <a:r>
              <a:rPr lang="en-US" baseline="0" dirty="0" err="1" smtClean="0"/>
              <a:t>durch</a:t>
            </a:r>
            <a:r>
              <a:rPr lang="en-US" baseline="0" dirty="0" smtClean="0"/>
              <a:t> die </a:t>
            </a:r>
            <a:r>
              <a:rPr lang="en-US" baseline="0" dirty="0" err="1" smtClean="0"/>
              <a:t>parallelisierte</a:t>
            </a:r>
            <a:r>
              <a:rPr lang="en-US" baseline="0" dirty="0" smtClean="0"/>
              <a:t> </a:t>
            </a:r>
            <a:r>
              <a:rPr lang="en-US" baseline="0" dirty="0" err="1" smtClean="0"/>
              <a:t>Verarbeitung</a:t>
            </a:r>
            <a:r>
              <a:rPr lang="en-US" baseline="0" dirty="0" smtClean="0"/>
              <a:t> </a:t>
            </a:r>
            <a:r>
              <a:rPr lang="en-US" baseline="0" dirty="0" err="1" smtClean="0"/>
              <a:t>passieren</a:t>
            </a:r>
            <a:r>
              <a:rPr lang="en-US" baseline="0" dirty="0" smtClean="0"/>
              <a:t>, </a:t>
            </a:r>
            <a:r>
              <a:rPr lang="en-US" baseline="0" dirty="0" err="1" smtClean="0"/>
              <a:t>dass</a:t>
            </a:r>
            <a:r>
              <a:rPr lang="en-US" baseline="0" dirty="0" smtClean="0"/>
              <a:t> </a:t>
            </a:r>
            <a:r>
              <a:rPr lang="en-US" baseline="0" dirty="0" err="1" smtClean="0"/>
              <a:t>Segmente</a:t>
            </a:r>
            <a:r>
              <a:rPr lang="en-US" baseline="0" dirty="0" smtClean="0"/>
              <a:t> </a:t>
            </a:r>
            <a:r>
              <a:rPr lang="en-US" baseline="0" dirty="0" err="1" smtClean="0"/>
              <a:t>eines</a:t>
            </a:r>
            <a:r>
              <a:rPr lang="en-US" baseline="0" dirty="0" smtClean="0"/>
              <a:t> Streams in (</a:t>
            </a:r>
            <a:r>
              <a:rPr lang="en-US" baseline="0" dirty="0" err="1" smtClean="0"/>
              <a:t>zeitlich</a:t>
            </a:r>
            <a:r>
              <a:rPr lang="en-US" baseline="0" dirty="0" smtClean="0"/>
              <a:t>) </a:t>
            </a:r>
            <a:r>
              <a:rPr lang="en-US" baseline="0" dirty="0" err="1" smtClean="0"/>
              <a:t>falscher</a:t>
            </a:r>
            <a:r>
              <a:rPr lang="en-US" baseline="0" dirty="0" smtClean="0"/>
              <a:t> </a:t>
            </a:r>
            <a:r>
              <a:rPr lang="en-US" baseline="0" dirty="0" err="1" smtClean="0"/>
              <a:t>Reihenfolge</a:t>
            </a:r>
            <a:r>
              <a:rPr lang="en-US" baseline="0" dirty="0" smtClean="0"/>
              <a:t> in die Trace </a:t>
            </a:r>
            <a:r>
              <a:rPr lang="en-US" baseline="0" dirty="0" err="1" smtClean="0"/>
              <a:t>geschrieben</a:t>
            </a:r>
            <a:r>
              <a:rPr lang="en-US" baseline="0" dirty="0" smtClean="0"/>
              <a:t> warden.</a:t>
            </a:r>
          </a:p>
          <a:p>
            <a:pPr marL="0" indent="0">
              <a:buFont typeface="Symbol" panose="05050102010706020507" pitchFamily="18" charset="2"/>
              <a:buNone/>
            </a:pPr>
            <a:endParaRPr lang="en-US" baseline="0" dirty="0" smtClean="0"/>
          </a:p>
          <a:p>
            <a:pPr marL="0" indent="0">
              <a:buFont typeface="Symbol" panose="05050102010706020507" pitchFamily="18" charset="2"/>
              <a:buNone/>
            </a:pPr>
            <a:r>
              <a:rPr lang="en-US" baseline="0" dirty="0" smtClean="0"/>
              <a:t>=&gt; </a:t>
            </a:r>
            <a:r>
              <a:rPr lang="en-US" baseline="0" dirty="0" err="1" smtClean="0"/>
              <a:t>Simutrace</a:t>
            </a:r>
            <a:r>
              <a:rPr lang="en-US" baseline="0" dirty="0" smtClean="0"/>
              <a:t> </a:t>
            </a:r>
            <a:r>
              <a:rPr lang="en-US" baseline="0" dirty="0" err="1" smtClean="0"/>
              <a:t>legt</a:t>
            </a:r>
            <a:r>
              <a:rPr lang="en-US" baseline="0" dirty="0" smtClean="0"/>
              <a:t> </a:t>
            </a:r>
            <a:r>
              <a:rPr lang="en-US" baseline="0" dirty="0" err="1" smtClean="0"/>
              <a:t>deshalb</a:t>
            </a:r>
            <a:r>
              <a:rPr lang="en-US" baseline="0" dirty="0" smtClean="0"/>
              <a:t> in der Trace </a:t>
            </a:r>
            <a:r>
              <a:rPr lang="en-US" baseline="0" dirty="0" err="1" smtClean="0"/>
              <a:t>ein</a:t>
            </a:r>
            <a:r>
              <a:rPr lang="en-US" baseline="0" dirty="0" smtClean="0"/>
              <a:t> </a:t>
            </a:r>
            <a:r>
              <a:rPr lang="en-US" baseline="0" dirty="0" err="1" smtClean="0"/>
              <a:t>Verzeichnis</a:t>
            </a:r>
            <a:r>
              <a:rPr lang="en-US" baseline="0" dirty="0" smtClean="0"/>
              <a:t> an, das </a:t>
            </a:r>
            <a:r>
              <a:rPr lang="en-US" baseline="0" dirty="0" err="1" smtClean="0"/>
              <a:t>alle</a:t>
            </a:r>
            <a:r>
              <a:rPr lang="en-US" baseline="0" dirty="0" smtClean="0"/>
              <a:t> </a:t>
            </a:r>
            <a:r>
              <a:rPr lang="en-US" baseline="0" dirty="0" err="1" smtClean="0"/>
              <a:t>Informationen</a:t>
            </a:r>
            <a:r>
              <a:rPr lang="en-US" baseline="0" dirty="0" smtClean="0"/>
              <a:t> </a:t>
            </a:r>
            <a:r>
              <a:rPr lang="en-US" baseline="0" dirty="0" err="1" smtClean="0"/>
              <a:t>enthält</a:t>
            </a:r>
            <a:r>
              <a:rPr lang="en-US" baseline="0" dirty="0" smtClean="0"/>
              <a:t>, um von </a:t>
            </a:r>
            <a:r>
              <a:rPr lang="en-US" baseline="0" dirty="0" err="1" smtClean="0"/>
              <a:t>einem</a:t>
            </a:r>
            <a:r>
              <a:rPr lang="en-US" baseline="0" dirty="0" smtClean="0"/>
              <a:t> Segment </a:t>
            </a:r>
            <a:r>
              <a:rPr lang="en-US" baseline="0" dirty="0" err="1" smtClean="0"/>
              <a:t>zur</a:t>
            </a:r>
            <a:r>
              <a:rPr lang="en-US" baseline="0" dirty="0" smtClean="0"/>
              <a:t> </a:t>
            </a:r>
            <a:r>
              <a:rPr lang="en-US" baseline="0" dirty="0" err="1" smtClean="0"/>
              <a:t>tatsächlichen</a:t>
            </a:r>
            <a:r>
              <a:rPr lang="en-US" baseline="0" dirty="0" smtClean="0"/>
              <a:t> Position in der Trace File </a:t>
            </a:r>
            <a:r>
              <a:rPr lang="en-US" baseline="0" dirty="0" err="1" smtClean="0"/>
              <a:t>zu</a:t>
            </a:r>
            <a:r>
              <a:rPr lang="en-US" baseline="0" dirty="0" smtClean="0"/>
              <a:t> </a:t>
            </a:r>
            <a:r>
              <a:rPr lang="en-US" baseline="0" dirty="0" err="1" smtClean="0"/>
              <a:t>gelangen</a:t>
            </a:r>
            <a:r>
              <a:rPr lang="en-US" baseline="0" dirty="0" smtClean="0"/>
              <a:t>.</a:t>
            </a:r>
          </a:p>
        </p:txBody>
      </p:sp>
      <p:sp>
        <p:nvSpPr>
          <p:cNvPr id="4" name="Footer Placeholder 3"/>
          <p:cNvSpPr>
            <a:spLocks noGrp="1"/>
          </p:cNvSpPr>
          <p:nvPr>
            <p:ph type="ftr" sz="quarter" idx="10"/>
          </p:nvPr>
        </p:nvSpPr>
        <p:spPr/>
        <p:txBody>
          <a:bodyPr/>
          <a:lstStyle/>
          <a:p>
            <a:pPr>
              <a:defRPr/>
            </a:pPr>
            <a:endParaRPr lang="de-DE" dirty="0"/>
          </a:p>
        </p:txBody>
      </p:sp>
      <p:sp>
        <p:nvSpPr>
          <p:cNvPr id="5" name="Slide Number Placeholder 4"/>
          <p:cNvSpPr>
            <a:spLocks noGrp="1"/>
          </p:cNvSpPr>
          <p:nvPr>
            <p:ph type="sldNum" sz="quarter" idx="11"/>
          </p:nvPr>
        </p:nvSpPr>
        <p:spPr/>
        <p:txBody>
          <a:bodyPr/>
          <a:lstStyle/>
          <a:p>
            <a:pPr>
              <a:defRPr/>
            </a:pPr>
            <a:fld id="{32BDCDAC-DE62-4AD3-97B8-72AB65504827}" type="slidenum">
              <a:rPr lang="de-DE" smtClean="0"/>
              <a:pPr>
                <a:defRPr/>
              </a:pPr>
              <a:t>10</a:t>
            </a:fld>
            <a:endParaRPr lang="de-DE" dirty="0"/>
          </a:p>
        </p:txBody>
      </p:sp>
    </p:spTree>
    <p:extLst>
      <p:ext uri="{BB962C8B-B14F-4D97-AF65-F5344CB8AC3E}">
        <p14:creationId xmlns:p14="http://schemas.microsoft.com/office/powerpoint/2010/main" val="2179069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de-DE" sz="1200" kern="1200" dirty="0" smtClean="0">
              <a:solidFill>
                <a:schemeClr val="tx1"/>
              </a:solidFill>
              <a:effectLst/>
              <a:latin typeface="Arial" charset="0"/>
              <a:ea typeface="+mn-ea"/>
              <a:cs typeface="+mn-cs"/>
            </a:endParaRPr>
          </a:p>
          <a:p>
            <a:r>
              <a:rPr lang="de-DE" sz="1200" kern="1200" dirty="0" smtClean="0">
                <a:solidFill>
                  <a:schemeClr val="tx1"/>
                </a:solidFill>
                <a:effectLst/>
                <a:latin typeface="Arial" charset="0"/>
                <a:ea typeface="+mn-ea"/>
                <a:cs typeface="+mn-cs"/>
              </a:rPr>
              <a:t>INTROSPECTION Streams als </a:t>
            </a:r>
            <a:r>
              <a:rPr lang="de-DE" sz="1200" kern="1200" dirty="0" err="1" smtClean="0">
                <a:solidFill>
                  <a:schemeClr val="tx1"/>
                </a:solidFill>
                <a:effectLst/>
                <a:latin typeface="Arial" charset="0"/>
                <a:ea typeface="+mn-ea"/>
                <a:cs typeface="+mn-cs"/>
              </a:rPr>
              <a:t>input</a:t>
            </a:r>
            <a:r>
              <a:rPr lang="de-DE" sz="1200" kern="1200" dirty="0" smtClean="0">
                <a:solidFill>
                  <a:schemeClr val="tx1"/>
                </a:solidFill>
                <a:effectLst/>
                <a:latin typeface="Arial" charset="0"/>
                <a:ea typeface="+mn-ea"/>
                <a:cs typeface="+mn-cs"/>
              </a:rPr>
              <a:t> für Logs nennen / LEUTE ANSCHAUEN . 304 </a:t>
            </a:r>
            <a:r>
              <a:rPr lang="de-DE" sz="1200" kern="1200" dirty="0" err="1" smtClean="0">
                <a:solidFill>
                  <a:schemeClr val="tx1"/>
                </a:solidFill>
                <a:effectLst/>
                <a:latin typeface="Arial" charset="0"/>
                <a:ea typeface="+mn-ea"/>
                <a:cs typeface="+mn-cs"/>
              </a:rPr>
              <a:t>GiB</a:t>
            </a:r>
            <a:r>
              <a:rPr lang="de-DE" sz="1200" kern="1200" dirty="0" smtClean="0">
                <a:solidFill>
                  <a:schemeClr val="tx1"/>
                </a:solidFill>
                <a:effectLst/>
                <a:latin typeface="Arial" charset="0"/>
                <a:ea typeface="+mn-ea"/>
                <a:cs typeface="+mn-cs"/>
              </a:rPr>
              <a:t> =&gt; 100 </a:t>
            </a:r>
            <a:r>
              <a:rPr lang="de-DE" sz="1200" kern="1200" dirty="0" err="1" smtClean="0">
                <a:solidFill>
                  <a:schemeClr val="tx1"/>
                </a:solidFill>
                <a:effectLst/>
                <a:latin typeface="Arial" charset="0"/>
                <a:ea typeface="+mn-ea"/>
                <a:cs typeface="+mn-cs"/>
              </a:rPr>
              <a:t>MiB</a:t>
            </a:r>
            <a:r>
              <a:rPr lang="de-DE" sz="1200" kern="1200" dirty="0" smtClean="0">
                <a:solidFill>
                  <a:schemeClr val="tx1"/>
                </a:solidFill>
                <a:effectLst/>
                <a:latin typeface="Arial" charset="0"/>
                <a:ea typeface="+mn-ea"/>
                <a:cs typeface="+mn-cs"/>
              </a:rPr>
              <a:t> bei </a:t>
            </a:r>
            <a:r>
              <a:rPr lang="de-DE" sz="1200" kern="1200" dirty="0" err="1" smtClean="0">
                <a:solidFill>
                  <a:schemeClr val="tx1"/>
                </a:solidFill>
                <a:effectLst/>
                <a:latin typeface="Arial" charset="0"/>
                <a:ea typeface="+mn-ea"/>
                <a:cs typeface="+mn-cs"/>
              </a:rPr>
              <a:t>memtest</a:t>
            </a:r>
            <a:endParaRPr lang="de-DE" sz="1200" kern="1200" dirty="0" smtClean="0">
              <a:solidFill>
                <a:schemeClr val="tx1"/>
              </a:solidFill>
              <a:effectLst/>
              <a:latin typeface="Arial" charset="0"/>
              <a:ea typeface="+mn-ea"/>
              <a:cs typeface="+mn-cs"/>
            </a:endParaRPr>
          </a:p>
          <a:p>
            <a:endParaRPr lang="de-DE" sz="1200" kern="1200" dirty="0" smtClean="0">
              <a:solidFill>
                <a:schemeClr val="tx1"/>
              </a:solidFill>
              <a:effectLst/>
              <a:latin typeface="Arial" charset="0"/>
              <a:ea typeface="+mn-ea"/>
              <a:cs typeface="+mn-cs"/>
            </a:endParaRPr>
          </a:p>
          <a:p>
            <a:r>
              <a:rPr lang="de-DE" sz="1200" kern="1200" dirty="0" smtClean="0">
                <a:solidFill>
                  <a:schemeClr val="tx1"/>
                </a:solidFill>
                <a:effectLst/>
                <a:latin typeface="Arial" charset="0"/>
                <a:ea typeface="+mn-ea"/>
                <a:cs typeface="+mn-cs"/>
              </a:rPr>
              <a:t>Live Demo nach der Präsentation auf Laptop möglich – (niemand verpasst den Zug)</a:t>
            </a:r>
          </a:p>
          <a:p>
            <a:endParaRPr lang="de-DE" sz="1200" kern="1200" dirty="0" smtClean="0">
              <a:solidFill>
                <a:schemeClr val="tx1"/>
              </a:solidFill>
              <a:effectLst/>
              <a:latin typeface="Arial" charset="0"/>
              <a:ea typeface="+mn-ea"/>
              <a:cs typeface="+mn-cs"/>
            </a:endParaRPr>
          </a:p>
          <a:p>
            <a:r>
              <a:rPr lang="de-DE" sz="1200" kern="1200" dirty="0" smtClean="0">
                <a:solidFill>
                  <a:schemeClr val="tx1"/>
                </a:solidFill>
                <a:effectLst/>
                <a:latin typeface="Arial" charset="0"/>
                <a:ea typeface="+mn-ea"/>
                <a:cs typeface="+mn-cs"/>
              </a:rPr>
              <a:t>Eine mögliche</a:t>
            </a:r>
            <a:r>
              <a:rPr lang="de-DE" sz="1200" kern="1200" baseline="0" dirty="0" smtClean="0">
                <a:solidFill>
                  <a:schemeClr val="tx1"/>
                </a:solidFill>
                <a:effectLst/>
                <a:latin typeface="Arial" charset="0"/>
                <a:ea typeface="+mn-ea"/>
                <a:cs typeface="+mn-cs"/>
              </a:rPr>
              <a:t> Anwendung die sich die </a:t>
            </a:r>
            <a:r>
              <a:rPr lang="de-DE" sz="1200" kern="1200" baseline="0" dirty="0" err="1" smtClean="0">
                <a:solidFill>
                  <a:schemeClr val="tx1"/>
                </a:solidFill>
                <a:effectLst/>
                <a:latin typeface="Arial" charset="0"/>
                <a:ea typeface="+mn-ea"/>
                <a:cs typeface="+mn-cs"/>
              </a:rPr>
              <a:t>Simutrace</a:t>
            </a:r>
            <a:r>
              <a:rPr lang="de-DE" sz="1200" kern="1200" baseline="0" dirty="0" smtClean="0">
                <a:solidFill>
                  <a:schemeClr val="tx1"/>
                </a:solidFill>
                <a:effectLst/>
                <a:latin typeface="Arial" charset="0"/>
                <a:ea typeface="+mn-ea"/>
                <a:cs typeface="+mn-cs"/>
              </a:rPr>
              <a:t> Infrastruktur zur Nutze macht ist eine Memory Rekonstruktion. (Hier unsere Memory </a:t>
            </a:r>
            <a:r>
              <a:rPr lang="de-DE" sz="1200" kern="1200" baseline="0" dirty="0" err="1" smtClean="0">
                <a:solidFill>
                  <a:schemeClr val="tx1"/>
                </a:solidFill>
                <a:effectLst/>
                <a:latin typeface="Arial" charset="0"/>
                <a:ea typeface="+mn-ea"/>
                <a:cs typeface="+mn-cs"/>
              </a:rPr>
              <a:t>Reconstrutor</a:t>
            </a:r>
            <a:r>
              <a:rPr lang="de-DE" sz="1200" kern="1200" baseline="0" dirty="0" smtClean="0">
                <a:solidFill>
                  <a:schemeClr val="tx1"/>
                </a:solidFill>
                <a:effectLst/>
                <a:latin typeface="Arial" charset="0"/>
                <a:ea typeface="+mn-ea"/>
                <a:cs typeface="+mn-cs"/>
              </a:rPr>
              <a:t> </a:t>
            </a:r>
            <a:r>
              <a:rPr lang="de-DE" sz="1200" kern="1200" baseline="0" dirty="0" err="1" smtClean="0">
                <a:solidFill>
                  <a:schemeClr val="tx1"/>
                </a:solidFill>
                <a:effectLst/>
                <a:latin typeface="Arial" charset="0"/>
                <a:ea typeface="+mn-ea"/>
                <a:cs typeface="+mn-cs"/>
              </a:rPr>
              <a:t>and</a:t>
            </a:r>
            <a:r>
              <a:rPr lang="de-DE" sz="1200" kern="1200" baseline="0" dirty="0" smtClean="0">
                <a:solidFill>
                  <a:schemeClr val="tx1"/>
                </a:solidFill>
                <a:effectLst/>
                <a:latin typeface="Arial" charset="0"/>
                <a:ea typeface="+mn-ea"/>
                <a:cs typeface="+mn-cs"/>
              </a:rPr>
              <a:t> Visualizer)</a:t>
            </a:r>
            <a:endParaRPr lang="de-DE" sz="1200" kern="1200" dirty="0" smtClean="0">
              <a:solidFill>
                <a:schemeClr val="tx1"/>
              </a:solidFill>
              <a:effectLst/>
              <a:latin typeface="Arial" charset="0"/>
              <a:ea typeface="+mn-ea"/>
              <a:cs typeface="+mn-cs"/>
            </a:endParaRPr>
          </a:p>
          <a:p>
            <a:endParaRPr lang="de-DE" sz="1200" kern="1200" dirty="0" smtClean="0">
              <a:solidFill>
                <a:schemeClr val="tx1"/>
              </a:solidFill>
              <a:effectLst/>
              <a:latin typeface="Arial" charset="0"/>
              <a:ea typeface="+mn-ea"/>
              <a:cs typeface="+mn-cs"/>
            </a:endParaRPr>
          </a:p>
          <a:p>
            <a:r>
              <a:rPr lang="de-DE" sz="1200" kern="1200" dirty="0" smtClean="0">
                <a:solidFill>
                  <a:schemeClr val="tx1"/>
                </a:solidFill>
                <a:effectLst/>
                <a:latin typeface="Arial" charset="0"/>
                <a:ea typeface="+mn-ea"/>
                <a:cs typeface="+mn-cs"/>
              </a:rPr>
              <a:t>Die Demo ist eine Aufzeichnung einer Memory Rekonstruktion (Es wurde ein minimaler Linux </a:t>
            </a:r>
            <a:r>
              <a:rPr lang="de-DE" sz="1200" kern="1200" dirty="0" err="1" smtClean="0">
                <a:solidFill>
                  <a:schemeClr val="tx1"/>
                </a:solidFill>
                <a:effectLst/>
                <a:latin typeface="Arial" charset="0"/>
                <a:ea typeface="+mn-ea"/>
                <a:cs typeface="+mn-cs"/>
              </a:rPr>
              <a:t>kernel</a:t>
            </a:r>
            <a:r>
              <a:rPr lang="de-DE" sz="1200" kern="1200" dirty="0" smtClean="0">
                <a:solidFill>
                  <a:schemeClr val="tx1"/>
                </a:solidFill>
                <a:effectLst/>
                <a:latin typeface="Arial" charset="0"/>
                <a:ea typeface="+mn-ea"/>
                <a:cs typeface="+mn-cs"/>
              </a:rPr>
              <a:t> </a:t>
            </a:r>
            <a:r>
              <a:rPr lang="de-DE" sz="1200" kern="1200" dirty="0" err="1" smtClean="0">
                <a:solidFill>
                  <a:schemeClr val="tx1"/>
                </a:solidFill>
                <a:effectLst/>
                <a:latin typeface="Arial" charset="0"/>
                <a:ea typeface="+mn-ea"/>
                <a:cs typeface="+mn-cs"/>
              </a:rPr>
              <a:t>Build</a:t>
            </a:r>
            <a:r>
              <a:rPr lang="de-DE" sz="1200" kern="1200" dirty="0" smtClean="0">
                <a:solidFill>
                  <a:schemeClr val="tx1"/>
                </a:solidFill>
                <a:effectLst/>
                <a:latin typeface="Arial" charset="0"/>
                <a:ea typeface="+mn-ea"/>
                <a:cs typeface="+mn-cs"/>
              </a:rPr>
              <a:t> mit 256 MB RAM simuliert bei dem sowohl Schreib als auch Lesezugriffe (unter Umständen interessant für NUMA) und Linux Introspektionsdaten aufgezeichnet wurden. Im Folgenden sehen sie die Zugriffe auf den physischen Speicher, dargestellt auf Seitengranularität). Hierbei </a:t>
            </a:r>
            <a:r>
              <a:rPr lang="de-DE" sz="1200" kern="1200" dirty="0" err="1" smtClean="0">
                <a:solidFill>
                  <a:schemeClr val="tx1"/>
                </a:solidFill>
                <a:effectLst/>
                <a:latin typeface="Arial" charset="0"/>
                <a:ea typeface="+mn-ea"/>
                <a:cs typeface="+mn-cs"/>
              </a:rPr>
              <a:t>warden</a:t>
            </a:r>
            <a:r>
              <a:rPr lang="de-DE" sz="1200" kern="1200" dirty="0" smtClean="0">
                <a:solidFill>
                  <a:schemeClr val="tx1"/>
                </a:solidFill>
                <a:effectLst/>
                <a:latin typeface="Arial" charset="0"/>
                <a:ea typeface="+mn-ea"/>
                <a:cs typeface="+mn-cs"/>
              </a:rPr>
              <a:t> Lesezugriffe auf den Speicher grün und Schreibzugriffe rot dargestellt. Treten auf einer Seite sowohl Schreib als auch lesezugriffe auf werden sie gelb dargestellt, liegt ein Speicherzugriff bereits einige Zeit zurück verblasst er in einen blau Ton.</a:t>
            </a:r>
          </a:p>
          <a:p>
            <a:r>
              <a:rPr lang="de-DE" sz="1200" kern="1200" dirty="0" smtClean="0">
                <a:solidFill>
                  <a:schemeClr val="tx1"/>
                </a:solidFill>
                <a:effectLst/>
                <a:latin typeface="Arial" charset="0"/>
                <a:ea typeface="+mn-ea"/>
                <a:cs typeface="+mn-cs"/>
              </a:rPr>
              <a:t>Im unteren Bereich des Fensters werden statistische Daten angezeigt – </a:t>
            </a:r>
            <a:r>
              <a:rPr lang="de-DE" sz="1200" kern="1200" dirty="0" err="1" smtClean="0">
                <a:solidFill>
                  <a:schemeClr val="tx1"/>
                </a:solidFill>
                <a:effectLst/>
                <a:latin typeface="Arial" charset="0"/>
                <a:ea typeface="+mn-ea"/>
                <a:cs typeface="+mn-cs"/>
              </a:rPr>
              <a:t>z.b.</a:t>
            </a:r>
            <a:r>
              <a:rPr lang="de-DE" sz="1200" kern="1200" dirty="0" smtClean="0">
                <a:solidFill>
                  <a:schemeClr val="tx1"/>
                </a:solidFill>
                <a:effectLst/>
                <a:latin typeface="Arial" charset="0"/>
                <a:ea typeface="+mn-ea"/>
                <a:cs typeface="+mn-cs"/>
              </a:rPr>
              <a:t> </a:t>
            </a:r>
          </a:p>
          <a:p>
            <a:r>
              <a:rPr lang="de-DE" sz="1200" kern="1200" dirty="0" smtClean="0">
                <a:solidFill>
                  <a:schemeClr val="tx1"/>
                </a:solidFill>
                <a:effectLst/>
                <a:latin typeface="Arial" charset="0"/>
                <a:ea typeface="+mn-ea"/>
                <a:cs typeface="+mn-cs"/>
              </a:rPr>
              <a:t>Im linken Bereich ist der Inhalt des </a:t>
            </a:r>
            <a:r>
              <a:rPr lang="de-DE" sz="1200" kern="1200" dirty="0" err="1" smtClean="0">
                <a:solidFill>
                  <a:schemeClr val="tx1"/>
                </a:solidFill>
                <a:effectLst/>
                <a:latin typeface="Arial" charset="0"/>
                <a:ea typeface="+mn-ea"/>
                <a:cs typeface="+mn-cs"/>
              </a:rPr>
              <a:t>Framebuffers</a:t>
            </a:r>
            <a:r>
              <a:rPr lang="de-DE" sz="1200" kern="1200" dirty="0" smtClean="0">
                <a:solidFill>
                  <a:schemeClr val="tx1"/>
                </a:solidFill>
                <a:effectLst/>
                <a:latin typeface="Arial" charset="0"/>
                <a:ea typeface="+mn-ea"/>
                <a:cs typeface="+mn-cs"/>
              </a:rPr>
              <a:t> während der Ausführung der Simulation nebst Systemevent (</a:t>
            </a:r>
            <a:r>
              <a:rPr lang="de-DE" sz="1200" kern="1200" dirty="0" err="1" smtClean="0">
                <a:solidFill>
                  <a:schemeClr val="tx1"/>
                </a:solidFill>
                <a:effectLst/>
                <a:latin typeface="Arial" charset="0"/>
                <a:ea typeface="+mn-ea"/>
                <a:cs typeface="+mn-cs"/>
              </a:rPr>
              <a:t>fork</a:t>
            </a:r>
            <a:r>
              <a:rPr lang="de-DE" sz="1200" kern="1200" dirty="0" smtClean="0">
                <a:solidFill>
                  <a:schemeClr val="tx1"/>
                </a:solidFill>
                <a:effectLst/>
                <a:latin typeface="Arial" charset="0"/>
                <a:ea typeface="+mn-ea"/>
                <a:cs typeface="+mn-cs"/>
              </a:rPr>
              <a:t> und </a:t>
            </a:r>
            <a:r>
              <a:rPr lang="de-DE" sz="1200" kern="1200" dirty="0" err="1" smtClean="0">
                <a:solidFill>
                  <a:schemeClr val="tx1"/>
                </a:solidFill>
                <a:effectLst/>
                <a:latin typeface="Arial" charset="0"/>
                <a:ea typeface="+mn-ea"/>
                <a:cs typeface="+mn-cs"/>
              </a:rPr>
              <a:t>exec</a:t>
            </a:r>
            <a:r>
              <a:rPr lang="de-DE" sz="1200" kern="1200" dirty="0" smtClean="0">
                <a:solidFill>
                  <a:schemeClr val="tx1"/>
                </a:solidFill>
                <a:effectLst/>
                <a:latin typeface="Arial" charset="0"/>
                <a:ea typeface="+mn-ea"/>
                <a:cs typeface="+mn-cs"/>
              </a:rPr>
              <a:t>) zu sehn.</a:t>
            </a:r>
          </a:p>
          <a:p>
            <a:r>
              <a:rPr lang="de-DE" sz="1200" kern="1200" dirty="0" smtClean="0">
                <a:solidFill>
                  <a:schemeClr val="tx1"/>
                </a:solidFill>
                <a:effectLst/>
                <a:latin typeface="Arial" charset="0"/>
                <a:ea typeface="+mn-ea"/>
                <a:cs typeface="+mn-cs"/>
              </a:rPr>
              <a:t>(Die visualisierten Daten wurden von </a:t>
            </a:r>
            <a:r>
              <a:rPr lang="de-DE" sz="1200" kern="1200" dirty="0" err="1" smtClean="0">
                <a:solidFill>
                  <a:schemeClr val="tx1"/>
                </a:solidFill>
                <a:effectLst/>
                <a:latin typeface="Arial" charset="0"/>
                <a:ea typeface="+mn-ea"/>
                <a:cs typeface="+mn-cs"/>
              </a:rPr>
              <a:t>Qemu</a:t>
            </a:r>
            <a:r>
              <a:rPr lang="de-DE" sz="1200" kern="1200" dirty="0" smtClean="0">
                <a:solidFill>
                  <a:schemeClr val="tx1"/>
                </a:solidFill>
                <a:effectLst/>
                <a:latin typeface="Arial" charset="0"/>
                <a:ea typeface="+mn-ea"/>
                <a:cs typeface="+mn-cs"/>
              </a:rPr>
              <a:t> und einem </a:t>
            </a:r>
            <a:r>
              <a:rPr lang="de-DE" sz="1200" kern="1200" dirty="0" err="1" smtClean="0">
                <a:solidFill>
                  <a:schemeClr val="tx1"/>
                </a:solidFill>
                <a:effectLst/>
                <a:latin typeface="Arial" charset="0"/>
                <a:ea typeface="+mn-ea"/>
                <a:cs typeface="+mn-cs"/>
              </a:rPr>
              <a:t>Linuxkern</a:t>
            </a:r>
            <a:r>
              <a:rPr lang="de-DE" sz="1200" kern="1200" dirty="0" smtClean="0">
                <a:solidFill>
                  <a:schemeClr val="tx1"/>
                </a:solidFill>
                <a:effectLst/>
                <a:latin typeface="Arial" charset="0"/>
                <a:ea typeface="+mn-ea"/>
                <a:cs typeface="+mn-cs"/>
              </a:rPr>
              <a:t> mit entsprechenden Hooks generiert und von </a:t>
            </a:r>
            <a:r>
              <a:rPr lang="de-DE" sz="1200" kern="1200" dirty="0" err="1" smtClean="0">
                <a:solidFill>
                  <a:schemeClr val="tx1"/>
                </a:solidFill>
                <a:effectLst/>
                <a:latin typeface="Arial" charset="0"/>
                <a:ea typeface="+mn-ea"/>
                <a:cs typeface="+mn-cs"/>
              </a:rPr>
              <a:t>Simutrace</a:t>
            </a:r>
            <a:r>
              <a:rPr lang="de-DE" sz="1200" kern="1200" dirty="0" smtClean="0">
                <a:solidFill>
                  <a:schemeClr val="tx1"/>
                </a:solidFill>
                <a:effectLst/>
                <a:latin typeface="Arial" charset="0"/>
                <a:ea typeface="+mn-ea"/>
                <a:cs typeface="+mn-cs"/>
              </a:rPr>
              <a:t> gespeichert.)</a:t>
            </a:r>
          </a:p>
          <a:p>
            <a:endParaRPr lang="de-DE" sz="1200" kern="1200" dirty="0" smtClean="0">
              <a:solidFill>
                <a:schemeClr val="tx1"/>
              </a:solidFill>
              <a:effectLst/>
              <a:latin typeface="Arial" charset="0"/>
              <a:ea typeface="+mn-ea"/>
              <a:cs typeface="+mn-cs"/>
            </a:endParaRPr>
          </a:p>
          <a:p>
            <a:endParaRPr lang="de-DE" sz="1200" kern="1200" dirty="0" smtClean="0">
              <a:solidFill>
                <a:schemeClr val="tx1"/>
              </a:solidFill>
              <a:effectLst/>
              <a:latin typeface="Arial" charset="0"/>
              <a:ea typeface="+mn-ea"/>
              <a:cs typeface="+mn-cs"/>
            </a:endParaRPr>
          </a:p>
          <a:p>
            <a:endParaRPr lang="de-DE" dirty="0"/>
          </a:p>
        </p:txBody>
      </p:sp>
      <p:sp>
        <p:nvSpPr>
          <p:cNvPr id="4" name="Fußzeilenplatzhalter 3"/>
          <p:cNvSpPr>
            <a:spLocks noGrp="1"/>
          </p:cNvSpPr>
          <p:nvPr>
            <p:ph type="ftr" sz="quarter" idx="10"/>
          </p:nvPr>
        </p:nvSpPr>
        <p:spPr/>
        <p:txBody>
          <a:bodyPr/>
          <a:lstStyle/>
          <a:p>
            <a:pPr>
              <a:defRPr/>
            </a:pPr>
            <a:endParaRPr lang="de-DE" dirty="0"/>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11</a:t>
            </a:fld>
            <a:endParaRPr lang="de-DE" dirty="0"/>
          </a:p>
        </p:txBody>
      </p:sp>
    </p:spTree>
    <p:extLst>
      <p:ext uri="{BB962C8B-B14F-4D97-AF65-F5344CB8AC3E}">
        <p14:creationId xmlns:p14="http://schemas.microsoft.com/office/powerpoint/2010/main" val="561037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de-DE" sz="1200" kern="1200" dirty="0" smtClean="0">
                <a:solidFill>
                  <a:schemeClr val="tx1"/>
                </a:solidFill>
                <a:effectLst/>
                <a:latin typeface="Arial" charset="0"/>
                <a:ea typeface="+mn-ea"/>
                <a:cs typeface="+mn-cs"/>
              </a:rPr>
              <a:t>Die Demo ist eine Aufzeichnung einer Memory Rekonstruktion (Es wurde ein minimaler </a:t>
            </a:r>
            <a:r>
              <a:rPr lang="de-DE" sz="1200" kern="1200" dirty="0" err="1" smtClean="0">
                <a:solidFill>
                  <a:schemeClr val="tx1"/>
                </a:solidFill>
                <a:effectLst/>
                <a:latin typeface="Arial" charset="0"/>
                <a:ea typeface="+mn-ea"/>
                <a:cs typeface="+mn-cs"/>
              </a:rPr>
              <a:t>Linuxkernel</a:t>
            </a:r>
            <a:r>
              <a:rPr lang="de-DE" sz="1200" kern="1200" dirty="0" smtClean="0">
                <a:solidFill>
                  <a:schemeClr val="tx1"/>
                </a:solidFill>
                <a:effectLst/>
                <a:latin typeface="Arial" charset="0"/>
                <a:ea typeface="+mn-ea"/>
                <a:cs typeface="+mn-cs"/>
              </a:rPr>
              <a:t> </a:t>
            </a:r>
            <a:r>
              <a:rPr lang="de-DE" sz="1200" kern="1200" dirty="0" err="1" smtClean="0">
                <a:solidFill>
                  <a:schemeClr val="tx1"/>
                </a:solidFill>
                <a:effectLst/>
                <a:latin typeface="Arial" charset="0"/>
                <a:ea typeface="+mn-ea"/>
                <a:cs typeface="+mn-cs"/>
              </a:rPr>
              <a:t>build</a:t>
            </a:r>
            <a:r>
              <a:rPr lang="de-DE" sz="1200" kern="1200" dirty="0" smtClean="0">
                <a:solidFill>
                  <a:schemeClr val="tx1"/>
                </a:solidFill>
                <a:effectLst/>
                <a:latin typeface="Arial" charset="0"/>
                <a:ea typeface="+mn-ea"/>
                <a:cs typeface="+mn-cs"/>
              </a:rPr>
              <a:t> mit 256 MB Ram simuliert bei dem sowohl Schreib als auch Lesezugriffe (unter Umständen interessant für NUMA) und Linux Introspektionsdaten aufgezeichnet wurden. Im Folgenden sehen sie die Zugriffe auf den physischen Speicher, dargestellt auf Seitengranularität). Hierbei </a:t>
            </a:r>
            <a:r>
              <a:rPr lang="de-DE" sz="1200" kern="1200" dirty="0" err="1" smtClean="0">
                <a:solidFill>
                  <a:schemeClr val="tx1"/>
                </a:solidFill>
                <a:effectLst/>
                <a:latin typeface="Arial" charset="0"/>
                <a:ea typeface="+mn-ea"/>
                <a:cs typeface="+mn-cs"/>
              </a:rPr>
              <a:t>warden</a:t>
            </a:r>
            <a:r>
              <a:rPr lang="de-DE" sz="1200" kern="1200" dirty="0" smtClean="0">
                <a:solidFill>
                  <a:schemeClr val="tx1"/>
                </a:solidFill>
                <a:effectLst/>
                <a:latin typeface="Arial" charset="0"/>
                <a:ea typeface="+mn-ea"/>
                <a:cs typeface="+mn-cs"/>
              </a:rPr>
              <a:t> Lesezugriffe auf den Speicher grün und Schreibzugriffe rot dargestellt. Treten auf einer Seite sowohl Schreib als auch lesezugriffe auf werden sie gelb dargestellt, liegt ein Speicherzugriff bereits einige Zeit zurück verblasst er in einen blau Ton.</a:t>
            </a:r>
          </a:p>
          <a:p>
            <a:r>
              <a:rPr lang="de-DE" sz="1200" kern="1200" dirty="0" smtClean="0">
                <a:solidFill>
                  <a:schemeClr val="tx1"/>
                </a:solidFill>
                <a:effectLst/>
                <a:latin typeface="Arial" charset="0"/>
                <a:ea typeface="+mn-ea"/>
                <a:cs typeface="+mn-cs"/>
              </a:rPr>
              <a:t>Im unteren Bereich des Fensters werden statistische Daten angezeigt – </a:t>
            </a:r>
            <a:r>
              <a:rPr lang="de-DE" sz="1200" kern="1200" dirty="0" err="1" smtClean="0">
                <a:solidFill>
                  <a:schemeClr val="tx1"/>
                </a:solidFill>
                <a:effectLst/>
                <a:latin typeface="Arial" charset="0"/>
                <a:ea typeface="+mn-ea"/>
                <a:cs typeface="+mn-cs"/>
              </a:rPr>
              <a:t>z.b.</a:t>
            </a:r>
            <a:r>
              <a:rPr lang="de-DE" sz="1200" kern="1200" dirty="0" smtClean="0">
                <a:solidFill>
                  <a:schemeClr val="tx1"/>
                </a:solidFill>
                <a:effectLst/>
                <a:latin typeface="Arial" charset="0"/>
                <a:ea typeface="+mn-ea"/>
                <a:cs typeface="+mn-cs"/>
              </a:rPr>
              <a:t> </a:t>
            </a:r>
          </a:p>
          <a:p>
            <a:r>
              <a:rPr lang="de-DE" sz="1200" kern="1200" dirty="0" smtClean="0">
                <a:solidFill>
                  <a:schemeClr val="tx1"/>
                </a:solidFill>
                <a:effectLst/>
                <a:latin typeface="Arial" charset="0"/>
                <a:ea typeface="+mn-ea"/>
                <a:cs typeface="+mn-cs"/>
              </a:rPr>
              <a:t>Im linken Bereich ist der Inhalt des </a:t>
            </a:r>
            <a:r>
              <a:rPr lang="de-DE" sz="1200" kern="1200" dirty="0" err="1" smtClean="0">
                <a:solidFill>
                  <a:schemeClr val="tx1"/>
                </a:solidFill>
                <a:effectLst/>
                <a:latin typeface="Arial" charset="0"/>
                <a:ea typeface="+mn-ea"/>
                <a:cs typeface="+mn-cs"/>
              </a:rPr>
              <a:t>Framebuffers</a:t>
            </a:r>
            <a:r>
              <a:rPr lang="de-DE" sz="1200" kern="1200" dirty="0" smtClean="0">
                <a:solidFill>
                  <a:schemeClr val="tx1"/>
                </a:solidFill>
                <a:effectLst/>
                <a:latin typeface="Arial" charset="0"/>
                <a:ea typeface="+mn-ea"/>
                <a:cs typeface="+mn-cs"/>
              </a:rPr>
              <a:t> während der Ausführung der Simulation nebst Systemevent (</a:t>
            </a:r>
            <a:r>
              <a:rPr lang="de-DE" sz="1200" kern="1200" dirty="0" err="1" smtClean="0">
                <a:solidFill>
                  <a:schemeClr val="tx1"/>
                </a:solidFill>
                <a:effectLst/>
                <a:latin typeface="Arial" charset="0"/>
                <a:ea typeface="+mn-ea"/>
                <a:cs typeface="+mn-cs"/>
              </a:rPr>
              <a:t>fork</a:t>
            </a:r>
            <a:r>
              <a:rPr lang="de-DE" sz="1200" kern="1200" dirty="0" smtClean="0">
                <a:solidFill>
                  <a:schemeClr val="tx1"/>
                </a:solidFill>
                <a:effectLst/>
                <a:latin typeface="Arial" charset="0"/>
                <a:ea typeface="+mn-ea"/>
                <a:cs typeface="+mn-cs"/>
              </a:rPr>
              <a:t> und </a:t>
            </a:r>
            <a:r>
              <a:rPr lang="de-DE" sz="1200" kern="1200" dirty="0" err="1" smtClean="0">
                <a:solidFill>
                  <a:schemeClr val="tx1"/>
                </a:solidFill>
                <a:effectLst/>
                <a:latin typeface="Arial" charset="0"/>
                <a:ea typeface="+mn-ea"/>
                <a:cs typeface="+mn-cs"/>
              </a:rPr>
              <a:t>exec</a:t>
            </a:r>
            <a:r>
              <a:rPr lang="de-DE" sz="1200" kern="1200" dirty="0" smtClean="0">
                <a:solidFill>
                  <a:schemeClr val="tx1"/>
                </a:solidFill>
                <a:effectLst/>
                <a:latin typeface="Arial" charset="0"/>
                <a:ea typeface="+mn-ea"/>
                <a:cs typeface="+mn-cs"/>
              </a:rPr>
              <a:t>) zu sehn.</a:t>
            </a:r>
          </a:p>
          <a:p>
            <a:r>
              <a:rPr lang="de-DE" sz="1200" kern="1200" dirty="0" smtClean="0">
                <a:solidFill>
                  <a:schemeClr val="tx1"/>
                </a:solidFill>
                <a:effectLst/>
                <a:latin typeface="Arial" charset="0"/>
                <a:ea typeface="+mn-ea"/>
                <a:cs typeface="+mn-cs"/>
              </a:rPr>
              <a:t>(Die visualisierten Daten wurden von </a:t>
            </a:r>
            <a:r>
              <a:rPr lang="de-DE" sz="1200" kern="1200" dirty="0" err="1" smtClean="0">
                <a:solidFill>
                  <a:schemeClr val="tx1"/>
                </a:solidFill>
                <a:effectLst/>
                <a:latin typeface="Arial" charset="0"/>
                <a:ea typeface="+mn-ea"/>
                <a:cs typeface="+mn-cs"/>
              </a:rPr>
              <a:t>Qemu</a:t>
            </a:r>
            <a:r>
              <a:rPr lang="de-DE" sz="1200" kern="1200" dirty="0" smtClean="0">
                <a:solidFill>
                  <a:schemeClr val="tx1"/>
                </a:solidFill>
                <a:effectLst/>
                <a:latin typeface="Arial" charset="0"/>
                <a:ea typeface="+mn-ea"/>
                <a:cs typeface="+mn-cs"/>
              </a:rPr>
              <a:t> und einem </a:t>
            </a:r>
            <a:r>
              <a:rPr lang="de-DE" sz="1200" kern="1200" dirty="0" err="1" smtClean="0">
                <a:solidFill>
                  <a:schemeClr val="tx1"/>
                </a:solidFill>
                <a:effectLst/>
                <a:latin typeface="Arial" charset="0"/>
                <a:ea typeface="+mn-ea"/>
                <a:cs typeface="+mn-cs"/>
              </a:rPr>
              <a:t>Linuxkern</a:t>
            </a:r>
            <a:r>
              <a:rPr lang="de-DE" sz="1200" kern="1200" dirty="0" smtClean="0">
                <a:solidFill>
                  <a:schemeClr val="tx1"/>
                </a:solidFill>
                <a:effectLst/>
                <a:latin typeface="Arial" charset="0"/>
                <a:ea typeface="+mn-ea"/>
                <a:cs typeface="+mn-cs"/>
              </a:rPr>
              <a:t> mit entsprechenden Hooks generiert und von </a:t>
            </a:r>
            <a:r>
              <a:rPr lang="de-DE" sz="1200" kern="1200" dirty="0" err="1" smtClean="0">
                <a:solidFill>
                  <a:schemeClr val="tx1"/>
                </a:solidFill>
                <a:effectLst/>
                <a:latin typeface="Arial" charset="0"/>
                <a:ea typeface="+mn-ea"/>
                <a:cs typeface="+mn-cs"/>
              </a:rPr>
              <a:t>Simutrace</a:t>
            </a:r>
            <a:r>
              <a:rPr lang="de-DE" sz="1200" kern="1200" dirty="0" smtClean="0">
                <a:solidFill>
                  <a:schemeClr val="tx1"/>
                </a:solidFill>
                <a:effectLst/>
                <a:latin typeface="Arial" charset="0"/>
                <a:ea typeface="+mn-ea"/>
                <a:cs typeface="+mn-cs"/>
              </a:rPr>
              <a:t> gespeichert.)</a:t>
            </a:r>
            <a:endParaRPr lang="de-DE" sz="1200" kern="1200" dirty="0">
              <a:solidFill>
                <a:schemeClr val="tx1"/>
              </a:solidFill>
              <a:effectLst/>
              <a:latin typeface="Arial" charset="0"/>
              <a:ea typeface="+mn-ea"/>
              <a:cs typeface="+mn-cs"/>
            </a:endParaRPr>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12</a:t>
            </a:fld>
            <a:endParaRPr lang="de-DE"/>
          </a:p>
        </p:txBody>
      </p:sp>
    </p:spTree>
    <p:extLst>
      <p:ext uri="{BB962C8B-B14F-4D97-AF65-F5344CB8AC3E}">
        <p14:creationId xmlns:p14="http://schemas.microsoft.com/office/powerpoint/2010/main" val="2772090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dirty="0" smtClean="0"/>
              <a:t>+</a:t>
            </a:r>
            <a:r>
              <a:rPr lang="en-US" baseline="0" dirty="0" smtClean="0"/>
              <a:t> </a:t>
            </a:r>
            <a:r>
              <a:rPr lang="en-US" baseline="0" dirty="0" err="1" smtClean="0"/>
              <a:t>Zusammenfassend</a:t>
            </a:r>
            <a:r>
              <a:rPr lang="en-US" baseline="0" dirty="0" smtClean="0"/>
              <a:t> </a:t>
            </a:r>
            <a:r>
              <a:rPr lang="en-US" baseline="0" dirty="0" err="1" smtClean="0"/>
              <a:t>lässt</a:t>
            </a:r>
            <a:r>
              <a:rPr lang="en-US" baseline="0" dirty="0" smtClean="0"/>
              <a:t> </a:t>
            </a:r>
            <a:r>
              <a:rPr lang="en-US" baseline="0" dirty="0" err="1" smtClean="0"/>
              <a:t>sich</a:t>
            </a:r>
            <a:r>
              <a:rPr lang="en-US" baseline="0" dirty="0" smtClean="0"/>
              <a:t> </a:t>
            </a:r>
            <a:r>
              <a:rPr lang="en-US" baseline="0" dirty="0" err="1" smtClean="0"/>
              <a:t>sagen</a:t>
            </a:r>
            <a:r>
              <a:rPr lang="en-US" baseline="0" dirty="0" smtClean="0"/>
              <a:t>, </a:t>
            </a:r>
            <a:r>
              <a:rPr lang="en-US" baseline="0" dirty="0" err="1" smtClean="0"/>
              <a:t>dass</a:t>
            </a:r>
            <a:r>
              <a:rPr lang="en-US" baseline="0" dirty="0" smtClean="0"/>
              <a:t> Memory Tracing </a:t>
            </a:r>
            <a:r>
              <a:rPr lang="en-US" baseline="0" dirty="0" err="1" smtClean="0"/>
              <a:t>durch</a:t>
            </a:r>
            <a:r>
              <a:rPr lang="en-US" baseline="0" dirty="0" smtClean="0"/>
              <a:t> die </a:t>
            </a:r>
            <a:r>
              <a:rPr lang="en-US" baseline="0" dirty="0" err="1" smtClean="0"/>
              <a:t>entstehende</a:t>
            </a:r>
            <a:r>
              <a:rPr lang="en-US" baseline="0" dirty="0" smtClean="0"/>
              <a:t> </a:t>
            </a:r>
            <a:r>
              <a:rPr lang="en-US" baseline="0" dirty="0" err="1" smtClean="0"/>
              <a:t>Datenmenge</a:t>
            </a:r>
            <a:r>
              <a:rPr lang="en-US" baseline="0" dirty="0" smtClean="0"/>
              <a:t> </a:t>
            </a:r>
            <a:r>
              <a:rPr lang="en-US" baseline="0" dirty="0" err="1" smtClean="0"/>
              <a:t>eine</a:t>
            </a:r>
            <a:r>
              <a:rPr lang="en-US" baseline="0" dirty="0" smtClean="0"/>
              <a:t> </a:t>
            </a:r>
            <a:r>
              <a:rPr lang="en-US" baseline="0" dirty="0" err="1" smtClean="0"/>
              <a:t>anspruchsvolle</a:t>
            </a:r>
            <a:r>
              <a:rPr lang="en-US" baseline="0" dirty="0" smtClean="0"/>
              <a:t> Form des Tracing </a:t>
            </a:r>
            <a:r>
              <a:rPr lang="en-US" baseline="0" dirty="0" err="1" smtClean="0"/>
              <a:t>darstellt</a:t>
            </a:r>
            <a:endParaRPr lang="en-US" baseline="0" dirty="0" smtClean="0"/>
          </a:p>
          <a:p>
            <a:endParaRPr lang="en-US" baseline="0" dirty="0" smtClean="0"/>
          </a:p>
          <a:p>
            <a:r>
              <a:rPr lang="en-US" baseline="0" dirty="0" smtClean="0"/>
              <a:t>+ </a:t>
            </a:r>
            <a:r>
              <a:rPr lang="en-US" baseline="0" dirty="0" err="1" smtClean="0"/>
              <a:t>Wir</a:t>
            </a:r>
            <a:r>
              <a:rPr lang="en-US" baseline="0" dirty="0" smtClean="0"/>
              <a:t> </a:t>
            </a:r>
            <a:r>
              <a:rPr lang="en-US" baseline="0" dirty="0" err="1" smtClean="0"/>
              <a:t>haben</a:t>
            </a:r>
            <a:r>
              <a:rPr lang="en-US" baseline="0" dirty="0" smtClean="0"/>
              <a:t> </a:t>
            </a:r>
            <a:r>
              <a:rPr lang="en-US" baseline="0" dirty="0" err="1" smtClean="0"/>
              <a:t>für</a:t>
            </a:r>
            <a:r>
              <a:rPr lang="en-US" baseline="0" dirty="0" smtClean="0"/>
              <a:t> </a:t>
            </a:r>
            <a:r>
              <a:rPr lang="en-US" baseline="0" dirty="0" err="1" smtClean="0"/>
              <a:t>diesen</a:t>
            </a:r>
            <a:r>
              <a:rPr lang="en-US" baseline="0" dirty="0" smtClean="0"/>
              <a:t> </a:t>
            </a:r>
            <a:r>
              <a:rPr lang="en-US" baseline="0" dirty="0" err="1" smtClean="0"/>
              <a:t>Zweck</a:t>
            </a:r>
            <a:r>
              <a:rPr lang="en-US" baseline="0" dirty="0" smtClean="0"/>
              <a:t> </a:t>
            </a:r>
            <a:r>
              <a:rPr lang="en-US" baseline="0" dirty="0" err="1" smtClean="0"/>
              <a:t>Simutrace</a:t>
            </a:r>
            <a:r>
              <a:rPr lang="en-US" baseline="0" dirty="0" smtClean="0"/>
              <a:t> </a:t>
            </a:r>
            <a:r>
              <a:rPr lang="en-US" baseline="0" dirty="0" err="1" smtClean="0"/>
              <a:t>entwickelt</a:t>
            </a:r>
            <a:r>
              <a:rPr lang="en-US" baseline="0" dirty="0" smtClean="0"/>
              <a:t>, </a:t>
            </a:r>
            <a:r>
              <a:rPr lang="en-US" baseline="0" dirty="0" err="1" smtClean="0"/>
              <a:t>dass</a:t>
            </a:r>
            <a:r>
              <a:rPr lang="en-US" baseline="0" dirty="0" smtClean="0"/>
              <a:t> </a:t>
            </a:r>
            <a:r>
              <a:rPr lang="en-US" baseline="0" dirty="0" err="1" smtClean="0"/>
              <a:t>neben</a:t>
            </a:r>
            <a:r>
              <a:rPr lang="en-US" baseline="0" dirty="0" smtClean="0"/>
              <a:t> der </a:t>
            </a:r>
            <a:r>
              <a:rPr lang="en-US" baseline="0" dirty="0" err="1" smtClean="0"/>
              <a:t>Flexibilität</a:t>
            </a:r>
            <a:r>
              <a:rPr lang="en-US" baseline="0" dirty="0" smtClean="0"/>
              <a:t> </a:t>
            </a:r>
            <a:r>
              <a:rPr lang="en-US" baseline="0" dirty="0" err="1" smtClean="0"/>
              <a:t>im</a:t>
            </a:r>
            <a:r>
              <a:rPr lang="en-US" baseline="0" dirty="0" smtClean="0"/>
              <a:t> </a:t>
            </a:r>
            <a:r>
              <a:rPr lang="en-US" baseline="0" dirty="0" err="1" smtClean="0"/>
              <a:t>Typ</a:t>
            </a:r>
            <a:r>
              <a:rPr lang="en-US" baseline="0" dirty="0" smtClean="0"/>
              <a:t> der </a:t>
            </a:r>
            <a:r>
              <a:rPr lang="en-US" baseline="0" dirty="0" err="1" smtClean="0"/>
              <a:t>aufzuzeichnenden</a:t>
            </a:r>
            <a:r>
              <a:rPr lang="en-US" baseline="0" dirty="0" smtClean="0"/>
              <a:t> </a:t>
            </a:r>
            <a:r>
              <a:rPr lang="en-US" baseline="0" dirty="0" err="1" smtClean="0"/>
              <a:t>Daten</a:t>
            </a:r>
            <a:r>
              <a:rPr lang="en-US" baseline="0" dirty="0" smtClean="0"/>
              <a:t>, den Slowdown </a:t>
            </a:r>
            <a:r>
              <a:rPr lang="en-US" baseline="0" dirty="0" err="1" smtClean="0"/>
              <a:t>für</a:t>
            </a:r>
            <a:r>
              <a:rPr lang="en-US" baseline="0" dirty="0" smtClean="0"/>
              <a:t> die Simulation minimal </a:t>
            </a:r>
            <a:r>
              <a:rPr lang="en-US" baseline="0" dirty="0" err="1" smtClean="0"/>
              <a:t>hält</a:t>
            </a:r>
            <a:r>
              <a:rPr lang="en-US" baseline="0" dirty="0" smtClean="0"/>
              <a:t>, </a:t>
            </a:r>
            <a:r>
              <a:rPr lang="en-US" baseline="0" dirty="0" err="1" smtClean="0"/>
              <a:t>gleichzeitig</a:t>
            </a:r>
            <a:r>
              <a:rPr lang="en-US" baseline="0" dirty="0" smtClean="0"/>
              <a:t> </a:t>
            </a:r>
            <a:r>
              <a:rPr lang="en-US" baseline="0" dirty="0" err="1" smtClean="0"/>
              <a:t>aber</a:t>
            </a:r>
            <a:r>
              <a:rPr lang="en-US" baseline="0" dirty="0" smtClean="0"/>
              <a:t> (dank </a:t>
            </a:r>
            <a:r>
              <a:rPr lang="en-US" baseline="0" dirty="0" err="1" smtClean="0"/>
              <a:t>spezialisierter</a:t>
            </a:r>
            <a:r>
              <a:rPr lang="en-US" baseline="0" dirty="0" smtClean="0"/>
              <a:t> </a:t>
            </a:r>
            <a:r>
              <a:rPr lang="en-US" baseline="0" dirty="0" err="1" smtClean="0"/>
              <a:t>Kompressionsverfahren</a:t>
            </a:r>
            <a:r>
              <a:rPr lang="en-US" baseline="0" dirty="0" smtClean="0"/>
              <a:t>) </a:t>
            </a:r>
            <a:r>
              <a:rPr lang="en-US" baseline="0" dirty="0" err="1" smtClean="0"/>
              <a:t>vergleichsweise</a:t>
            </a:r>
            <a:r>
              <a:rPr lang="en-US" baseline="0" dirty="0" smtClean="0"/>
              <a:t> </a:t>
            </a:r>
            <a:r>
              <a:rPr lang="en-US" baseline="0" dirty="0" err="1" smtClean="0"/>
              <a:t>kompakte</a:t>
            </a:r>
            <a:r>
              <a:rPr lang="en-US" baseline="0" dirty="0" smtClean="0"/>
              <a:t> Traces </a:t>
            </a:r>
            <a:r>
              <a:rPr lang="en-US" baseline="0" dirty="0" err="1" smtClean="0"/>
              <a:t>produziert</a:t>
            </a:r>
            <a:r>
              <a:rPr lang="en-US" baseline="0" dirty="0" smtClean="0"/>
              <a:t>. </a:t>
            </a:r>
          </a:p>
          <a:p>
            <a:endParaRPr lang="en-US" baseline="0" dirty="0" smtClean="0"/>
          </a:p>
          <a:p>
            <a:r>
              <a:rPr lang="en-US" baseline="0" dirty="0" smtClean="0"/>
              <a:t>+ </a:t>
            </a:r>
            <a:r>
              <a:rPr lang="en-US" baseline="0" dirty="0" err="1" smtClean="0"/>
              <a:t>Ebenso</a:t>
            </a:r>
            <a:r>
              <a:rPr lang="en-US" baseline="0" dirty="0" smtClean="0"/>
              <a:t> </a:t>
            </a:r>
            <a:r>
              <a:rPr lang="en-US" baseline="0" dirty="0" err="1" smtClean="0"/>
              <a:t>ermöglicht</a:t>
            </a:r>
            <a:r>
              <a:rPr lang="en-US" baseline="0" dirty="0" smtClean="0"/>
              <a:t> </a:t>
            </a:r>
            <a:r>
              <a:rPr lang="en-US" baseline="0" dirty="0" err="1" smtClean="0"/>
              <a:t>Simutrace</a:t>
            </a:r>
            <a:r>
              <a:rPr lang="en-US" baseline="0" dirty="0" smtClean="0"/>
              <a:t> </a:t>
            </a:r>
            <a:r>
              <a:rPr lang="en-US" baseline="0" dirty="0" err="1" smtClean="0"/>
              <a:t>durch</a:t>
            </a:r>
            <a:r>
              <a:rPr lang="en-US" baseline="0" dirty="0" smtClean="0"/>
              <a:t> das </a:t>
            </a:r>
            <a:r>
              <a:rPr lang="en-US" baseline="0" dirty="0" err="1" smtClean="0"/>
              <a:t>Speicherformat</a:t>
            </a:r>
            <a:r>
              <a:rPr lang="en-US" baseline="0" dirty="0" smtClean="0"/>
              <a:t> und das Client-/Server Design </a:t>
            </a:r>
            <a:r>
              <a:rPr lang="en-US" baseline="0" dirty="0" err="1" smtClean="0"/>
              <a:t>einen</a:t>
            </a:r>
            <a:r>
              <a:rPr lang="en-US" baseline="0" dirty="0" smtClean="0"/>
              <a:t> </a:t>
            </a:r>
            <a:r>
              <a:rPr lang="en-US" baseline="0" dirty="0" err="1" smtClean="0"/>
              <a:t>einfachen</a:t>
            </a:r>
            <a:r>
              <a:rPr lang="en-US" baseline="0" dirty="0" smtClean="0"/>
              <a:t> </a:t>
            </a:r>
            <a:r>
              <a:rPr lang="en-US" baseline="0" dirty="0" err="1" smtClean="0"/>
              <a:t>Zugriff</a:t>
            </a:r>
            <a:r>
              <a:rPr lang="en-US" baseline="0" dirty="0" smtClean="0"/>
              <a:t> auf </a:t>
            </a:r>
            <a:r>
              <a:rPr lang="en-US" baseline="0" dirty="0" err="1" smtClean="0"/>
              <a:t>zuvor</a:t>
            </a:r>
            <a:r>
              <a:rPr lang="en-US" baseline="0" dirty="0" smtClean="0"/>
              <a:t> </a:t>
            </a:r>
            <a:r>
              <a:rPr lang="en-US" baseline="0" dirty="0" err="1" smtClean="0"/>
              <a:t>aufgezeichnete</a:t>
            </a:r>
            <a:r>
              <a:rPr lang="en-US" baseline="0" dirty="0" smtClean="0"/>
              <a:t> </a:t>
            </a:r>
            <a:r>
              <a:rPr lang="en-US" baseline="0" dirty="0" err="1" smtClean="0"/>
              <a:t>Daten</a:t>
            </a:r>
            <a:endParaRPr lang="en-US" baseline="0" dirty="0" smtClean="0"/>
          </a:p>
          <a:p>
            <a:r>
              <a:rPr lang="en-US" baseline="0" dirty="0" smtClean="0"/>
              <a:t>(</a:t>
            </a:r>
            <a:r>
              <a:rPr lang="en-US" baseline="0" dirty="0" err="1" smtClean="0"/>
              <a:t>Hinweis</a:t>
            </a:r>
            <a:r>
              <a:rPr lang="en-US" baseline="0" dirty="0" smtClean="0"/>
              <a:t>: </a:t>
            </a:r>
            <a:r>
              <a:rPr lang="en-US" baseline="0" dirty="0" err="1" smtClean="0"/>
              <a:t>gleiche</a:t>
            </a:r>
            <a:r>
              <a:rPr lang="en-US" baseline="0" dirty="0" smtClean="0"/>
              <a:t> </a:t>
            </a:r>
            <a:r>
              <a:rPr lang="en-US" baseline="0" dirty="0" err="1" smtClean="0"/>
              <a:t>Schnittstelle</a:t>
            </a:r>
            <a:r>
              <a:rPr lang="en-US" baseline="0" dirty="0" smtClean="0"/>
              <a:t> </a:t>
            </a:r>
            <a:r>
              <a:rPr lang="en-US" baseline="0" dirty="0" err="1" smtClean="0"/>
              <a:t>zum</a:t>
            </a:r>
            <a:r>
              <a:rPr lang="en-US" baseline="0" dirty="0" smtClean="0"/>
              <a:t> </a:t>
            </a:r>
            <a:r>
              <a:rPr lang="en-US" baseline="0" dirty="0" err="1" smtClean="0"/>
              <a:t>Schreiben</a:t>
            </a:r>
            <a:r>
              <a:rPr lang="en-US" baseline="0" dirty="0" smtClean="0"/>
              <a:t> und </a:t>
            </a:r>
            <a:r>
              <a:rPr lang="en-US" baseline="0" dirty="0" err="1" smtClean="0"/>
              <a:t>Lesen</a:t>
            </a:r>
            <a:r>
              <a:rPr lang="en-US" baseline="0" dirty="0" smtClean="0"/>
              <a:t>, </a:t>
            </a:r>
            <a:r>
              <a:rPr lang="en-US" baseline="0" dirty="0" err="1" smtClean="0"/>
              <a:t>Möglichkeit</a:t>
            </a:r>
            <a:r>
              <a:rPr lang="en-US" baseline="0" dirty="0" smtClean="0"/>
              <a:t> </a:t>
            </a:r>
            <a:r>
              <a:rPr lang="en-US" baseline="0" dirty="0" err="1" smtClean="0"/>
              <a:t>Daten</a:t>
            </a:r>
            <a:r>
              <a:rPr lang="en-US" baseline="0" dirty="0" smtClean="0"/>
              <a:t> </a:t>
            </a:r>
            <a:r>
              <a:rPr lang="en-US" baseline="0" dirty="0" err="1" smtClean="0"/>
              <a:t>für</a:t>
            </a:r>
            <a:r>
              <a:rPr lang="en-US" baseline="0" dirty="0" smtClean="0"/>
              <a:t> </a:t>
            </a:r>
            <a:r>
              <a:rPr lang="en-US" baseline="0" dirty="0" err="1" smtClean="0"/>
              <a:t>Zeitabschnitte</a:t>
            </a:r>
            <a:r>
              <a:rPr lang="en-US" baseline="0" dirty="0" smtClean="0"/>
              <a:t> </a:t>
            </a:r>
            <a:r>
              <a:rPr lang="en-US" baseline="0" dirty="0" err="1" smtClean="0"/>
              <a:t>anzufragen</a:t>
            </a:r>
            <a:r>
              <a:rPr lang="en-US" baseline="0" dirty="0" smtClean="0"/>
              <a:t>)</a:t>
            </a:r>
          </a:p>
          <a:p>
            <a:endParaRPr lang="en-US" baseline="0" dirty="0" smtClean="0"/>
          </a:p>
          <a:p>
            <a:endParaRPr lang="en-US" baseline="0" dirty="0" smtClean="0"/>
          </a:p>
          <a:p>
            <a:r>
              <a:rPr lang="en-US" baseline="0" dirty="0" smtClean="0"/>
              <a:t>=&gt; </a:t>
            </a:r>
            <a:r>
              <a:rPr lang="en-US" baseline="0" dirty="0" err="1" smtClean="0"/>
              <a:t>Durch</a:t>
            </a:r>
            <a:r>
              <a:rPr lang="en-US" baseline="0" dirty="0" smtClean="0"/>
              <a:t> </a:t>
            </a:r>
            <a:r>
              <a:rPr lang="en-US" baseline="0" dirty="0" err="1" smtClean="0"/>
              <a:t>Simutrace</a:t>
            </a:r>
            <a:r>
              <a:rPr lang="en-US" baseline="0" dirty="0" smtClean="0"/>
              <a:t> </a:t>
            </a:r>
            <a:r>
              <a:rPr lang="en-US" baseline="0" dirty="0" err="1" smtClean="0"/>
              <a:t>wird</a:t>
            </a:r>
            <a:r>
              <a:rPr lang="en-US" baseline="0" dirty="0" smtClean="0"/>
              <a:t> </a:t>
            </a:r>
            <a:r>
              <a:rPr lang="en-US" baseline="0" dirty="0" err="1" smtClean="0"/>
              <a:t>damit</a:t>
            </a:r>
            <a:r>
              <a:rPr lang="en-US" baseline="0" dirty="0" smtClean="0"/>
              <a:t> full system memory tracing </a:t>
            </a:r>
            <a:r>
              <a:rPr lang="en-US" baseline="0" dirty="0" err="1" smtClean="0"/>
              <a:t>effizient</a:t>
            </a:r>
            <a:r>
              <a:rPr lang="en-US" baseline="0" dirty="0" smtClean="0"/>
              <a:t> und </a:t>
            </a:r>
            <a:r>
              <a:rPr lang="en-US" baseline="0" dirty="0" err="1" smtClean="0"/>
              <a:t>einfach</a:t>
            </a:r>
            <a:r>
              <a:rPr lang="en-US" baseline="0" dirty="0" smtClean="0"/>
              <a:t> </a:t>
            </a:r>
            <a:r>
              <a:rPr lang="en-US" baseline="0" dirty="0" err="1" smtClean="0"/>
              <a:t>zu</a:t>
            </a:r>
            <a:r>
              <a:rPr lang="en-US" baseline="0" dirty="0" smtClean="0"/>
              <a:t> </a:t>
            </a:r>
            <a:r>
              <a:rPr lang="en-US" baseline="0" dirty="0" err="1" smtClean="0"/>
              <a:t>nutzen</a:t>
            </a:r>
            <a:r>
              <a:rPr lang="en-US" baseline="0" dirty="0" smtClean="0"/>
              <a:t>.</a:t>
            </a:r>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13</a:t>
            </a:fld>
            <a:endParaRPr lang="de-DE" dirty="0"/>
          </a:p>
        </p:txBody>
      </p:sp>
    </p:spTree>
    <p:extLst>
      <p:ext uri="{BB962C8B-B14F-4D97-AF65-F5344CB8AC3E}">
        <p14:creationId xmlns:p14="http://schemas.microsoft.com/office/powerpoint/2010/main" val="1277834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14</a:t>
            </a:fld>
            <a:endParaRPr lang="de-DE" dirty="0"/>
          </a:p>
        </p:txBody>
      </p:sp>
    </p:spTree>
    <p:extLst>
      <p:ext uri="{BB962C8B-B14F-4D97-AF65-F5344CB8AC3E}">
        <p14:creationId xmlns:p14="http://schemas.microsoft.com/office/powerpoint/2010/main" val="52057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baseline="0" dirty="0" smtClean="0"/>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15</a:t>
            </a:fld>
            <a:endParaRPr lang="de-DE"/>
          </a:p>
        </p:txBody>
      </p:sp>
    </p:spTree>
    <p:extLst>
      <p:ext uri="{BB962C8B-B14F-4D97-AF65-F5344CB8AC3E}">
        <p14:creationId xmlns:p14="http://schemas.microsoft.com/office/powerpoint/2010/main" val="186284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baseline="0" dirty="0" smtClean="0"/>
              <a:t>+ </a:t>
            </a:r>
            <a:r>
              <a:rPr lang="en-US" baseline="0" dirty="0" err="1" smtClean="0"/>
              <a:t>Für</a:t>
            </a:r>
            <a:r>
              <a:rPr lang="en-US" baseline="0" dirty="0" smtClean="0"/>
              <a:t> </a:t>
            </a:r>
            <a:r>
              <a:rPr lang="en-US" baseline="0" dirty="0" err="1" smtClean="0"/>
              <a:t>Betriebssystemforschung</a:t>
            </a:r>
            <a:r>
              <a:rPr lang="en-US" baseline="0" dirty="0" smtClean="0"/>
              <a:t> </a:t>
            </a:r>
            <a:r>
              <a:rPr lang="en-US" baseline="0" dirty="0" err="1" smtClean="0"/>
              <a:t>ist</a:t>
            </a:r>
            <a:r>
              <a:rPr lang="en-US" baseline="0" dirty="0" smtClean="0"/>
              <a:t> </a:t>
            </a:r>
            <a:r>
              <a:rPr lang="en-US" baseline="0" dirty="0" err="1" smtClean="0"/>
              <a:t>es</a:t>
            </a:r>
            <a:r>
              <a:rPr lang="en-US" baseline="0" dirty="0" smtClean="0"/>
              <a:t> </a:t>
            </a:r>
            <a:r>
              <a:rPr lang="en-US" baseline="0" dirty="0" err="1" smtClean="0"/>
              <a:t>häufig</a:t>
            </a:r>
            <a:r>
              <a:rPr lang="en-US" baseline="0" dirty="0" smtClean="0"/>
              <a:t> </a:t>
            </a:r>
            <a:r>
              <a:rPr lang="en-US" baseline="0" dirty="0" err="1" smtClean="0"/>
              <a:t>nötig</a:t>
            </a:r>
            <a:r>
              <a:rPr lang="en-US" baseline="0" dirty="0" smtClean="0"/>
              <a:t> </a:t>
            </a:r>
            <a:r>
              <a:rPr lang="en-US" baseline="0" dirty="0" err="1" smtClean="0"/>
              <a:t>detailierte</a:t>
            </a:r>
            <a:r>
              <a:rPr lang="en-US" baseline="0" dirty="0" smtClean="0"/>
              <a:t> </a:t>
            </a:r>
            <a:r>
              <a:rPr lang="en-US" baseline="0" dirty="0" err="1" smtClean="0"/>
              <a:t>Informationen</a:t>
            </a:r>
            <a:r>
              <a:rPr lang="en-US" baseline="0" dirty="0" smtClean="0"/>
              <a:t> </a:t>
            </a:r>
            <a:r>
              <a:rPr lang="en-US" baseline="0" dirty="0" err="1" smtClean="0"/>
              <a:t>über</a:t>
            </a:r>
            <a:r>
              <a:rPr lang="en-US" baseline="0" dirty="0" smtClean="0"/>
              <a:t> das System </a:t>
            </a:r>
            <a:r>
              <a:rPr lang="en-US" baseline="0" dirty="0" err="1" smtClean="0"/>
              <a:t>zu</a:t>
            </a:r>
            <a:r>
              <a:rPr lang="en-US" baseline="0" dirty="0" smtClean="0"/>
              <a:t> </a:t>
            </a:r>
            <a:r>
              <a:rPr lang="en-US" baseline="0" dirty="0" err="1" smtClean="0"/>
              <a:t>sammeln</a:t>
            </a:r>
            <a:r>
              <a:rPr lang="en-US" baseline="0" dirty="0" smtClean="0"/>
              <a:t> (Bottlenecks </a:t>
            </a:r>
            <a:r>
              <a:rPr lang="en-US" baseline="0" dirty="0" err="1" smtClean="0"/>
              <a:t>finden</a:t>
            </a:r>
            <a:r>
              <a:rPr lang="en-US" baseline="0" dirty="0" smtClean="0"/>
              <a:t>)</a:t>
            </a:r>
          </a:p>
          <a:p>
            <a:r>
              <a:rPr lang="en-US" baseline="0" dirty="0" smtClean="0"/>
              <a:t>	</a:t>
            </a:r>
            <a:r>
              <a:rPr lang="en-US" baseline="0" dirty="0" err="1" smtClean="0"/>
              <a:t>Dazu</a:t>
            </a:r>
            <a:r>
              <a:rPr lang="en-US" baseline="0" dirty="0" smtClean="0"/>
              <a:t> </a:t>
            </a:r>
            <a:r>
              <a:rPr lang="en-US" baseline="0" dirty="0" err="1" smtClean="0"/>
              <a:t>gehört</a:t>
            </a:r>
            <a:r>
              <a:rPr lang="en-US" baseline="0" dirty="0" smtClean="0"/>
              <a:t>: </a:t>
            </a:r>
            <a:r>
              <a:rPr lang="en-US" baseline="0" dirty="0" err="1" smtClean="0"/>
              <a:t>Interaktion</a:t>
            </a:r>
            <a:r>
              <a:rPr lang="en-US" baseline="0" dirty="0" smtClean="0"/>
              <a:t> </a:t>
            </a:r>
            <a:r>
              <a:rPr lang="en-US" baseline="0" dirty="0" err="1" smtClean="0"/>
              <a:t>Anwendungen</a:t>
            </a:r>
            <a:r>
              <a:rPr lang="en-US" baseline="0" dirty="0" smtClean="0"/>
              <a:t>/Kernel, </a:t>
            </a:r>
            <a:r>
              <a:rPr lang="en-US" baseline="0" dirty="0" err="1" smtClean="0"/>
              <a:t>Speicherzugriffsmuster</a:t>
            </a:r>
            <a:r>
              <a:rPr lang="en-US" baseline="0" dirty="0" smtClean="0"/>
              <a:t>, </a:t>
            </a:r>
            <a:r>
              <a:rPr lang="en-US" baseline="0" dirty="0" err="1" smtClean="0"/>
              <a:t>Effizienz</a:t>
            </a:r>
            <a:r>
              <a:rPr lang="en-US" baseline="0" dirty="0" smtClean="0"/>
              <a:t> von Caches</a:t>
            </a:r>
          </a:p>
          <a:p>
            <a:endParaRPr lang="en-US" baseline="0" dirty="0" smtClean="0"/>
          </a:p>
          <a:p>
            <a:r>
              <a:rPr lang="en-US" baseline="0" dirty="0" smtClean="0"/>
              <a:t>+ Full System Simulation </a:t>
            </a:r>
            <a:r>
              <a:rPr lang="en-US" baseline="0" dirty="0" err="1" smtClean="0"/>
              <a:t>ist</a:t>
            </a:r>
            <a:r>
              <a:rPr lang="en-US" baseline="0" dirty="0" smtClean="0"/>
              <a:t> </a:t>
            </a:r>
            <a:r>
              <a:rPr lang="en-US" baseline="0" dirty="0" err="1" smtClean="0"/>
              <a:t>geeignete</a:t>
            </a:r>
            <a:r>
              <a:rPr lang="en-US" baseline="0" dirty="0" smtClean="0"/>
              <a:t> </a:t>
            </a:r>
            <a:r>
              <a:rPr lang="en-US" baseline="0" dirty="0" err="1" smtClean="0"/>
              <a:t>Methode</a:t>
            </a:r>
            <a:r>
              <a:rPr lang="en-US" baseline="0" dirty="0" smtClean="0"/>
              <a:t> </a:t>
            </a:r>
            <a:r>
              <a:rPr lang="en-US" baseline="0" dirty="0" err="1" smtClean="0"/>
              <a:t>zum</a:t>
            </a:r>
            <a:r>
              <a:rPr lang="en-US" baseline="0" dirty="0" smtClean="0"/>
              <a:t> </a:t>
            </a:r>
            <a:r>
              <a:rPr lang="en-US" baseline="0" dirty="0" err="1" smtClean="0"/>
              <a:t>Sammeln</a:t>
            </a:r>
            <a:r>
              <a:rPr lang="en-US" baseline="0" dirty="0" smtClean="0"/>
              <a:t> </a:t>
            </a:r>
            <a:r>
              <a:rPr lang="en-US" baseline="0" dirty="0" err="1" smtClean="0"/>
              <a:t>dieser</a:t>
            </a:r>
            <a:r>
              <a:rPr lang="en-US" baseline="0" dirty="0" smtClean="0"/>
              <a:t> </a:t>
            </a:r>
            <a:r>
              <a:rPr lang="en-US" baseline="0" dirty="0" err="1" smtClean="0"/>
              <a:t>Daten</a:t>
            </a:r>
            <a:endParaRPr lang="en-US" baseline="0" dirty="0" smtClean="0"/>
          </a:p>
          <a:p>
            <a:r>
              <a:rPr lang="en-US" baseline="0" dirty="0" smtClean="0"/>
              <a:t>	</a:t>
            </a:r>
            <a:r>
              <a:rPr lang="en-US" baseline="0" dirty="0" err="1" smtClean="0"/>
              <a:t>Erlaubt</a:t>
            </a:r>
            <a:r>
              <a:rPr lang="en-US" baseline="0" dirty="0" smtClean="0"/>
              <a:t> </a:t>
            </a:r>
            <a:r>
              <a:rPr lang="en-US" baseline="0" dirty="0" err="1" smtClean="0"/>
              <a:t>alle</a:t>
            </a:r>
            <a:r>
              <a:rPr lang="en-US" baseline="0" dirty="0" smtClean="0"/>
              <a:t> </a:t>
            </a:r>
            <a:r>
              <a:rPr lang="en-US" baseline="0" dirty="0" err="1" smtClean="0"/>
              <a:t>Zugriffe</a:t>
            </a:r>
            <a:r>
              <a:rPr lang="en-US" baseline="0" dirty="0" smtClean="0"/>
              <a:t> </a:t>
            </a:r>
            <a:r>
              <a:rPr lang="en-US" baseline="0" dirty="0" err="1" smtClean="0"/>
              <a:t>verzerrungsfrei</a:t>
            </a:r>
            <a:r>
              <a:rPr lang="en-US" baseline="0" dirty="0" smtClean="0"/>
              <a:t> </a:t>
            </a:r>
            <a:r>
              <a:rPr lang="en-US" baseline="0" dirty="0" err="1" smtClean="0"/>
              <a:t>zu</a:t>
            </a:r>
            <a:r>
              <a:rPr lang="en-US" baseline="0" dirty="0" smtClean="0"/>
              <a:t> </a:t>
            </a:r>
            <a:r>
              <a:rPr lang="en-US" baseline="0" dirty="0" err="1" smtClean="0"/>
              <a:t>beobachten</a:t>
            </a:r>
            <a:r>
              <a:rPr lang="en-US" baseline="0" dirty="0" smtClean="0"/>
              <a:t> und </a:t>
            </a:r>
            <a:r>
              <a:rPr lang="en-US" baseline="0" dirty="0" err="1" smtClean="0"/>
              <a:t>zu</a:t>
            </a:r>
            <a:r>
              <a:rPr lang="en-US" baseline="0" dirty="0" smtClean="0"/>
              <a:t> </a:t>
            </a:r>
            <a:r>
              <a:rPr lang="en-US" baseline="0" dirty="0" err="1" smtClean="0"/>
              <a:t>analysieren</a:t>
            </a:r>
            <a:endParaRPr lang="en-US" baseline="0" dirty="0" smtClean="0"/>
          </a:p>
          <a:p>
            <a:endParaRPr lang="en-US" baseline="0" dirty="0" smtClean="0"/>
          </a:p>
          <a:p>
            <a:r>
              <a:rPr lang="en-US" baseline="0" dirty="0" smtClean="0"/>
              <a:t>CLICK</a:t>
            </a:r>
          </a:p>
          <a:p>
            <a:endParaRPr lang="en-US" baseline="0" dirty="0" smtClean="0"/>
          </a:p>
          <a:p>
            <a:r>
              <a:rPr lang="en-US" baseline="0" dirty="0" smtClean="0"/>
              <a:t>+ In der Praxis will man </a:t>
            </a:r>
            <a:r>
              <a:rPr lang="en-US" baseline="0" dirty="0" err="1" smtClean="0"/>
              <a:t>jedoch</a:t>
            </a:r>
            <a:r>
              <a:rPr lang="en-US" baseline="0" dirty="0" smtClean="0"/>
              <a:t> </a:t>
            </a:r>
            <a:r>
              <a:rPr lang="en-US" baseline="0" dirty="0" err="1" smtClean="0"/>
              <a:t>nicht</a:t>
            </a:r>
            <a:r>
              <a:rPr lang="en-US" baseline="0" dirty="0" smtClean="0"/>
              <a:t> </a:t>
            </a:r>
            <a:r>
              <a:rPr lang="en-US" baseline="0" dirty="0" err="1" smtClean="0"/>
              <a:t>direkt</a:t>
            </a:r>
            <a:r>
              <a:rPr lang="en-US" baseline="0" dirty="0" smtClean="0"/>
              <a:t> </a:t>
            </a:r>
            <a:r>
              <a:rPr lang="en-US" baseline="0" dirty="0" err="1" smtClean="0"/>
              <a:t>analysieren</a:t>
            </a:r>
            <a:r>
              <a:rPr lang="en-US" baseline="0" dirty="0" smtClean="0"/>
              <a:t>, </a:t>
            </a:r>
            <a:r>
              <a:rPr lang="en-US" baseline="0" dirty="0" err="1" smtClean="0"/>
              <a:t>sondern</a:t>
            </a:r>
            <a:r>
              <a:rPr lang="en-US" baseline="0" dirty="0" smtClean="0"/>
              <a:t> </a:t>
            </a:r>
            <a:r>
              <a:rPr lang="en-US" baseline="0" dirty="0" err="1" smtClean="0"/>
              <a:t>Operationen</a:t>
            </a:r>
            <a:r>
              <a:rPr lang="en-US" baseline="0" dirty="0" smtClean="0"/>
              <a:t> </a:t>
            </a:r>
            <a:r>
              <a:rPr lang="en-US" baseline="0" dirty="0" err="1" smtClean="0"/>
              <a:t>aufzeichnen</a:t>
            </a:r>
            <a:r>
              <a:rPr lang="en-US" baseline="0" dirty="0" smtClean="0"/>
              <a:t> und OFFLINE </a:t>
            </a:r>
            <a:r>
              <a:rPr lang="en-US" baseline="0" dirty="0" err="1" smtClean="0"/>
              <a:t>analysieren</a:t>
            </a:r>
            <a:endParaRPr lang="en-US" baseline="0" dirty="0" smtClean="0"/>
          </a:p>
          <a:p>
            <a:r>
              <a:rPr lang="en-US" baseline="0" dirty="0" smtClean="0"/>
              <a:t>	</a:t>
            </a:r>
            <a:r>
              <a:rPr lang="en-US" baseline="0" dirty="0" err="1" smtClean="0"/>
              <a:t>Hauptproblem</a:t>
            </a:r>
            <a:r>
              <a:rPr lang="en-US" baseline="0" dirty="0" smtClean="0"/>
              <a:t>: Simulation </a:t>
            </a:r>
            <a:r>
              <a:rPr lang="en-US" baseline="0" dirty="0" err="1" smtClean="0"/>
              <a:t>ist</a:t>
            </a:r>
            <a:r>
              <a:rPr lang="en-US" baseline="0" dirty="0" smtClean="0"/>
              <a:t> </a:t>
            </a:r>
            <a:r>
              <a:rPr lang="en-US" baseline="0" dirty="0" err="1" smtClean="0"/>
              <a:t>langsam</a:t>
            </a:r>
            <a:r>
              <a:rPr lang="en-US" baseline="0" dirty="0" smtClean="0"/>
              <a:t> </a:t>
            </a:r>
            <a:r>
              <a:rPr lang="en-US" baseline="0" dirty="0" smtClean="0">
                <a:sym typeface="Wingdings" panose="05000000000000000000" pitchFamily="2" charset="2"/>
              </a:rPr>
              <a:t> </a:t>
            </a:r>
            <a:r>
              <a:rPr lang="en-US" baseline="0" dirty="0" err="1" smtClean="0">
                <a:sym typeface="Wingdings" panose="05000000000000000000" pitchFamily="2" charset="2"/>
              </a:rPr>
              <a:t>Analysen</a:t>
            </a:r>
            <a:r>
              <a:rPr lang="en-US" baseline="0" dirty="0" smtClean="0">
                <a:sym typeface="Wingdings" panose="05000000000000000000" pitchFamily="2" charset="2"/>
              </a:rPr>
              <a:t> </a:t>
            </a:r>
            <a:r>
              <a:rPr lang="en-US" baseline="0" dirty="0" err="1" smtClean="0">
                <a:sym typeface="Wingdings" panose="05000000000000000000" pitchFamily="2" charset="2"/>
              </a:rPr>
              <a:t>müssen</a:t>
            </a:r>
            <a:r>
              <a:rPr lang="en-US" baseline="0" dirty="0" smtClean="0">
                <a:sym typeface="Wingdings" panose="05000000000000000000" pitchFamily="2" charset="2"/>
              </a:rPr>
              <a:t> </a:t>
            </a:r>
            <a:r>
              <a:rPr lang="en-US" baseline="0" dirty="0" err="1" smtClean="0">
                <a:sym typeface="Wingdings" panose="05000000000000000000" pitchFamily="2" charset="2"/>
              </a:rPr>
              <a:t>meist</a:t>
            </a:r>
            <a:r>
              <a:rPr lang="en-US" baseline="0" dirty="0" smtClean="0">
                <a:sym typeface="Wingdings" panose="05000000000000000000" pitchFamily="2" charset="2"/>
              </a:rPr>
              <a:t> </a:t>
            </a:r>
            <a:r>
              <a:rPr lang="en-US" baseline="0" dirty="0" err="1" smtClean="0">
                <a:sym typeface="Wingdings" panose="05000000000000000000" pitchFamily="2" charset="2"/>
              </a:rPr>
              <a:t>mehrfach</a:t>
            </a:r>
            <a:r>
              <a:rPr lang="en-US" baseline="0" dirty="0" smtClean="0">
                <a:sym typeface="Wingdings" panose="05000000000000000000" pitchFamily="2" charset="2"/>
              </a:rPr>
              <a:t> </a:t>
            </a:r>
            <a:r>
              <a:rPr lang="en-US" baseline="0" dirty="0" err="1" smtClean="0">
                <a:sym typeface="Wingdings" panose="05000000000000000000" pitchFamily="2" charset="2"/>
              </a:rPr>
              <a:t>gemacht</a:t>
            </a:r>
            <a:r>
              <a:rPr lang="en-US" baseline="0" dirty="0" smtClean="0">
                <a:sym typeface="Wingdings" panose="05000000000000000000" pitchFamily="2" charset="2"/>
              </a:rPr>
              <a:t> </a:t>
            </a:r>
            <a:r>
              <a:rPr lang="en-US" baseline="0" dirty="0" err="1" smtClean="0">
                <a:sym typeface="Wingdings" panose="05000000000000000000" pitchFamily="2" charset="2"/>
              </a:rPr>
              <a:t>werden</a:t>
            </a:r>
            <a:r>
              <a:rPr lang="en-US" baseline="0" dirty="0" smtClean="0">
                <a:sym typeface="Wingdings" panose="05000000000000000000" pitchFamily="2" charset="2"/>
              </a:rPr>
              <a:t> (Parameter, </a:t>
            </a:r>
            <a:r>
              <a:rPr lang="en-US" baseline="0" dirty="0" err="1" smtClean="0">
                <a:sym typeface="Wingdings" panose="05000000000000000000" pitchFamily="2" charset="2"/>
              </a:rPr>
              <a:t>Granularität</a:t>
            </a:r>
            <a:r>
              <a:rPr lang="en-US" baseline="0" dirty="0" smtClean="0">
                <a:sym typeface="Wingdings" panose="05000000000000000000" pitchFamily="2" charset="2"/>
              </a:rPr>
              <a:t>, </a:t>
            </a:r>
            <a:r>
              <a:rPr lang="en-US" baseline="0" dirty="0" err="1" smtClean="0">
                <a:sym typeface="Wingdings" panose="05000000000000000000" pitchFamily="2" charset="2"/>
              </a:rPr>
              <a:t>Fokus</a:t>
            </a:r>
            <a:r>
              <a:rPr lang="en-US" baseline="0" dirty="0" smtClean="0">
                <a:sym typeface="Wingdings" panose="05000000000000000000" pitchFamily="2" charset="2"/>
              </a:rPr>
              <a:t> </a:t>
            </a:r>
            <a:r>
              <a:rPr lang="en-US" baseline="0" dirty="0" err="1" smtClean="0">
                <a:sym typeface="Wingdings" panose="05000000000000000000" pitchFamily="2" charset="2"/>
              </a:rPr>
              <a:t>ändern</a:t>
            </a:r>
            <a:r>
              <a:rPr lang="en-US" baseline="0" dirty="0" smtClean="0">
                <a:sym typeface="Wingdings" panose="05000000000000000000" pitchFamily="2" charset="2"/>
              </a:rPr>
              <a:t>)</a:t>
            </a:r>
          </a:p>
          <a:p>
            <a:r>
              <a:rPr lang="en-US" baseline="0" dirty="0" smtClean="0">
                <a:sym typeface="Wingdings" panose="05000000000000000000" pitchFamily="2" charset="2"/>
              </a:rPr>
              <a:t>	</a:t>
            </a:r>
            <a:r>
              <a:rPr lang="en-US" baseline="0" dirty="0" err="1" smtClean="0">
                <a:sym typeface="Wingdings" panose="05000000000000000000" pitchFamily="2" charset="2"/>
              </a:rPr>
              <a:t>Mit</a:t>
            </a:r>
            <a:r>
              <a:rPr lang="en-US" baseline="0" dirty="0" smtClean="0">
                <a:sym typeface="Wingdings" panose="05000000000000000000" pitchFamily="2" charset="2"/>
              </a:rPr>
              <a:t> </a:t>
            </a:r>
            <a:r>
              <a:rPr lang="en-US" baseline="0" dirty="0" err="1" smtClean="0">
                <a:sym typeface="Wingdings" panose="05000000000000000000" pitchFamily="2" charset="2"/>
              </a:rPr>
              <a:t>Aufzeichnungen</a:t>
            </a:r>
            <a:r>
              <a:rPr lang="en-US" baseline="0" dirty="0" smtClean="0">
                <a:sym typeface="Wingdings" panose="05000000000000000000" pitchFamily="2" charset="2"/>
              </a:rPr>
              <a:t> </a:t>
            </a:r>
            <a:r>
              <a:rPr lang="en-US" baseline="0" dirty="0" err="1" smtClean="0">
                <a:sym typeface="Wingdings" panose="05000000000000000000" pitchFamily="2" charset="2"/>
              </a:rPr>
              <a:t>kann</a:t>
            </a:r>
            <a:r>
              <a:rPr lang="en-US" baseline="0" dirty="0" smtClean="0">
                <a:sym typeface="Wingdings" panose="05000000000000000000" pitchFamily="2" charset="2"/>
              </a:rPr>
              <a:t> </a:t>
            </a:r>
            <a:r>
              <a:rPr lang="en-US" baseline="0" dirty="0" err="1" smtClean="0">
                <a:sym typeface="Wingdings" panose="05000000000000000000" pitchFamily="2" charset="2"/>
              </a:rPr>
              <a:t>dagegen</a:t>
            </a:r>
            <a:r>
              <a:rPr lang="en-US" baseline="0" dirty="0" smtClean="0">
                <a:sym typeface="Wingdings" panose="05000000000000000000" pitchFamily="2" charset="2"/>
              </a:rPr>
              <a:t> </a:t>
            </a:r>
            <a:r>
              <a:rPr lang="en-US" baseline="0" dirty="0" err="1" smtClean="0">
                <a:sym typeface="Wingdings" panose="05000000000000000000" pitchFamily="2" charset="2"/>
              </a:rPr>
              <a:t>deutlich</a:t>
            </a:r>
            <a:r>
              <a:rPr lang="en-US" baseline="0" dirty="0" smtClean="0">
                <a:sym typeface="Wingdings" panose="05000000000000000000" pitchFamily="2" charset="2"/>
              </a:rPr>
              <a:t> </a:t>
            </a:r>
            <a:r>
              <a:rPr lang="en-US" baseline="0" dirty="0" err="1" smtClean="0">
                <a:sym typeface="Wingdings" panose="05000000000000000000" pitchFamily="2" charset="2"/>
              </a:rPr>
              <a:t>schneller</a:t>
            </a:r>
            <a:r>
              <a:rPr lang="en-US" baseline="0" dirty="0" smtClean="0">
                <a:sym typeface="Wingdings" panose="05000000000000000000" pitchFamily="2" charset="2"/>
              </a:rPr>
              <a:t> und </a:t>
            </a:r>
            <a:r>
              <a:rPr lang="en-US" baseline="0" dirty="0" err="1" smtClean="0">
                <a:sym typeface="Wingdings" panose="05000000000000000000" pitchFamily="2" charset="2"/>
              </a:rPr>
              <a:t>flexibler</a:t>
            </a:r>
            <a:r>
              <a:rPr lang="en-US" baseline="0" dirty="0" smtClean="0">
                <a:sym typeface="Wingdings" panose="05000000000000000000" pitchFamily="2" charset="2"/>
              </a:rPr>
              <a:t> </a:t>
            </a:r>
            <a:r>
              <a:rPr lang="en-US" baseline="0" dirty="0" err="1" smtClean="0">
                <a:sym typeface="Wingdings" panose="05000000000000000000" pitchFamily="2" charset="2"/>
              </a:rPr>
              <a:t>gearbeitet</a:t>
            </a:r>
            <a:r>
              <a:rPr lang="en-US" baseline="0" dirty="0" smtClean="0">
                <a:sym typeface="Wingdings" panose="05000000000000000000" pitchFamily="2" charset="2"/>
              </a:rPr>
              <a:t> warden</a:t>
            </a:r>
          </a:p>
          <a:p>
            <a:r>
              <a:rPr lang="en-US" baseline="0" dirty="0" smtClean="0">
                <a:sym typeface="Wingdings" panose="05000000000000000000" pitchFamily="2" charset="2"/>
              </a:rPr>
              <a:t>	</a:t>
            </a:r>
            <a:r>
              <a:rPr lang="en-US" baseline="0" dirty="0" err="1" smtClean="0">
                <a:sym typeface="Wingdings" panose="05000000000000000000" pitchFamily="2" charset="2"/>
              </a:rPr>
              <a:t>Zudem</a:t>
            </a:r>
            <a:r>
              <a:rPr lang="en-US" baseline="0" dirty="0" smtClean="0">
                <a:sym typeface="Wingdings" panose="05000000000000000000" pitchFamily="2" charset="2"/>
              </a:rPr>
              <a:t>:	+ </a:t>
            </a:r>
            <a:r>
              <a:rPr lang="en-US" baseline="0" dirty="0" err="1" smtClean="0">
                <a:sym typeface="Wingdings" panose="05000000000000000000" pitchFamily="2" charset="2"/>
              </a:rPr>
              <a:t>Ermöglicht</a:t>
            </a:r>
            <a:r>
              <a:rPr lang="en-US" baseline="0" dirty="0" smtClean="0">
                <a:sym typeface="Wingdings" panose="05000000000000000000" pitchFamily="2" charset="2"/>
              </a:rPr>
              <a:t> </a:t>
            </a:r>
            <a:r>
              <a:rPr lang="en-US" baseline="0" dirty="0" err="1" smtClean="0">
                <a:sym typeface="Wingdings" panose="05000000000000000000" pitchFamily="2" charset="2"/>
              </a:rPr>
              <a:t>Experimente</a:t>
            </a:r>
            <a:r>
              <a:rPr lang="en-US" baseline="0" dirty="0" smtClean="0">
                <a:sym typeface="Wingdings" panose="05000000000000000000" pitchFamily="2" charset="2"/>
              </a:rPr>
              <a:t> auf den </a:t>
            </a:r>
            <a:r>
              <a:rPr lang="en-US" baseline="0" dirty="0" err="1" smtClean="0">
                <a:sym typeface="Wingdings" panose="05000000000000000000" pitchFamily="2" charset="2"/>
              </a:rPr>
              <a:t>gleichen</a:t>
            </a:r>
            <a:r>
              <a:rPr lang="en-US" baseline="0" dirty="0" smtClean="0">
                <a:sym typeface="Wingdings" panose="05000000000000000000" pitchFamily="2" charset="2"/>
              </a:rPr>
              <a:t> </a:t>
            </a:r>
            <a:r>
              <a:rPr lang="en-US" baseline="0" dirty="0" err="1" smtClean="0">
                <a:sym typeface="Wingdings" panose="05000000000000000000" pitchFamily="2" charset="2"/>
              </a:rPr>
              <a:t>Daten</a:t>
            </a:r>
            <a:r>
              <a:rPr lang="en-US" baseline="0" dirty="0" smtClean="0">
                <a:sym typeface="Wingdings" panose="05000000000000000000" pitchFamily="2" charset="2"/>
              </a:rPr>
              <a:t> </a:t>
            </a:r>
            <a:r>
              <a:rPr lang="en-US" baseline="0" dirty="0" err="1" smtClean="0">
                <a:sym typeface="Wingdings" panose="05000000000000000000" pitchFamily="2" charset="2"/>
              </a:rPr>
              <a:t>zu</a:t>
            </a:r>
            <a:r>
              <a:rPr lang="en-US" baseline="0" dirty="0" smtClean="0">
                <a:sym typeface="Wingdings" panose="05000000000000000000" pitchFamily="2" charset="2"/>
              </a:rPr>
              <a:t> </a:t>
            </a:r>
            <a:r>
              <a:rPr lang="en-US" baseline="0" dirty="0" err="1" smtClean="0">
                <a:sym typeface="Wingdings" panose="05000000000000000000" pitchFamily="2" charset="2"/>
              </a:rPr>
              <a:t>wiederholen</a:t>
            </a:r>
            <a:endParaRPr lang="en-US" baseline="0" dirty="0" smtClean="0">
              <a:sym typeface="Wingdings" panose="05000000000000000000" pitchFamily="2" charset="2"/>
            </a:endParaRPr>
          </a:p>
          <a:p>
            <a:r>
              <a:rPr lang="en-US" baseline="0" dirty="0" smtClean="0">
                <a:sym typeface="Wingdings" panose="05000000000000000000" pitchFamily="2" charset="2"/>
              </a:rPr>
              <a:t>		+ </a:t>
            </a:r>
            <a:r>
              <a:rPr lang="en-US" baseline="0" dirty="0" err="1" smtClean="0">
                <a:sym typeface="Wingdings" panose="05000000000000000000" pitchFamily="2" charset="2"/>
              </a:rPr>
              <a:t>Weitergabe</a:t>
            </a:r>
            <a:r>
              <a:rPr lang="en-US" baseline="0" dirty="0" smtClean="0">
                <a:sym typeface="Wingdings" panose="05000000000000000000" pitchFamily="2" charset="2"/>
              </a:rPr>
              <a:t> an </a:t>
            </a:r>
            <a:r>
              <a:rPr lang="en-US" baseline="0" dirty="0" err="1" smtClean="0">
                <a:sym typeface="Wingdings" panose="05000000000000000000" pitchFamily="2" charset="2"/>
              </a:rPr>
              <a:t>externe</a:t>
            </a:r>
            <a:r>
              <a:rPr lang="en-US" baseline="0" dirty="0" smtClean="0">
                <a:sym typeface="Wingdings" panose="05000000000000000000" pitchFamily="2" charset="2"/>
              </a:rPr>
              <a:t> </a:t>
            </a:r>
            <a:r>
              <a:rPr lang="en-US" baseline="0" dirty="0" err="1" smtClean="0">
                <a:sym typeface="Wingdings" panose="05000000000000000000" pitchFamily="2" charset="2"/>
              </a:rPr>
              <a:t>Forschergruppen</a:t>
            </a:r>
            <a:endParaRPr lang="en-US" baseline="0" dirty="0" smtClean="0">
              <a:sym typeface="Wingdings" panose="05000000000000000000" pitchFamily="2" charset="2"/>
            </a:endParaRPr>
          </a:p>
          <a:p>
            <a:r>
              <a:rPr lang="en-US" baseline="0" dirty="0" smtClean="0">
                <a:sym typeface="Wingdings" panose="05000000000000000000" pitchFamily="2" charset="2"/>
              </a:rPr>
              <a:t>		+ </a:t>
            </a:r>
            <a:r>
              <a:rPr lang="en-US" baseline="0" dirty="0" err="1" smtClean="0">
                <a:sym typeface="Wingdings" panose="05000000000000000000" pitchFamily="2" charset="2"/>
              </a:rPr>
              <a:t>Archivierung</a:t>
            </a:r>
            <a:endParaRPr lang="en-US" baseline="0" dirty="0" smtClean="0"/>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2</a:t>
            </a:fld>
            <a:endParaRPr lang="de-DE"/>
          </a:p>
        </p:txBody>
      </p:sp>
    </p:spTree>
    <p:extLst>
      <p:ext uri="{BB962C8B-B14F-4D97-AF65-F5344CB8AC3E}">
        <p14:creationId xmlns:p14="http://schemas.microsoft.com/office/powerpoint/2010/main" val="1586718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606425"/>
            <a:ext cx="1584325" cy="1189038"/>
          </a:xfrm>
        </p:spPr>
      </p:sp>
      <p:sp>
        <p:nvSpPr>
          <p:cNvPr id="3" name="Notes Placeholder 2"/>
          <p:cNvSpPr>
            <a:spLocks noGrp="1"/>
          </p:cNvSpPr>
          <p:nvPr>
            <p:ph type="body" idx="1"/>
          </p:nvPr>
        </p:nvSpPr>
        <p:spPr/>
        <p:txBody>
          <a:bodyPr/>
          <a:lstStyle/>
          <a:p>
            <a:r>
              <a:rPr lang="en-US" b="1" dirty="0" smtClean="0"/>
              <a:t>+ Introspection </a:t>
            </a:r>
            <a:r>
              <a:rPr lang="en-US" b="1" dirty="0" err="1" smtClean="0"/>
              <a:t>genauer</a:t>
            </a:r>
            <a:r>
              <a:rPr lang="en-US" b="1" dirty="0" smtClean="0"/>
              <a:t> </a:t>
            </a:r>
            <a:r>
              <a:rPr lang="en-US" b="1" dirty="0" err="1" smtClean="0"/>
              <a:t>Erklären</a:t>
            </a:r>
            <a:endParaRPr lang="en-US" b="1" dirty="0" smtClean="0"/>
          </a:p>
          <a:p>
            <a:r>
              <a:rPr lang="en-US" dirty="0" smtClean="0"/>
              <a:t>	</a:t>
            </a:r>
            <a:r>
              <a:rPr lang="en-US" dirty="0" err="1" smtClean="0"/>
              <a:t>Kleine</a:t>
            </a:r>
            <a:r>
              <a:rPr lang="en-US" baseline="0" dirty="0" smtClean="0"/>
              <a:t> Geschichte die auf </a:t>
            </a:r>
            <a:r>
              <a:rPr lang="en-US" baseline="0" dirty="0" err="1" smtClean="0"/>
              <a:t>unser</a:t>
            </a:r>
            <a:r>
              <a:rPr lang="en-US" baseline="0" dirty="0" smtClean="0"/>
              <a:t> </a:t>
            </a:r>
            <a:r>
              <a:rPr lang="en-US" baseline="0" dirty="0" err="1" smtClean="0"/>
              <a:t>Usenix</a:t>
            </a:r>
            <a:r>
              <a:rPr lang="en-US" baseline="0" dirty="0" smtClean="0"/>
              <a:t> paper XLH </a:t>
            </a:r>
            <a:r>
              <a:rPr lang="en-US" baseline="0" dirty="0" err="1" smtClean="0"/>
              <a:t>mündet</a:t>
            </a:r>
            <a:r>
              <a:rPr lang="en-US" baseline="0" dirty="0" smtClean="0"/>
              <a:t> </a:t>
            </a:r>
            <a:r>
              <a:rPr lang="en-US" baseline="0" dirty="0" err="1" smtClean="0"/>
              <a:t>Spiecherdedup</a:t>
            </a:r>
            <a:r>
              <a:rPr lang="en-US" baseline="0" dirty="0" smtClean="0"/>
              <a:t> </a:t>
            </a:r>
            <a:r>
              <a:rPr lang="en-US" baseline="0" dirty="0" err="1" smtClean="0"/>
              <a:t>Effekte</a:t>
            </a:r>
            <a:r>
              <a:rPr lang="en-US" baseline="0" dirty="0" smtClean="0"/>
              <a:t> die </a:t>
            </a:r>
            <a:r>
              <a:rPr lang="en-US" baseline="0" dirty="0" err="1" smtClean="0"/>
              <a:t>wir</a:t>
            </a:r>
            <a:r>
              <a:rPr lang="en-US" baseline="0" dirty="0" smtClean="0"/>
              <a:t> </a:t>
            </a:r>
            <a:r>
              <a:rPr lang="en-US" baseline="0" dirty="0" err="1" smtClean="0"/>
              <a:t>uns</a:t>
            </a:r>
            <a:r>
              <a:rPr lang="en-US" baseline="0" dirty="0" smtClean="0"/>
              <a:t> </a:t>
            </a:r>
            <a:r>
              <a:rPr lang="en-US" baseline="0" dirty="0" err="1" smtClean="0"/>
              <a:t>nicht</a:t>
            </a:r>
            <a:r>
              <a:rPr lang="en-US" baseline="0" dirty="0" smtClean="0"/>
              <a:t> </a:t>
            </a:r>
            <a:r>
              <a:rPr lang="en-US" baseline="0" dirty="0" err="1" smtClean="0"/>
              <a:t>erklären</a:t>
            </a:r>
            <a:r>
              <a:rPr lang="en-US" baseline="0" dirty="0" smtClean="0"/>
              <a:t> </a:t>
            </a:r>
            <a:r>
              <a:rPr lang="en-US" baseline="0" dirty="0" err="1" smtClean="0"/>
              <a:t>könnte</a:t>
            </a:r>
            <a:r>
              <a:rPr lang="en-US" baseline="0" dirty="0" smtClean="0"/>
              <a:t> .</a:t>
            </a:r>
            <a:r>
              <a:rPr lang="en-US" baseline="0" dirty="0" err="1" smtClean="0"/>
              <a:t>deshalb</a:t>
            </a:r>
            <a:r>
              <a:rPr lang="en-US" baseline="0" dirty="0" smtClean="0"/>
              <a:t> Simulation um die </a:t>
            </a:r>
            <a:r>
              <a:rPr lang="en-US" baseline="0" dirty="0" err="1" smtClean="0"/>
              <a:t>Interaktion</a:t>
            </a:r>
            <a:r>
              <a:rPr lang="en-US" baseline="0" dirty="0" smtClean="0"/>
              <a:t> </a:t>
            </a:r>
            <a:r>
              <a:rPr lang="en-US" baseline="0" dirty="0" err="1" smtClean="0"/>
              <a:t>zwischen</a:t>
            </a:r>
            <a:r>
              <a:rPr lang="en-US" baseline="0" dirty="0" smtClean="0"/>
              <a:t> des </a:t>
            </a:r>
            <a:r>
              <a:rPr lang="en-US" baseline="0" dirty="0" err="1" smtClean="0"/>
              <a:t>Dedupsmechanisms</a:t>
            </a:r>
            <a:r>
              <a:rPr lang="en-US" baseline="0" dirty="0" smtClean="0"/>
              <a:t> und des System </a:t>
            </a:r>
            <a:endParaRPr lang="en-US" dirty="0" smtClean="0"/>
          </a:p>
          <a:p>
            <a:endParaRPr lang="en-US" dirty="0" smtClean="0"/>
          </a:p>
          <a:p>
            <a:r>
              <a:rPr lang="en-US" dirty="0" smtClean="0"/>
              <a:t>+ </a:t>
            </a:r>
            <a:r>
              <a:rPr lang="en-US" dirty="0" err="1" smtClean="0"/>
              <a:t>Bei</a:t>
            </a:r>
            <a:r>
              <a:rPr lang="en-US" dirty="0" smtClean="0"/>
              <a:t> </a:t>
            </a:r>
            <a:r>
              <a:rPr lang="en-US" dirty="0" err="1" smtClean="0"/>
              <a:t>uns</a:t>
            </a:r>
            <a:r>
              <a:rPr lang="en-US" dirty="0" smtClean="0"/>
              <a:t> am </a:t>
            </a:r>
            <a:r>
              <a:rPr lang="en-US" dirty="0" err="1" smtClean="0"/>
              <a:t>Lehrstuhl</a:t>
            </a:r>
            <a:r>
              <a:rPr lang="en-US" dirty="0" smtClean="0"/>
              <a:t> </a:t>
            </a:r>
            <a:r>
              <a:rPr lang="en-US" dirty="0" err="1" smtClean="0"/>
              <a:t>interessieren</a:t>
            </a:r>
            <a:r>
              <a:rPr lang="en-US" dirty="0" smtClean="0"/>
              <a:t> </a:t>
            </a:r>
            <a:r>
              <a:rPr lang="en-US" dirty="0" err="1" smtClean="0"/>
              <a:t>wir</a:t>
            </a:r>
            <a:r>
              <a:rPr lang="en-US" dirty="0" smtClean="0"/>
              <a:t> </a:t>
            </a:r>
            <a:r>
              <a:rPr lang="en-US" dirty="0" err="1" smtClean="0"/>
              <a:t>uns</a:t>
            </a:r>
            <a:r>
              <a:rPr lang="en-US" dirty="0" smtClean="0"/>
              <a:t> </a:t>
            </a:r>
            <a:r>
              <a:rPr lang="en-US" dirty="0" err="1" smtClean="0"/>
              <a:t>besonders</a:t>
            </a:r>
            <a:r>
              <a:rPr lang="en-US" dirty="0" smtClean="0"/>
              <a:t> </a:t>
            </a:r>
            <a:r>
              <a:rPr lang="en-US" dirty="0" err="1" smtClean="0"/>
              <a:t>für</a:t>
            </a:r>
            <a:r>
              <a:rPr lang="en-US" dirty="0" smtClean="0"/>
              <a:t> Memory Traces</a:t>
            </a:r>
          </a:p>
          <a:p>
            <a:r>
              <a:rPr lang="en-US" dirty="0" smtClean="0"/>
              <a:t>	</a:t>
            </a:r>
            <a:r>
              <a:rPr lang="en-US" dirty="0" err="1" smtClean="0"/>
              <a:t>Aufzeichnung</a:t>
            </a:r>
            <a:r>
              <a:rPr lang="en-US" baseline="0" dirty="0" smtClean="0"/>
              <a:t> von </a:t>
            </a:r>
            <a:r>
              <a:rPr lang="en-US" baseline="0" dirty="0" err="1" smtClean="0"/>
              <a:t>Speicherzugriffen</a:t>
            </a:r>
            <a:r>
              <a:rPr lang="en-US" baseline="0" dirty="0" smtClean="0"/>
              <a:t> + </a:t>
            </a:r>
            <a:r>
              <a:rPr lang="en-US" baseline="0" dirty="0" err="1" smtClean="0"/>
              <a:t>Semantischen</a:t>
            </a:r>
            <a:r>
              <a:rPr lang="en-US" baseline="0" dirty="0" smtClean="0"/>
              <a:t> </a:t>
            </a:r>
            <a:r>
              <a:rPr lang="en-US" baseline="0" dirty="0" err="1" smtClean="0"/>
              <a:t>Informationen</a:t>
            </a:r>
            <a:r>
              <a:rPr lang="en-US" baseline="0" dirty="0" smtClean="0"/>
              <a:t> </a:t>
            </a:r>
            <a:r>
              <a:rPr lang="en-US" baseline="0" dirty="0" err="1" smtClean="0"/>
              <a:t>zur</a:t>
            </a:r>
            <a:r>
              <a:rPr lang="en-US" baseline="0" dirty="0" smtClean="0"/>
              <a:t> </a:t>
            </a:r>
            <a:r>
              <a:rPr lang="en-US" baseline="0" dirty="0" err="1" smtClean="0"/>
              <a:t>Korrelation</a:t>
            </a:r>
            <a:r>
              <a:rPr lang="en-US" baseline="0" dirty="0" smtClean="0"/>
              <a:t> </a:t>
            </a:r>
            <a:r>
              <a:rPr lang="en-US" baseline="0" dirty="0" err="1" smtClean="0"/>
              <a:t>mit</a:t>
            </a:r>
            <a:r>
              <a:rPr lang="en-US" baseline="0" dirty="0" smtClean="0"/>
              <a:t> </a:t>
            </a:r>
            <a:r>
              <a:rPr lang="en-US" baseline="0" dirty="0" err="1" smtClean="0"/>
              <a:t>Prozessen</a:t>
            </a:r>
            <a:r>
              <a:rPr lang="en-US" baseline="0" dirty="0" smtClean="0"/>
              <a:t>, </a:t>
            </a:r>
            <a:r>
              <a:rPr lang="en-US" baseline="0" dirty="0" err="1" smtClean="0"/>
              <a:t>Speicherbereichen</a:t>
            </a:r>
            <a:r>
              <a:rPr lang="en-US" baseline="0" dirty="0" smtClean="0"/>
              <a:t> </a:t>
            </a:r>
            <a:r>
              <a:rPr lang="en-US" baseline="0" dirty="0" err="1" smtClean="0"/>
              <a:t>usw</a:t>
            </a:r>
            <a:r>
              <a:rPr lang="en-US" baseline="0" dirty="0" smtClean="0"/>
              <a:t>.</a:t>
            </a:r>
          </a:p>
          <a:p>
            <a:endParaRPr lang="en-US" baseline="0" dirty="0" smtClean="0"/>
          </a:p>
          <a:p>
            <a:r>
              <a:rPr lang="en-US" baseline="0" dirty="0" smtClean="0"/>
              <a:t>+ </a:t>
            </a:r>
            <a:r>
              <a:rPr lang="en-US" baseline="0" dirty="0" err="1" smtClean="0"/>
              <a:t>Speichertraces</a:t>
            </a:r>
            <a:r>
              <a:rPr lang="en-US" baseline="0" dirty="0" smtClean="0"/>
              <a:t> </a:t>
            </a:r>
            <a:r>
              <a:rPr lang="en-US" baseline="0" dirty="0" err="1" smtClean="0"/>
              <a:t>sind</a:t>
            </a:r>
            <a:r>
              <a:rPr lang="en-US" baseline="0" dirty="0" smtClean="0"/>
              <a:t> </a:t>
            </a:r>
            <a:r>
              <a:rPr lang="en-US" baseline="0" dirty="0" err="1" smtClean="0"/>
              <a:t>jedoch</a:t>
            </a:r>
            <a:r>
              <a:rPr lang="en-US" baseline="0" dirty="0" smtClean="0"/>
              <a:t> </a:t>
            </a:r>
            <a:r>
              <a:rPr lang="en-US" baseline="0" dirty="0" err="1" smtClean="0"/>
              <a:t>anspruchsvolle</a:t>
            </a:r>
            <a:r>
              <a:rPr lang="en-US" baseline="0" dirty="0" smtClean="0"/>
              <a:t> Form der Traces</a:t>
            </a:r>
          </a:p>
          <a:p>
            <a:r>
              <a:rPr lang="en-US" baseline="0" dirty="0" smtClean="0"/>
              <a:t>	</a:t>
            </a:r>
            <a:r>
              <a:rPr lang="en-US" baseline="0" dirty="0" err="1" smtClean="0"/>
              <a:t>Es</a:t>
            </a:r>
            <a:r>
              <a:rPr lang="en-US" baseline="0" dirty="0" smtClean="0"/>
              <a:t> </a:t>
            </a:r>
            <a:r>
              <a:rPr lang="en-US" baseline="0" dirty="0" err="1" smtClean="0"/>
              <a:t>entstehen</a:t>
            </a:r>
            <a:r>
              <a:rPr lang="en-US" baseline="0" dirty="0" smtClean="0"/>
              <a:t> in </a:t>
            </a:r>
            <a:r>
              <a:rPr lang="en-US" baseline="0" dirty="0" err="1" smtClean="0"/>
              <a:t>kurzer</a:t>
            </a:r>
            <a:r>
              <a:rPr lang="en-US" baseline="0" dirty="0" smtClean="0"/>
              <a:t> </a:t>
            </a:r>
            <a:r>
              <a:rPr lang="en-US" baseline="0" dirty="0" err="1" smtClean="0"/>
              <a:t>Zeit</a:t>
            </a:r>
            <a:r>
              <a:rPr lang="en-US" baseline="0" dirty="0" smtClean="0"/>
              <a:t> </a:t>
            </a:r>
            <a:r>
              <a:rPr lang="en-US" baseline="0" dirty="0" err="1" smtClean="0"/>
              <a:t>viele</a:t>
            </a:r>
            <a:r>
              <a:rPr lang="en-US" baseline="0" dirty="0" smtClean="0"/>
              <a:t> </a:t>
            </a:r>
            <a:r>
              <a:rPr lang="en-US" baseline="0" dirty="0" err="1" smtClean="0"/>
              <a:t>Daten</a:t>
            </a:r>
            <a:endParaRPr lang="en-US" baseline="0" dirty="0" smtClean="0"/>
          </a:p>
          <a:p>
            <a:r>
              <a:rPr lang="en-US" baseline="0" dirty="0" smtClean="0"/>
              <a:t>	Die </a:t>
            </a:r>
            <a:r>
              <a:rPr lang="en-US" baseline="0" dirty="0" err="1" smtClean="0"/>
              <a:t>Gesamtmenge</a:t>
            </a:r>
            <a:r>
              <a:rPr lang="en-US" baseline="0" dirty="0" smtClean="0"/>
              <a:t> an </a:t>
            </a:r>
            <a:r>
              <a:rPr lang="en-US" baseline="0" dirty="0" err="1" smtClean="0"/>
              <a:t>Daten</a:t>
            </a:r>
            <a:r>
              <a:rPr lang="en-US" baseline="0" dirty="0" smtClean="0"/>
              <a:t> </a:t>
            </a:r>
            <a:r>
              <a:rPr lang="en-US" baseline="0" dirty="0" err="1" smtClean="0"/>
              <a:t>wird</a:t>
            </a:r>
            <a:r>
              <a:rPr lang="en-US" baseline="0" dirty="0" smtClean="0"/>
              <a:t> </a:t>
            </a:r>
            <a:r>
              <a:rPr lang="en-US" baseline="0" dirty="0" err="1" smtClean="0"/>
              <a:t>sehr</a:t>
            </a:r>
            <a:r>
              <a:rPr lang="en-US" baseline="0" dirty="0" smtClean="0"/>
              <a:t> </a:t>
            </a:r>
            <a:r>
              <a:rPr lang="en-US" baseline="0" dirty="0" err="1" smtClean="0"/>
              <a:t>groß</a:t>
            </a:r>
            <a:endParaRPr lang="en-US" baseline="0" dirty="0" smtClean="0"/>
          </a:p>
          <a:p>
            <a:r>
              <a:rPr lang="en-US" baseline="0" dirty="0" smtClean="0"/>
              <a:t>	“</a:t>
            </a:r>
            <a:r>
              <a:rPr lang="en-US" baseline="0" dirty="0" err="1" smtClean="0"/>
              <a:t>Beispiel</a:t>
            </a:r>
            <a:r>
              <a:rPr lang="en-US" baseline="0" dirty="0" smtClean="0"/>
              <a:t> </a:t>
            </a:r>
            <a:r>
              <a:rPr lang="en-US" baseline="0" dirty="0" err="1" smtClean="0"/>
              <a:t>aus</a:t>
            </a:r>
            <a:r>
              <a:rPr lang="en-US" baseline="0" dirty="0" smtClean="0"/>
              <a:t> </a:t>
            </a:r>
            <a:r>
              <a:rPr lang="en-US" baseline="0" dirty="0" err="1" smtClean="0"/>
              <a:t>Tabelle</a:t>
            </a:r>
            <a:r>
              <a:rPr lang="en-US" baseline="0" dirty="0" smtClean="0"/>
              <a:t>”</a:t>
            </a:r>
          </a:p>
          <a:p>
            <a:endParaRPr lang="en-US" baseline="0" dirty="0" smtClean="0"/>
          </a:p>
          <a:p>
            <a:pPr marL="171450" indent="-171450">
              <a:buFont typeface="Symbol" panose="05050102010706020507" pitchFamily="18" charset="2"/>
              <a:buChar char="Þ"/>
            </a:pPr>
            <a:r>
              <a:rPr lang="en-US" baseline="0" dirty="0" err="1" smtClean="0"/>
              <a:t>Es</a:t>
            </a:r>
            <a:r>
              <a:rPr lang="en-US" baseline="0" dirty="0" smtClean="0"/>
              <a:t> </a:t>
            </a:r>
            <a:r>
              <a:rPr lang="en-US" baseline="0" dirty="0" err="1" smtClean="0"/>
              <a:t>ist</a:t>
            </a:r>
            <a:r>
              <a:rPr lang="en-US" baseline="0" dirty="0" smtClean="0"/>
              <a:t> </a:t>
            </a:r>
            <a:r>
              <a:rPr lang="en-US" baseline="0" dirty="0" err="1" smtClean="0"/>
              <a:t>nötig</a:t>
            </a:r>
            <a:r>
              <a:rPr lang="en-US" baseline="0" dirty="0" smtClean="0"/>
              <a:t> die Traces </a:t>
            </a:r>
            <a:r>
              <a:rPr lang="en-US" baseline="0" dirty="0" err="1" smtClean="0"/>
              <a:t>zu</a:t>
            </a:r>
            <a:r>
              <a:rPr lang="en-US" baseline="0" dirty="0" smtClean="0"/>
              <a:t> </a:t>
            </a:r>
            <a:r>
              <a:rPr lang="en-US" baseline="0" dirty="0" err="1" smtClean="0"/>
              <a:t>komprimieren</a:t>
            </a:r>
            <a:endParaRPr lang="en-US" baseline="0" dirty="0" smtClean="0"/>
          </a:p>
          <a:p>
            <a:pPr marL="0" indent="0">
              <a:buFont typeface="Symbol" panose="05050102010706020507" pitchFamily="18" charset="2"/>
              <a:buNone/>
            </a:pPr>
            <a:r>
              <a:rPr lang="en-US" baseline="0" dirty="0" smtClean="0"/>
              <a:t>	</a:t>
            </a:r>
            <a:r>
              <a:rPr lang="en-US" baseline="0" dirty="0" err="1" smtClean="0"/>
              <a:t>Häufig</a:t>
            </a:r>
            <a:r>
              <a:rPr lang="en-US" baseline="0" dirty="0" smtClean="0"/>
              <a:t> muss man </a:t>
            </a:r>
            <a:r>
              <a:rPr lang="en-US" baseline="0" dirty="0" err="1" smtClean="0"/>
              <a:t>mehrere</a:t>
            </a:r>
            <a:r>
              <a:rPr lang="en-US" baseline="0" dirty="0" smtClean="0"/>
              <a:t> Traces </a:t>
            </a:r>
            <a:r>
              <a:rPr lang="en-US" baseline="0" dirty="0" err="1" smtClean="0"/>
              <a:t>vorhalten</a:t>
            </a:r>
            <a:r>
              <a:rPr lang="en-US" baseline="0" dirty="0" smtClean="0"/>
              <a:t>, um </a:t>
            </a:r>
            <a:r>
              <a:rPr lang="en-US" baseline="0" dirty="0" err="1" smtClean="0"/>
              <a:t>z.B</a:t>
            </a:r>
            <a:r>
              <a:rPr lang="en-US" baseline="0" dirty="0" smtClean="0"/>
              <a:t>. </a:t>
            </a:r>
            <a:r>
              <a:rPr lang="en-US" baseline="0" dirty="0" err="1" smtClean="0"/>
              <a:t>Vergleiche</a:t>
            </a:r>
            <a:r>
              <a:rPr lang="en-US" baseline="0" dirty="0" smtClean="0"/>
              <a:t> </a:t>
            </a:r>
            <a:r>
              <a:rPr lang="en-US" baseline="0" dirty="0" err="1" smtClean="0"/>
              <a:t>durchführen</a:t>
            </a:r>
            <a:r>
              <a:rPr lang="en-US" baseline="0" dirty="0" smtClean="0"/>
              <a:t> </a:t>
            </a:r>
            <a:r>
              <a:rPr lang="en-US" baseline="0" dirty="0" err="1" smtClean="0"/>
              <a:t>zu</a:t>
            </a:r>
            <a:r>
              <a:rPr lang="en-US" baseline="0" dirty="0" smtClean="0"/>
              <a:t> </a:t>
            </a:r>
            <a:r>
              <a:rPr lang="en-US" baseline="0" dirty="0" err="1" smtClean="0"/>
              <a:t>können</a:t>
            </a:r>
            <a:endParaRPr lang="en-US" baseline="0" dirty="0" smtClean="0"/>
          </a:p>
          <a:p>
            <a:pPr marL="0" indent="0">
              <a:buFont typeface="Symbol" panose="05050102010706020507" pitchFamily="18" charset="2"/>
              <a:buNone/>
            </a:pPr>
            <a:endParaRPr lang="en-US" baseline="0" dirty="0" smtClean="0"/>
          </a:p>
        </p:txBody>
      </p:sp>
      <p:sp>
        <p:nvSpPr>
          <p:cNvPr id="4" name="Footer Placeholder 3"/>
          <p:cNvSpPr>
            <a:spLocks noGrp="1"/>
          </p:cNvSpPr>
          <p:nvPr>
            <p:ph type="ftr" sz="quarter" idx="10"/>
          </p:nvPr>
        </p:nvSpPr>
        <p:spPr/>
        <p:txBody>
          <a:bodyPr/>
          <a:lstStyle/>
          <a:p>
            <a:pPr>
              <a:defRPr/>
            </a:pPr>
            <a:endParaRPr lang="de-DE" dirty="0"/>
          </a:p>
        </p:txBody>
      </p:sp>
      <p:sp>
        <p:nvSpPr>
          <p:cNvPr id="5" name="Slide Number Placeholder 4"/>
          <p:cNvSpPr>
            <a:spLocks noGrp="1"/>
          </p:cNvSpPr>
          <p:nvPr>
            <p:ph type="sldNum" sz="quarter" idx="11"/>
          </p:nvPr>
        </p:nvSpPr>
        <p:spPr/>
        <p:txBody>
          <a:bodyPr/>
          <a:lstStyle/>
          <a:p>
            <a:pPr>
              <a:defRPr/>
            </a:pPr>
            <a:fld id="{32BDCDAC-DE62-4AD3-97B8-72AB65504827}" type="slidenum">
              <a:rPr lang="de-DE" smtClean="0"/>
              <a:pPr>
                <a:defRPr/>
              </a:pPr>
              <a:t>3</a:t>
            </a:fld>
            <a:endParaRPr lang="de-DE" dirty="0"/>
          </a:p>
        </p:txBody>
      </p:sp>
    </p:spTree>
    <p:extLst>
      <p:ext uri="{BB962C8B-B14F-4D97-AF65-F5344CB8AC3E}">
        <p14:creationId xmlns:p14="http://schemas.microsoft.com/office/powerpoint/2010/main" val="4276830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606425"/>
            <a:ext cx="1584325" cy="1189038"/>
          </a:xfrm>
        </p:spPr>
      </p:sp>
      <p:sp>
        <p:nvSpPr>
          <p:cNvPr id="3" name="Notes Placeholder 2"/>
          <p:cNvSpPr>
            <a:spLocks noGrp="1"/>
          </p:cNvSpPr>
          <p:nvPr>
            <p:ph type="body" idx="1"/>
          </p:nvPr>
        </p:nvSpPr>
        <p:spPr/>
        <p:txBody>
          <a:bodyPr/>
          <a:lstStyle/>
          <a:p>
            <a:r>
              <a:rPr lang="en-US" dirty="0" smtClean="0"/>
              <a:t>+</a:t>
            </a:r>
            <a:r>
              <a:rPr lang="en-US" baseline="0" dirty="0" smtClean="0"/>
              <a:t> </a:t>
            </a:r>
            <a:r>
              <a:rPr lang="en-US" baseline="0" dirty="0" err="1" smtClean="0"/>
              <a:t>Ein</a:t>
            </a:r>
            <a:r>
              <a:rPr lang="en-US" baseline="0" dirty="0" smtClean="0"/>
              <a:t> </a:t>
            </a:r>
            <a:r>
              <a:rPr lang="en-US" baseline="0" dirty="0" err="1" smtClean="0"/>
              <a:t>einfaches</a:t>
            </a:r>
            <a:r>
              <a:rPr lang="en-US" baseline="0" dirty="0" smtClean="0"/>
              <a:t> Design </a:t>
            </a:r>
            <a:r>
              <a:rPr lang="en-US" baseline="0" dirty="0" err="1" smtClean="0"/>
              <a:t>für</a:t>
            </a:r>
            <a:r>
              <a:rPr lang="en-US" baseline="0" dirty="0" smtClean="0"/>
              <a:t> </a:t>
            </a:r>
            <a:r>
              <a:rPr lang="en-US" baseline="0" dirty="0" err="1" smtClean="0"/>
              <a:t>einen</a:t>
            </a:r>
            <a:r>
              <a:rPr lang="en-US" baseline="0" dirty="0" smtClean="0"/>
              <a:t> Memory Tracer </a:t>
            </a:r>
            <a:r>
              <a:rPr lang="en-US" baseline="0" dirty="0" err="1" smtClean="0"/>
              <a:t>wie</a:t>
            </a:r>
            <a:r>
              <a:rPr lang="en-US" baseline="0" dirty="0" smtClean="0"/>
              <a:t> </a:t>
            </a:r>
            <a:r>
              <a:rPr lang="en-US" baseline="0" dirty="0" err="1" smtClean="0"/>
              <a:t>wir</a:t>
            </a:r>
            <a:r>
              <a:rPr lang="en-US" baseline="0" dirty="0" smtClean="0"/>
              <a:t> </a:t>
            </a:r>
            <a:r>
              <a:rPr lang="en-US" baseline="0" dirty="0" err="1" smtClean="0"/>
              <a:t>ihn</a:t>
            </a:r>
            <a:r>
              <a:rPr lang="en-US" baseline="0" dirty="0" smtClean="0"/>
              <a:t> </a:t>
            </a:r>
            <a:r>
              <a:rPr lang="en-US" baseline="0" dirty="0" err="1" smtClean="0"/>
              <a:t>benötigen</a:t>
            </a:r>
            <a:r>
              <a:rPr lang="en-US" baseline="0" dirty="0" smtClean="0"/>
              <a:t> (</a:t>
            </a:r>
            <a:r>
              <a:rPr lang="en-US" baseline="0" dirty="0" err="1" smtClean="0"/>
              <a:t>mit</a:t>
            </a:r>
            <a:r>
              <a:rPr lang="en-US" baseline="0" dirty="0" smtClean="0"/>
              <a:t> </a:t>
            </a:r>
            <a:r>
              <a:rPr lang="en-US" baseline="0" dirty="0" err="1" smtClean="0"/>
              <a:t>Kompression</a:t>
            </a:r>
            <a:r>
              <a:rPr lang="en-US" baseline="0" dirty="0" smtClean="0"/>
              <a:t>) </a:t>
            </a:r>
            <a:r>
              <a:rPr lang="en-US" baseline="0" dirty="0" err="1" smtClean="0"/>
              <a:t>könnte</a:t>
            </a:r>
            <a:r>
              <a:rPr lang="en-US" baseline="0" dirty="0" smtClean="0"/>
              <a:t> so </a:t>
            </a:r>
            <a:r>
              <a:rPr lang="en-US" baseline="0" dirty="0" err="1" smtClean="0"/>
              <a:t>aussehen</a:t>
            </a:r>
            <a:r>
              <a:rPr lang="en-US" baseline="0" dirty="0" smtClean="0"/>
              <a:t>:</a:t>
            </a:r>
          </a:p>
          <a:p>
            <a:r>
              <a:rPr lang="en-US" baseline="0" dirty="0" smtClean="0"/>
              <a:t>	</a:t>
            </a:r>
            <a:r>
              <a:rPr lang="en-US" baseline="0" dirty="0" err="1" smtClean="0"/>
              <a:t>Eine</a:t>
            </a:r>
            <a:r>
              <a:rPr lang="en-US" baseline="0" dirty="0" smtClean="0"/>
              <a:t> </a:t>
            </a:r>
            <a:r>
              <a:rPr lang="en-US" baseline="0" dirty="0" err="1" smtClean="0"/>
              <a:t>Reihe</a:t>
            </a:r>
            <a:r>
              <a:rPr lang="en-US" baseline="0" dirty="0" smtClean="0"/>
              <a:t> von Hooks in der Simulation </a:t>
            </a:r>
            <a:r>
              <a:rPr lang="en-US" baseline="0" dirty="0" err="1" smtClean="0"/>
              <a:t>ermöglichen</a:t>
            </a:r>
            <a:r>
              <a:rPr lang="en-US" baseline="0" dirty="0" smtClean="0"/>
              <a:t> </a:t>
            </a:r>
            <a:r>
              <a:rPr lang="en-US" baseline="0" dirty="0" err="1" smtClean="0"/>
              <a:t>Operationen</a:t>
            </a:r>
            <a:r>
              <a:rPr lang="en-US" baseline="0" dirty="0" smtClean="0"/>
              <a:t> </a:t>
            </a:r>
            <a:r>
              <a:rPr lang="en-US" baseline="0" dirty="0" err="1" smtClean="0"/>
              <a:t>zu</a:t>
            </a:r>
            <a:r>
              <a:rPr lang="en-US" baseline="0" dirty="0" smtClean="0"/>
              <a:t> </a:t>
            </a:r>
            <a:r>
              <a:rPr lang="en-US" baseline="0" dirty="0" err="1" smtClean="0"/>
              <a:t>beobachten</a:t>
            </a:r>
            <a:r>
              <a:rPr lang="en-US" baseline="0" dirty="0" smtClean="0"/>
              <a:t> (</a:t>
            </a:r>
            <a:r>
              <a:rPr lang="en-US" baseline="0" dirty="0" err="1" smtClean="0"/>
              <a:t>z.B</a:t>
            </a:r>
            <a:r>
              <a:rPr lang="en-US" baseline="0" dirty="0" smtClean="0"/>
              <a:t>. </a:t>
            </a:r>
            <a:r>
              <a:rPr lang="en-US" baseline="0" dirty="0" err="1" smtClean="0"/>
              <a:t>Speicherzugriffe</a:t>
            </a:r>
            <a:r>
              <a:rPr lang="en-US" baseline="0" dirty="0" smtClean="0"/>
              <a:t> der CPU und DMA </a:t>
            </a:r>
            <a:r>
              <a:rPr lang="en-US" baseline="0" dirty="0" err="1" smtClean="0"/>
              <a:t>Zugriffe</a:t>
            </a:r>
            <a:r>
              <a:rPr lang="en-US" baseline="0" dirty="0" smtClean="0"/>
              <a:t>)</a:t>
            </a:r>
          </a:p>
          <a:p>
            <a:r>
              <a:rPr lang="en-US" baseline="0" dirty="0" smtClean="0"/>
              <a:t>	</a:t>
            </a:r>
            <a:r>
              <a:rPr lang="en-US" baseline="0" dirty="0" err="1" smtClean="0"/>
              <a:t>Genauso</a:t>
            </a:r>
            <a:r>
              <a:rPr lang="en-US" baseline="0" dirty="0" smtClean="0"/>
              <a:t> </a:t>
            </a:r>
            <a:r>
              <a:rPr lang="en-US" baseline="0" dirty="0" err="1" smtClean="0"/>
              <a:t>werden</a:t>
            </a:r>
            <a:r>
              <a:rPr lang="en-US" baseline="0" dirty="0" smtClean="0"/>
              <a:t> </a:t>
            </a:r>
            <a:r>
              <a:rPr lang="en-US" baseline="0" dirty="0" err="1" smtClean="0"/>
              <a:t>semantische</a:t>
            </a:r>
            <a:r>
              <a:rPr lang="en-US" baseline="0" dirty="0" smtClean="0"/>
              <a:t> </a:t>
            </a:r>
            <a:r>
              <a:rPr lang="en-US" baseline="0" dirty="0" err="1" smtClean="0"/>
              <a:t>Informationen</a:t>
            </a:r>
            <a:r>
              <a:rPr lang="en-US" baseline="0" dirty="0" smtClean="0"/>
              <a:t> </a:t>
            </a:r>
            <a:r>
              <a:rPr lang="en-US" baseline="0" dirty="0" err="1" smtClean="0"/>
              <a:t>wie</a:t>
            </a:r>
            <a:r>
              <a:rPr lang="en-US" baseline="0" dirty="0" smtClean="0"/>
              <a:t> der </a:t>
            </a:r>
            <a:r>
              <a:rPr lang="en-US" baseline="0" dirty="0" err="1" smtClean="0"/>
              <a:t>gerade</a:t>
            </a:r>
            <a:r>
              <a:rPr lang="en-US" baseline="0" dirty="0" smtClean="0"/>
              <a:t> </a:t>
            </a:r>
            <a:r>
              <a:rPr lang="en-US" baseline="0" dirty="0" err="1" smtClean="0"/>
              <a:t>laufende</a:t>
            </a:r>
            <a:r>
              <a:rPr lang="en-US" baseline="0" dirty="0" smtClean="0"/>
              <a:t> </a:t>
            </a:r>
            <a:r>
              <a:rPr lang="en-US" baseline="0" dirty="0" err="1" smtClean="0"/>
              <a:t>Prozess</a:t>
            </a:r>
            <a:r>
              <a:rPr lang="en-US" baseline="0" dirty="0" smtClean="0"/>
              <a:t> </a:t>
            </a:r>
            <a:r>
              <a:rPr lang="en-US" baseline="0" dirty="0" err="1" smtClean="0"/>
              <a:t>über</a:t>
            </a:r>
            <a:r>
              <a:rPr lang="en-US" baseline="0" dirty="0" smtClean="0"/>
              <a:t> </a:t>
            </a:r>
            <a:r>
              <a:rPr lang="en-US" baseline="0" dirty="0" err="1" smtClean="0"/>
              <a:t>Introspektion</a:t>
            </a:r>
            <a:r>
              <a:rPr lang="en-US" baseline="0" dirty="0" smtClean="0"/>
              <a:t> </a:t>
            </a:r>
            <a:r>
              <a:rPr lang="en-US" baseline="0" dirty="0" err="1" smtClean="0"/>
              <a:t>zur</a:t>
            </a:r>
            <a:r>
              <a:rPr lang="en-US" baseline="0" dirty="0" smtClean="0"/>
              <a:t> </a:t>
            </a:r>
            <a:r>
              <a:rPr lang="en-US" baseline="0" dirty="0" err="1" smtClean="0"/>
              <a:t>Verfügung</a:t>
            </a:r>
            <a:r>
              <a:rPr lang="en-US" baseline="0" dirty="0" smtClean="0"/>
              <a:t> </a:t>
            </a:r>
            <a:r>
              <a:rPr lang="en-US" baseline="0" dirty="0" err="1" smtClean="0"/>
              <a:t>gestellt</a:t>
            </a:r>
            <a:r>
              <a:rPr lang="en-US" baseline="0" dirty="0" smtClean="0"/>
              <a:t>.</a:t>
            </a:r>
          </a:p>
          <a:p>
            <a:endParaRPr lang="en-US" baseline="0" dirty="0" smtClean="0"/>
          </a:p>
          <a:p>
            <a:r>
              <a:rPr lang="en-US" baseline="0" dirty="0" smtClean="0"/>
              <a:t>+ In </a:t>
            </a:r>
            <a:r>
              <a:rPr lang="en-US" baseline="0" dirty="0" err="1" smtClean="0"/>
              <a:t>einem</a:t>
            </a:r>
            <a:r>
              <a:rPr lang="en-US" baseline="0" dirty="0" smtClean="0"/>
              <a:t> </a:t>
            </a:r>
            <a:r>
              <a:rPr lang="en-US" baseline="0" dirty="0" err="1" smtClean="0"/>
              <a:t>einfachen</a:t>
            </a:r>
            <a:r>
              <a:rPr lang="en-US" baseline="0" dirty="0" smtClean="0"/>
              <a:t> Design </a:t>
            </a:r>
            <a:r>
              <a:rPr lang="en-US" baseline="0" dirty="0" err="1" smtClean="0"/>
              <a:t>schreiben</a:t>
            </a:r>
            <a:r>
              <a:rPr lang="en-US" baseline="0" dirty="0" smtClean="0"/>
              <a:t> </a:t>
            </a:r>
            <a:r>
              <a:rPr lang="en-US" baseline="0" dirty="0" err="1" smtClean="0"/>
              <a:t>wir</a:t>
            </a:r>
            <a:r>
              <a:rPr lang="en-US" baseline="0" dirty="0" smtClean="0"/>
              <a:t> die Events in </a:t>
            </a:r>
            <a:r>
              <a:rPr lang="en-US" baseline="0" dirty="0" err="1" smtClean="0"/>
              <a:t>eine</a:t>
            </a:r>
            <a:r>
              <a:rPr lang="en-US" baseline="0" dirty="0" smtClean="0"/>
              <a:t> Pipe die </a:t>
            </a:r>
            <a:r>
              <a:rPr lang="en-US" baseline="0" dirty="0" err="1" smtClean="0"/>
              <a:t>mit</a:t>
            </a:r>
            <a:r>
              <a:rPr lang="en-US" baseline="0" dirty="0" smtClean="0"/>
              <a:t> </a:t>
            </a:r>
            <a:r>
              <a:rPr lang="en-US" baseline="0" dirty="0" err="1" smtClean="0"/>
              <a:t>einem</a:t>
            </a:r>
            <a:r>
              <a:rPr lang="en-US" baseline="0" dirty="0" smtClean="0"/>
              <a:t> </a:t>
            </a:r>
            <a:r>
              <a:rPr lang="en-US" baseline="0" dirty="0" err="1" smtClean="0"/>
              <a:t>Kompressor</a:t>
            </a:r>
            <a:r>
              <a:rPr lang="en-US" baseline="0" dirty="0" smtClean="0"/>
              <a:t> </a:t>
            </a:r>
            <a:r>
              <a:rPr lang="en-US" baseline="0" dirty="0" err="1" smtClean="0"/>
              <a:t>verbunden</a:t>
            </a:r>
            <a:r>
              <a:rPr lang="en-US" baseline="0" dirty="0" smtClean="0"/>
              <a:t> </a:t>
            </a:r>
            <a:r>
              <a:rPr lang="en-US" baseline="0" dirty="0" err="1" smtClean="0"/>
              <a:t>ist</a:t>
            </a:r>
            <a:r>
              <a:rPr lang="en-US" baseline="0" dirty="0" smtClean="0"/>
              <a:t>.</a:t>
            </a:r>
          </a:p>
          <a:p>
            <a:r>
              <a:rPr lang="en-US" baseline="0" dirty="0" smtClean="0"/>
              <a:t>	</a:t>
            </a:r>
            <a:r>
              <a:rPr lang="en-US" baseline="0" dirty="0" err="1" smtClean="0"/>
              <a:t>Dieser</a:t>
            </a:r>
            <a:r>
              <a:rPr lang="en-US" baseline="0" dirty="0" smtClean="0"/>
              <a:t> </a:t>
            </a:r>
            <a:r>
              <a:rPr lang="en-US" baseline="0" dirty="0" err="1" smtClean="0"/>
              <a:t>komprimiert</a:t>
            </a:r>
            <a:r>
              <a:rPr lang="en-US" baseline="0" dirty="0" smtClean="0"/>
              <a:t> die </a:t>
            </a:r>
            <a:r>
              <a:rPr lang="en-US" baseline="0" dirty="0" err="1" smtClean="0"/>
              <a:t>Daten</a:t>
            </a:r>
            <a:r>
              <a:rPr lang="en-US" baseline="0" dirty="0" smtClean="0"/>
              <a:t> und </a:t>
            </a:r>
            <a:r>
              <a:rPr lang="en-US" baseline="0" dirty="0" err="1" smtClean="0"/>
              <a:t>schreibt</a:t>
            </a:r>
            <a:r>
              <a:rPr lang="en-US" baseline="0" dirty="0" smtClean="0"/>
              <a:t> </a:t>
            </a:r>
            <a:r>
              <a:rPr lang="en-US" baseline="0" dirty="0" err="1" smtClean="0"/>
              <a:t>sie</a:t>
            </a:r>
            <a:r>
              <a:rPr lang="en-US" baseline="0" dirty="0" smtClean="0"/>
              <a:t> in </a:t>
            </a:r>
            <a:r>
              <a:rPr lang="en-US" baseline="0" dirty="0" err="1" smtClean="0"/>
              <a:t>eine</a:t>
            </a:r>
            <a:r>
              <a:rPr lang="en-US" baseline="0" dirty="0" smtClean="0"/>
              <a:t> </a:t>
            </a:r>
            <a:r>
              <a:rPr lang="en-US" baseline="0" dirty="0" err="1" smtClean="0"/>
              <a:t>Datei</a:t>
            </a:r>
            <a:r>
              <a:rPr lang="en-US" baseline="0" dirty="0" smtClean="0"/>
              <a:t> auf der </a:t>
            </a:r>
            <a:r>
              <a:rPr lang="en-US" baseline="0" dirty="0" err="1" smtClean="0"/>
              <a:t>Festplatte</a:t>
            </a:r>
            <a:endParaRPr lang="en-US" baseline="0" dirty="0" smtClean="0"/>
          </a:p>
          <a:p>
            <a:endParaRPr lang="en-US" baseline="0" dirty="0" smtClean="0"/>
          </a:p>
          <a:p>
            <a:r>
              <a:rPr lang="en-US" baseline="0" dirty="0" smtClean="0"/>
              <a:t>CLICK</a:t>
            </a:r>
          </a:p>
          <a:p>
            <a:endParaRPr lang="en-US" baseline="0" dirty="0" smtClean="0"/>
          </a:p>
          <a:p>
            <a:r>
              <a:rPr lang="en-US" baseline="0" dirty="0" smtClean="0"/>
              <a:t>+ Die </a:t>
            </a:r>
            <a:r>
              <a:rPr lang="en-US" baseline="0" dirty="0" err="1" smtClean="0"/>
              <a:t>Ergebnisse</a:t>
            </a:r>
            <a:r>
              <a:rPr lang="en-US" baseline="0" dirty="0" smtClean="0"/>
              <a:t> </a:t>
            </a:r>
            <a:r>
              <a:rPr lang="en-US" baseline="0" dirty="0" err="1" smtClean="0"/>
              <a:t>mit</a:t>
            </a:r>
            <a:r>
              <a:rPr lang="en-US" baseline="0" dirty="0" smtClean="0"/>
              <a:t> so </a:t>
            </a:r>
            <a:r>
              <a:rPr lang="en-US" baseline="0" dirty="0" err="1" smtClean="0"/>
              <a:t>einem</a:t>
            </a:r>
            <a:r>
              <a:rPr lang="en-US" baseline="0" dirty="0" smtClean="0"/>
              <a:t> Tracer </a:t>
            </a:r>
            <a:r>
              <a:rPr lang="en-US" baseline="0" dirty="0" err="1" smtClean="0"/>
              <a:t>sind</a:t>
            </a:r>
            <a:r>
              <a:rPr lang="en-US" baseline="0" dirty="0" smtClean="0"/>
              <a:t> </a:t>
            </a:r>
            <a:r>
              <a:rPr lang="en-US" baseline="0" dirty="0" err="1" smtClean="0"/>
              <a:t>allerdings</a:t>
            </a:r>
            <a:r>
              <a:rPr lang="en-US" baseline="0" dirty="0" smtClean="0"/>
              <a:t> </a:t>
            </a:r>
            <a:r>
              <a:rPr lang="en-US" baseline="0" dirty="0" err="1" smtClean="0"/>
              <a:t>enttäuschend</a:t>
            </a:r>
            <a:endParaRPr lang="en-US" baseline="0" dirty="0" smtClean="0"/>
          </a:p>
          <a:p>
            <a:r>
              <a:rPr lang="en-US" baseline="0" dirty="0" smtClean="0"/>
              <a:t>	</a:t>
            </a:r>
            <a:r>
              <a:rPr lang="en-US" baseline="0" dirty="0" err="1" smtClean="0"/>
              <a:t>Obwohl</a:t>
            </a:r>
            <a:r>
              <a:rPr lang="en-US" baseline="0" dirty="0" smtClean="0"/>
              <a:t> die Traces </a:t>
            </a:r>
            <a:r>
              <a:rPr lang="en-US" baseline="0" dirty="0" err="1" smtClean="0"/>
              <a:t>schon</a:t>
            </a:r>
            <a:r>
              <a:rPr lang="en-US" baseline="0" dirty="0" smtClean="0"/>
              <a:t> </a:t>
            </a:r>
            <a:r>
              <a:rPr lang="en-US" baseline="0" dirty="0" err="1" smtClean="0"/>
              <a:t>deutlich</a:t>
            </a:r>
            <a:r>
              <a:rPr lang="en-US" baseline="0" dirty="0" smtClean="0"/>
              <a:t> </a:t>
            </a:r>
            <a:r>
              <a:rPr lang="en-US" baseline="0" dirty="0" err="1" smtClean="0"/>
              <a:t>kleiner</a:t>
            </a:r>
            <a:r>
              <a:rPr lang="en-US" baseline="0" dirty="0" smtClean="0"/>
              <a:t> </a:t>
            </a:r>
            <a:r>
              <a:rPr lang="en-US" baseline="0" dirty="0" err="1" smtClean="0"/>
              <a:t>werden</a:t>
            </a:r>
            <a:r>
              <a:rPr lang="en-US" baseline="0" dirty="0" smtClean="0"/>
              <a:t> (3,6 </a:t>
            </a:r>
            <a:r>
              <a:rPr lang="en-US" baseline="0" dirty="0" err="1" smtClean="0"/>
              <a:t>TiB</a:t>
            </a:r>
            <a:r>
              <a:rPr lang="en-US" baseline="0" dirty="0" smtClean="0"/>
              <a:t> -&gt; 700 </a:t>
            </a:r>
            <a:r>
              <a:rPr lang="en-US" baseline="0" dirty="0" err="1" smtClean="0"/>
              <a:t>GiB</a:t>
            </a:r>
            <a:r>
              <a:rPr lang="en-US" baseline="0" dirty="0" smtClean="0"/>
              <a:t>), </a:t>
            </a:r>
            <a:r>
              <a:rPr lang="en-US" baseline="0" dirty="0" err="1" smtClean="0"/>
              <a:t>sind</a:t>
            </a:r>
            <a:r>
              <a:rPr lang="en-US" baseline="0" dirty="0" smtClean="0"/>
              <a:t> </a:t>
            </a:r>
            <a:r>
              <a:rPr lang="en-US" baseline="0" dirty="0" err="1" smtClean="0"/>
              <a:t>sie</a:t>
            </a:r>
            <a:r>
              <a:rPr lang="en-US" baseline="0" dirty="0" smtClean="0"/>
              <a:t> </a:t>
            </a:r>
            <a:r>
              <a:rPr lang="en-US" baseline="0" dirty="0" err="1" smtClean="0"/>
              <a:t>immer</a:t>
            </a:r>
            <a:r>
              <a:rPr lang="en-US" baseline="0" dirty="0" smtClean="0"/>
              <a:t> </a:t>
            </a:r>
            <a:r>
              <a:rPr lang="en-US" baseline="0" dirty="0" err="1" smtClean="0"/>
              <a:t>noch</a:t>
            </a:r>
            <a:r>
              <a:rPr lang="en-US" baseline="0" dirty="0" smtClean="0"/>
              <a:t> </a:t>
            </a:r>
            <a:r>
              <a:rPr lang="en-US" baseline="0" dirty="0" err="1" smtClean="0"/>
              <a:t>sehr</a:t>
            </a:r>
            <a:r>
              <a:rPr lang="en-US" baseline="0" dirty="0" smtClean="0"/>
              <a:t> </a:t>
            </a:r>
            <a:r>
              <a:rPr lang="en-US" baseline="0" dirty="0" err="1" smtClean="0"/>
              <a:t>unhandlich</a:t>
            </a:r>
            <a:endParaRPr lang="en-US" baseline="0" dirty="0" smtClean="0"/>
          </a:p>
          <a:p>
            <a:endParaRPr lang="en-US" baseline="0" dirty="0" smtClean="0"/>
          </a:p>
          <a:p>
            <a:r>
              <a:rPr lang="en-US" baseline="0" dirty="0" smtClean="0"/>
              <a:t>+ Das </a:t>
            </a:r>
            <a:r>
              <a:rPr lang="en-US" baseline="0" dirty="0" err="1" smtClean="0"/>
              <a:t>größte</a:t>
            </a:r>
            <a:r>
              <a:rPr lang="en-US" baseline="0" dirty="0" smtClean="0"/>
              <a:t> Problem </a:t>
            </a:r>
            <a:r>
              <a:rPr lang="en-US" baseline="0" dirty="0" err="1" smtClean="0"/>
              <a:t>ist</a:t>
            </a:r>
            <a:r>
              <a:rPr lang="en-US" baseline="0" dirty="0" smtClean="0"/>
              <a:t> </a:t>
            </a:r>
            <a:r>
              <a:rPr lang="en-US" baseline="0" dirty="0" err="1" smtClean="0"/>
              <a:t>allerdings</a:t>
            </a:r>
            <a:r>
              <a:rPr lang="en-US" baseline="0" dirty="0" smtClean="0"/>
              <a:t>, </a:t>
            </a:r>
            <a:r>
              <a:rPr lang="en-US" baseline="0" dirty="0" err="1" smtClean="0"/>
              <a:t>dass</a:t>
            </a:r>
            <a:r>
              <a:rPr lang="en-US" baseline="0" dirty="0" smtClean="0"/>
              <a:t> die Simulation </a:t>
            </a:r>
            <a:r>
              <a:rPr lang="en-US" baseline="0" dirty="0" err="1" smtClean="0"/>
              <a:t>durch</a:t>
            </a:r>
            <a:r>
              <a:rPr lang="en-US" baseline="0" dirty="0" smtClean="0"/>
              <a:t> die </a:t>
            </a:r>
            <a:r>
              <a:rPr lang="en-US" baseline="0" dirty="0" err="1" smtClean="0"/>
              <a:t>Kompression</a:t>
            </a:r>
            <a:r>
              <a:rPr lang="en-US" baseline="0" dirty="0" smtClean="0"/>
              <a:t> </a:t>
            </a:r>
            <a:r>
              <a:rPr lang="en-US" baseline="0" dirty="0" err="1" smtClean="0"/>
              <a:t>massiv</a:t>
            </a:r>
            <a:r>
              <a:rPr lang="en-US" baseline="0" dirty="0" smtClean="0"/>
              <a:t> </a:t>
            </a:r>
            <a:r>
              <a:rPr lang="en-US" baseline="0" dirty="0" err="1" smtClean="0"/>
              <a:t>ausgebremst</a:t>
            </a:r>
            <a:r>
              <a:rPr lang="en-US" baseline="0" dirty="0" smtClean="0"/>
              <a:t> </a:t>
            </a:r>
            <a:r>
              <a:rPr lang="en-US" baseline="0" dirty="0" err="1" smtClean="0"/>
              <a:t>wird</a:t>
            </a:r>
            <a:endParaRPr lang="en-US" baseline="0" dirty="0" smtClean="0"/>
          </a:p>
          <a:p>
            <a:r>
              <a:rPr lang="en-US" baseline="0" dirty="0" smtClean="0"/>
              <a:t>	Slowdown </a:t>
            </a:r>
            <a:r>
              <a:rPr lang="en-US" baseline="0" dirty="0" err="1" smtClean="0"/>
              <a:t>ist</a:t>
            </a:r>
            <a:r>
              <a:rPr lang="en-US" baseline="0" dirty="0" smtClean="0"/>
              <a:t>: </a:t>
            </a:r>
          </a:p>
          <a:p>
            <a:r>
              <a:rPr lang="en-US" baseline="0" dirty="0" smtClean="0"/>
              <a:t>	</a:t>
            </a:r>
            <a:r>
              <a:rPr lang="en-US" baseline="0" dirty="0" err="1" smtClean="0"/>
              <a:t>Wobei</a:t>
            </a:r>
            <a:r>
              <a:rPr lang="en-US" baseline="0" dirty="0" smtClean="0"/>
              <a:t> 95% der </a:t>
            </a:r>
            <a:r>
              <a:rPr lang="en-US" baseline="0" dirty="0" err="1" smtClean="0"/>
              <a:t>totalen</a:t>
            </a:r>
            <a:r>
              <a:rPr lang="en-US" baseline="0" dirty="0" smtClean="0"/>
              <a:t> </a:t>
            </a:r>
            <a:r>
              <a:rPr lang="en-US" baseline="0" dirty="0" err="1" smtClean="0"/>
              <a:t>Laufzeit</a:t>
            </a:r>
            <a:r>
              <a:rPr lang="en-US" baseline="0" dirty="0" smtClean="0"/>
              <a:t> in der </a:t>
            </a:r>
            <a:r>
              <a:rPr lang="en-US" baseline="0" dirty="0" err="1" smtClean="0"/>
              <a:t>Kompression</a:t>
            </a:r>
            <a:r>
              <a:rPr lang="en-US" baseline="0" dirty="0" smtClean="0"/>
              <a:t> und </a:t>
            </a:r>
            <a:r>
              <a:rPr lang="en-US" baseline="0" dirty="0" err="1" smtClean="0"/>
              <a:t>Speicherung</a:t>
            </a:r>
            <a:r>
              <a:rPr lang="en-US" baseline="0" dirty="0" smtClean="0"/>
              <a:t> des Traces </a:t>
            </a:r>
            <a:r>
              <a:rPr lang="en-US" baseline="0" dirty="0" err="1" smtClean="0"/>
              <a:t>steckt</a:t>
            </a:r>
            <a:endParaRPr lang="en-US" baseline="0" dirty="0" smtClean="0"/>
          </a:p>
          <a:p>
            <a:r>
              <a:rPr lang="en-US" baseline="0" dirty="0" smtClean="0"/>
              <a:t>	=&gt; Das </a:t>
            </a:r>
            <a:r>
              <a:rPr lang="en-US" baseline="0" dirty="0" err="1" smtClean="0"/>
              <a:t>ist</a:t>
            </a:r>
            <a:r>
              <a:rPr lang="en-US" baseline="0" dirty="0" smtClean="0"/>
              <a:t> </a:t>
            </a:r>
            <a:r>
              <a:rPr lang="en-US" baseline="0" dirty="0" err="1" smtClean="0"/>
              <a:t>besonders</a:t>
            </a:r>
            <a:r>
              <a:rPr lang="en-US" baseline="0" dirty="0" smtClean="0"/>
              <a:t> </a:t>
            </a:r>
            <a:r>
              <a:rPr lang="en-US" baseline="0" dirty="0" err="1" smtClean="0"/>
              <a:t>kritisch</a:t>
            </a:r>
            <a:r>
              <a:rPr lang="en-US" baseline="0" dirty="0" smtClean="0"/>
              <a:t>, </a:t>
            </a:r>
            <a:r>
              <a:rPr lang="en-US" baseline="0" dirty="0" err="1" smtClean="0"/>
              <a:t>wenn</a:t>
            </a:r>
            <a:r>
              <a:rPr lang="en-US" baseline="0" dirty="0" smtClean="0"/>
              <a:t> man </a:t>
            </a:r>
            <a:r>
              <a:rPr lang="en-US" baseline="0" dirty="0" err="1" smtClean="0"/>
              <a:t>bedenkt</a:t>
            </a:r>
            <a:r>
              <a:rPr lang="en-US" baseline="0" dirty="0" smtClean="0"/>
              <a:t>, </a:t>
            </a:r>
            <a:r>
              <a:rPr lang="en-US" baseline="0" dirty="0" err="1" smtClean="0"/>
              <a:t>dass</a:t>
            </a:r>
            <a:r>
              <a:rPr lang="en-US" baseline="0" dirty="0" smtClean="0"/>
              <a:t> die Simulation </a:t>
            </a:r>
            <a:r>
              <a:rPr lang="en-US" baseline="0" dirty="0" err="1" smtClean="0"/>
              <a:t>selbst</a:t>
            </a:r>
            <a:r>
              <a:rPr lang="en-US" baseline="0" dirty="0" smtClean="0"/>
              <a:t> (</a:t>
            </a:r>
            <a:r>
              <a:rPr lang="en-US" baseline="0" dirty="0" err="1" smtClean="0"/>
              <a:t>ohne</a:t>
            </a:r>
            <a:r>
              <a:rPr lang="en-US" baseline="0" dirty="0" smtClean="0"/>
              <a:t> Tracing) </a:t>
            </a:r>
            <a:r>
              <a:rPr lang="en-US" baseline="0" dirty="0" err="1" smtClean="0"/>
              <a:t>schon</a:t>
            </a:r>
            <a:r>
              <a:rPr lang="en-US" baseline="0" dirty="0" smtClean="0"/>
              <a:t> 100x </a:t>
            </a:r>
            <a:r>
              <a:rPr lang="en-US" baseline="0" dirty="0" err="1" smtClean="0"/>
              <a:t>langsamer</a:t>
            </a:r>
            <a:r>
              <a:rPr lang="en-US" baseline="0" dirty="0" smtClean="0"/>
              <a:t> </a:t>
            </a:r>
            <a:r>
              <a:rPr lang="en-US" baseline="0" dirty="0" err="1" smtClean="0"/>
              <a:t>sein</a:t>
            </a:r>
            <a:r>
              <a:rPr lang="en-US" baseline="0" dirty="0" smtClean="0"/>
              <a:t> </a:t>
            </a:r>
            <a:r>
              <a:rPr lang="en-US" baseline="0" dirty="0" err="1" smtClean="0"/>
              <a:t>kann</a:t>
            </a:r>
            <a:r>
              <a:rPr lang="en-US" baseline="0" dirty="0" smtClean="0"/>
              <a:t> </a:t>
            </a:r>
            <a:r>
              <a:rPr lang="en-US" baseline="0" dirty="0" err="1" smtClean="0"/>
              <a:t>als</a:t>
            </a:r>
            <a:r>
              <a:rPr lang="en-US" baseline="0" dirty="0" smtClean="0"/>
              <a:t> die native </a:t>
            </a:r>
            <a:r>
              <a:rPr lang="en-US" baseline="0" dirty="0" err="1" smtClean="0"/>
              <a:t>Ausführung</a:t>
            </a:r>
            <a:endParaRPr lang="en-US" baseline="0" dirty="0" smtClean="0"/>
          </a:p>
          <a:p>
            <a:endParaRPr lang="en-US" baseline="0" dirty="0" smtClean="0"/>
          </a:p>
          <a:p>
            <a:r>
              <a:rPr lang="en-US" baseline="0" dirty="0" smtClean="0"/>
              <a:t>=&gt; </a:t>
            </a:r>
            <a:r>
              <a:rPr lang="en-US" baseline="0" dirty="0" err="1" smtClean="0"/>
              <a:t>Wir</a:t>
            </a:r>
            <a:r>
              <a:rPr lang="en-US" baseline="0" dirty="0" smtClean="0"/>
              <a:t> </a:t>
            </a:r>
            <a:r>
              <a:rPr lang="en-US" baseline="0" dirty="0" err="1" smtClean="0"/>
              <a:t>brauchen</a:t>
            </a:r>
            <a:r>
              <a:rPr lang="en-US" baseline="0" dirty="0" smtClean="0"/>
              <a:t> also </a:t>
            </a:r>
            <a:r>
              <a:rPr lang="en-US" baseline="0" dirty="0" err="1" smtClean="0"/>
              <a:t>einen</a:t>
            </a:r>
            <a:r>
              <a:rPr lang="en-US" baseline="0" dirty="0" smtClean="0"/>
              <a:t> </a:t>
            </a:r>
            <a:r>
              <a:rPr lang="en-US" baseline="0" dirty="0" err="1" smtClean="0"/>
              <a:t>ausgereifteren</a:t>
            </a:r>
            <a:r>
              <a:rPr lang="en-US" baseline="0" dirty="0" smtClean="0"/>
              <a:t> </a:t>
            </a:r>
            <a:r>
              <a:rPr lang="en-US" baseline="0" dirty="0" err="1" smtClean="0"/>
              <a:t>Ansatz</a:t>
            </a:r>
            <a:r>
              <a:rPr lang="en-US" baseline="0" dirty="0" smtClean="0"/>
              <a:t>, um Memory Traces </a:t>
            </a:r>
            <a:r>
              <a:rPr lang="en-US" baseline="0" dirty="0" err="1" smtClean="0"/>
              <a:t>aufzeichnen</a:t>
            </a:r>
            <a:r>
              <a:rPr lang="en-US" baseline="0" dirty="0" smtClean="0"/>
              <a:t> </a:t>
            </a:r>
            <a:r>
              <a:rPr lang="en-US" baseline="0" dirty="0" err="1" smtClean="0"/>
              <a:t>zu</a:t>
            </a:r>
            <a:r>
              <a:rPr lang="en-US" baseline="0" dirty="0" smtClean="0"/>
              <a:t> </a:t>
            </a:r>
            <a:r>
              <a:rPr lang="en-US" baseline="0" dirty="0" err="1" smtClean="0"/>
              <a:t>können</a:t>
            </a:r>
            <a:r>
              <a:rPr lang="en-US" baseline="0" dirty="0" smtClean="0"/>
              <a:t>, der </a:t>
            </a:r>
            <a:r>
              <a:rPr lang="en-US" baseline="0" dirty="0" err="1" smtClean="0"/>
              <a:t>diese</a:t>
            </a:r>
            <a:r>
              <a:rPr lang="en-US" baseline="0" dirty="0" smtClean="0"/>
              <a:t> </a:t>
            </a:r>
            <a:r>
              <a:rPr lang="en-US" baseline="0" dirty="0" err="1" smtClean="0"/>
              <a:t>Nachteile</a:t>
            </a:r>
            <a:r>
              <a:rPr lang="en-US" baseline="0" dirty="0" smtClean="0"/>
              <a:t> </a:t>
            </a:r>
            <a:r>
              <a:rPr lang="en-US" baseline="0" dirty="0" err="1" smtClean="0"/>
              <a:t>nicht</a:t>
            </a:r>
            <a:r>
              <a:rPr lang="en-US" baseline="0" dirty="0" smtClean="0"/>
              <a:t> hat</a:t>
            </a:r>
          </a:p>
        </p:txBody>
      </p:sp>
      <p:sp>
        <p:nvSpPr>
          <p:cNvPr id="4" name="Footer Placeholder 3"/>
          <p:cNvSpPr>
            <a:spLocks noGrp="1"/>
          </p:cNvSpPr>
          <p:nvPr>
            <p:ph type="ftr" sz="quarter" idx="10"/>
          </p:nvPr>
        </p:nvSpPr>
        <p:spPr/>
        <p:txBody>
          <a:bodyPr/>
          <a:lstStyle/>
          <a:p>
            <a:pPr>
              <a:defRPr/>
            </a:pPr>
            <a:endParaRPr lang="de-DE" dirty="0"/>
          </a:p>
        </p:txBody>
      </p:sp>
      <p:sp>
        <p:nvSpPr>
          <p:cNvPr id="5" name="Slide Number Placeholder 4"/>
          <p:cNvSpPr>
            <a:spLocks noGrp="1"/>
          </p:cNvSpPr>
          <p:nvPr>
            <p:ph type="sldNum" sz="quarter" idx="11"/>
          </p:nvPr>
        </p:nvSpPr>
        <p:spPr/>
        <p:txBody>
          <a:bodyPr/>
          <a:lstStyle/>
          <a:p>
            <a:pPr>
              <a:defRPr/>
            </a:pPr>
            <a:fld id="{32BDCDAC-DE62-4AD3-97B8-72AB65504827}" type="slidenum">
              <a:rPr lang="de-DE" smtClean="0"/>
              <a:pPr>
                <a:defRPr/>
              </a:pPr>
              <a:t>4</a:t>
            </a:fld>
            <a:endParaRPr lang="de-DE" dirty="0"/>
          </a:p>
        </p:txBody>
      </p:sp>
    </p:spTree>
    <p:extLst>
      <p:ext uri="{BB962C8B-B14F-4D97-AF65-F5344CB8AC3E}">
        <p14:creationId xmlns:p14="http://schemas.microsoft.com/office/powerpoint/2010/main" val="3192075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baseline="0" dirty="0" smtClean="0"/>
              <a:t>+ </a:t>
            </a:r>
            <a:r>
              <a:rPr lang="en-US" baseline="0" dirty="0" err="1" smtClean="0"/>
              <a:t>Bei</a:t>
            </a:r>
            <a:r>
              <a:rPr lang="en-US" baseline="0" dirty="0" smtClean="0"/>
              <a:t> </a:t>
            </a:r>
            <a:r>
              <a:rPr lang="en-US" baseline="0" dirty="0" err="1" smtClean="0"/>
              <a:t>uns</a:t>
            </a:r>
            <a:r>
              <a:rPr lang="en-US" baseline="0" dirty="0" smtClean="0"/>
              <a:t> am </a:t>
            </a:r>
            <a:r>
              <a:rPr lang="en-US" baseline="0" dirty="0" err="1" smtClean="0"/>
              <a:t>Lehrstuhl</a:t>
            </a:r>
            <a:r>
              <a:rPr lang="en-US" baseline="0" dirty="0" smtClean="0"/>
              <a:t> </a:t>
            </a:r>
            <a:r>
              <a:rPr lang="en-US" baseline="0" dirty="0" err="1" smtClean="0"/>
              <a:t>haben</a:t>
            </a:r>
            <a:r>
              <a:rPr lang="en-US" baseline="0" dirty="0" smtClean="0"/>
              <a:t> </a:t>
            </a:r>
            <a:r>
              <a:rPr lang="en-US" baseline="0" dirty="0" err="1" smtClean="0"/>
              <a:t>wir</a:t>
            </a:r>
            <a:r>
              <a:rPr lang="en-US" baseline="0" dirty="0" smtClean="0"/>
              <a:t> </a:t>
            </a:r>
            <a:r>
              <a:rPr lang="en-US" baseline="0" dirty="0" err="1" smtClean="0"/>
              <a:t>zu</a:t>
            </a:r>
            <a:r>
              <a:rPr lang="en-US" baseline="0" dirty="0" smtClean="0"/>
              <a:t> </a:t>
            </a:r>
            <a:r>
              <a:rPr lang="en-US" baseline="0" dirty="0" err="1" smtClean="0"/>
              <a:t>diesem</a:t>
            </a:r>
            <a:r>
              <a:rPr lang="en-US" baseline="0" dirty="0" smtClean="0"/>
              <a:t> </a:t>
            </a:r>
            <a:r>
              <a:rPr lang="en-US" baseline="0" dirty="0" err="1" smtClean="0"/>
              <a:t>Zweck</a:t>
            </a:r>
            <a:r>
              <a:rPr lang="en-US" baseline="0" dirty="0" smtClean="0"/>
              <a:t> </a:t>
            </a:r>
            <a:r>
              <a:rPr lang="en-US" baseline="0" dirty="0" err="1" smtClean="0"/>
              <a:t>Simutrace</a:t>
            </a:r>
            <a:r>
              <a:rPr lang="en-US" baseline="0" dirty="0" smtClean="0"/>
              <a:t> </a:t>
            </a:r>
            <a:r>
              <a:rPr lang="en-US" baseline="0" dirty="0" err="1" smtClean="0"/>
              <a:t>entwickelt</a:t>
            </a:r>
            <a:endParaRPr lang="en-US" baseline="0" dirty="0" smtClean="0"/>
          </a:p>
          <a:p>
            <a:r>
              <a:rPr lang="en-US" baseline="0" dirty="0" smtClean="0"/>
              <a:t>	</a:t>
            </a:r>
          </a:p>
          <a:p>
            <a:endParaRPr lang="en-US" baseline="0" dirty="0" smtClean="0"/>
          </a:p>
          <a:p>
            <a:r>
              <a:rPr lang="en-US" baseline="0" dirty="0" smtClean="0"/>
              <a:t>+ </a:t>
            </a:r>
            <a:r>
              <a:rPr lang="en-US" baseline="0" dirty="0" err="1" smtClean="0"/>
              <a:t>Simutrace</a:t>
            </a:r>
            <a:r>
              <a:rPr lang="en-US" baseline="0" dirty="0" smtClean="0"/>
              <a:t> </a:t>
            </a:r>
            <a:r>
              <a:rPr lang="en-US" baseline="0" dirty="0" err="1" smtClean="0"/>
              <a:t>ist</a:t>
            </a:r>
            <a:r>
              <a:rPr lang="en-US" baseline="0" dirty="0" smtClean="0"/>
              <a:t> </a:t>
            </a:r>
            <a:r>
              <a:rPr lang="en-US" baseline="0" dirty="0" err="1" smtClean="0"/>
              <a:t>ein</a:t>
            </a:r>
            <a:r>
              <a:rPr lang="en-US" baseline="0" dirty="0" smtClean="0"/>
              <a:t> Tracing Tool </a:t>
            </a:r>
            <a:r>
              <a:rPr lang="en-US" baseline="0" dirty="0" err="1" smtClean="0"/>
              <a:t>für</a:t>
            </a:r>
            <a:r>
              <a:rPr lang="en-US" baseline="0" dirty="0" smtClean="0"/>
              <a:t> </a:t>
            </a:r>
            <a:r>
              <a:rPr lang="en-US" baseline="0" dirty="0" err="1" smtClean="0"/>
              <a:t>Systemsimulation</a:t>
            </a:r>
            <a:r>
              <a:rPr lang="en-US" baseline="0" dirty="0" smtClean="0"/>
              <a:t>, </a:t>
            </a:r>
            <a:r>
              <a:rPr lang="en-US" baseline="0" dirty="0" err="1" smtClean="0"/>
              <a:t>bei</a:t>
            </a:r>
            <a:r>
              <a:rPr lang="en-US" baseline="0" dirty="0" smtClean="0"/>
              <a:t> </a:t>
            </a:r>
            <a:r>
              <a:rPr lang="en-US" baseline="0" dirty="0" err="1" smtClean="0"/>
              <a:t>dem</a:t>
            </a:r>
            <a:r>
              <a:rPr lang="en-US" baseline="0" dirty="0" smtClean="0"/>
              <a:t> </a:t>
            </a:r>
            <a:r>
              <a:rPr lang="en-US" baseline="0" dirty="0" err="1" smtClean="0"/>
              <a:t>wir</a:t>
            </a:r>
            <a:r>
              <a:rPr lang="en-US" baseline="0" dirty="0" smtClean="0"/>
              <a:t> </a:t>
            </a:r>
            <a:r>
              <a:rPr lang="en-US" baseline="0" dirty="0" err="1" smtClean="0"/>
              <a:t>uns</a:t>
            </a:r>
            <a:r>
              <a:rPr lang="en-US" baseline="0" dirty="0" smtClean="0"/>
              <a:t> 4 </a:t>
            </a:r>
            <a:r>
              <a:rPr lang="en-US" baseline="0" dirty="0" err="1" smtClean="0"/>
              <a:t>primäre</a:t>
            </a:r>
            <a:r>
              <a:rPr lang="en-US" baseline="0" dirty="0" smtClean="0"/>
              <a:t> </a:t>
            </a:r>
            <a:r>
              <a:rPr lang="en-US" baseline="0" dirty="0" err="1" smtClean="0"/>
              <a:t>Ziele</a:t>
            </a:r>
            <a:r>
              <a:rPr lang="en-US" baseline="0" dirty="0" smtClean="0"/>
              <a:t> </a:t>
            </a:r>
            <a:r>
              <a:rPr lang="en-US" baseline="0" dirty="0" err="1" smtClean="0"/>
              <a:t>gesetzt</a:t>
            </a:r>
            <a:r>
              <a:rPr lang="en-US" baseline="0" dirty="0" smtClean="0"/>
              <a:t> </a:t>
            </a:r>
            <a:r>
              <a:rPr lang="en-US" baseline="0" dirty="0" err="1" smtClean="0"/>
              <a:t>haben</a:t>
            </a:r>
            <a:r>
              <a:rPr lang="en-US" baseline="0" dirty="0" smtClean="0"/>
              <a:t>:</a:t>
            </a:r>
          </a:p>
          <a:p>
            <a:r>
              <a:rPr lang="en-US" baseline="0" dirty="0" smtClean="0"/>
              <a:t>	</a:t>
            </a:r>
          </a:p>
          <a:p>
            <a:r>
              <a:rPr lang="en-US" baseline="0" dirty="0" smtClean="0"/>
              <a:t>+ Speed: </a:t>
            </a:r>
          </a:p>
          <a:p>
            <a:r>
              <a:rPr lang="en-US" baseline="0" dirty="0" smtClean="0"/>
              <a:t>Da die Simulation </a:t>
            </a:r>
            <a:r>
              <a:rPr lang="en-US" baseline="0" dirty="0" err="1" smtClean="0"/>
              <a:t>bereits</a:t>
            </a:r>
            <a:r>
              <a:rPr lang="en-US" baseline="0" dirty="0" smtClean="0"/>
              <a:t> </a:t>
            </a:r>
            <a:r>
              <a:rPr lang="en-US" baseline="0" dirty="0" err="1" smtClean="0"/>
              <a:t>einen</a:t>
            </a:r>
            <a:r>
              <a:rPr lang="en-US" baseline="0" dirty="0" smtClean="0"/>
              <a:t> </a:t>
            </a:r>
            <a:r>
              <a:rPr lang="en-US" baseline="0" dirty="0" err="1" smtClean="0"/>
              <a:t>großen</a:t>
            </a:r>
            <a:r>
              <a:rPr lang="en-US" baseline="0" dirty="0" smtClean="0"/>
              <a:t> Slowdown </a:t>
            </a:r>
            <a:r>
              <a:rPr lang="en-US" baseline="0" dirty="0" err="1" smtClean="0"/>
              <a:t>mitsich</a:t>
            </a:r>
            <a:r>
              <a:rPr lang="en-US" baseline="0" dirty="0" smtClean="0"/>
              <a:t> </a:t>
            </a:r>
            <a:r>
              <a:rPr lang="en-US" baseline="0" dirty="0" err="1" smtClean="0"/>
              <a:t>bringt</a:t>
            </a:r>
            <a:r>
              <a:rPr lang="en-US" baseline="0" dirty="0" smtClean="0"/>
              <a:t>, </a:t>
            </a:r>
            <a:r>
              <a:rPr lang="en-US" baseline="0" dirty="0" err="1" smtClean="0"/>
              <a:t>soll</a:t>
            </a:r>
            <a:r>
              <a:rPr lang="en-US" baseline="0" dirty="0" smtClean="0"/>
              <a:t> </a:t>
            </a:r>
            <a:r>
              <a:rPr lang="en-US" baseline="0" dirty="0" err="1" smtClean="0"/>
              <a:t>weitere</a:t>
            </a:r>
            <a:r>
              <a:rPr lang="en-US" baseline="0" dirty="0" smtClean="0"/>
              <a:t> </a:t>
            </a:r>
            <a:r>
              <a:rPr lang="en-US" baseline="0" dirty="0" err="1" smtClean="0"/>
              <a:t>Verlangsamung</a:t>
            </a:r>
            <a:r>
              <a:rPr lang="en-US" baseline="0" dirty="0" smtClean="0"/>
              <a:t> </a:t>
            </a:r>
            <a:r>
              <a:rPr lang="en-US" baseline="0" dirty="0" err="1" smtClean="0"/>
              <a:t>durch</a:t>
            </a:r>
            <a:r>
              <a:rPr lang="en-US" baseline="0" dirty="0" smtClean="0"/>
              <a:t> das Tracing so </a:t>
            </a:r>
            <a:r>
              <a:rPr lang="en-US" baseline="0" dirty="0" err="1" smtClean="0"/>
              <a:t>gering</a:t>
            </a:r>
            <a:r>
              <a:rPr lang="en-US" baseline="0" dirty="0" smtClean="0"/>
              <a:t> </a:t>
            </a:r>
            <a:r>
              <a:rPr lang="en-US" baseline="0" dirty="0" err="1" smtClean="0"/>
              <a:t>wie</a:t>
            </a:r>
            <a:r>
              <a:rPr lang="en-US" baseline="0" dirty="0" smtClean="0"/>
              <a:t> </a:t>
            </a:r>
            <a:r>
              <a:rPr lang="en-US" baseline="0" dirty="0" err="1" smtClean="0"/>
              <a:t>möglich</a:t>
            </a:r>
            <a:r>
              <a:rPr lang="en-US" baseline="0" dirty="0" smtClean="0"/>
              <a:t> </a:t>
            </a:r>
            <a:r>
              <a:rPr lang="en-US" baseline="0" dirty="0" err="1" smtClean="0"/>
              <a:t>gehalten</a:t>
            </a:r>
            <a:r>
              <a:rPr lang="en-US" baseline="0" dirty="0" smtClean="0"/>
              <a:t> </a:t>
            </a:r>
            <a:r>
              <a:rPr lang="en-US" baseline="0" dirty="0" err="1" smtClean="0"/>
              <a:t>werden</a:t>
            </a:r>
            <a:r>
              <a:rPr lang="en-US" baseline="0" dirty="0" smtClean="0"/>
              <a:t>.</a:t>
            </a:r>
          </a:p>
          <a:p>
            <a:r>
              <a:rPr lang="en-US" baseline="0" dirty="0" smtClean="0"/>
              <a:t>	</a:t>
            </a:r>
          </a:p>
          <a:p>
            <a:r>
              <a:rPr lang="en-US" baseline="0" dirty="0" smtClean="0"/>
              <a:t>+ Flexibility: </a:t>
            </a:r>
          </a:p>
          <a:p>
            <a:r>
              <a:rPr lang="en-US" baseline="0" dirty="0" err="1" smtClean="0"/>
              <a:t>Wir</a:t>
            </a:r>
            <a:r>
              <a:rPr lang="en-US" baseline="0" dirty="0" smtClean="0"/>
              <a:t> </a:t>
            </a:r>
            <a:r>
              <a:rPr lang="en-US" baseline="0" dirty="0" err="1" smtClean="0"/>
              <a:t>wollen</a:t>
            </a:r>
            <a:r>
              <a:rPr lang="en-US" baseline="0" dirty="0" smtClean="0"/>
              <a:t> in der </a:t>
            </a:r>
            <a:r>
              <a:rPr lang="en-US" baseline="0" dirty="0" err="1" smtClean="0"/>
              <a:t>Lage</a:t>
            </a:r>
            <a:r>
              <a:rPr lang="en-US" baseline="0" dirty="0" smtClean="0"/>
              <a:t> </a:t>
            </a:r>
            <a:r>
              <a:rPr lang="en-US" baseline="0" dirty="0" err="1" smtClean="0"/>
              <a:t>sein</a:t>
            </a:r>
            <a:r>
              <a:rPr lang="en-US" baseline="0" dirty="0" smtClean="0"/>
              <a:t>, </a:t>
            </a:r>
            <a:r>
              <a:rPr lang="en-US" baseline="0" dirty="0" err="1" smtClean="0"/>
              <a:t>Daten</a:t>
            </a:r>
            <a:r>
              <a:rPr lang="en-US" baseline="0" dirty="0" smtClean="0"/>
              <a:t> </a:t>
            </a:r>
            <a:r>
              <a:rPr lang="en-US" baseline="0" dirty="0" err="1" smtClean="0"/>
              <a:t>verschiedenen</a:t>
            </a:r>
            <a:r>
              <a:rPr lang="en-US" baseline="0" dirty="0" smtClean="0"/>
              <a:t> </a:t>
            </a:r>
            <a:r>
              <a:rPr lang="en-US" baseline="0" dirty="0" err="1" smtClean="0"/>
              <a:t>Typs</a:t>
            </a:r>
            <a:r>
              <a:rPr lang="en-US" baseline="0" dirty="0" smtClean="0"/>
              <a:t> </a:t>
            </a:r>
            <a:r>
              <a:rPr lang="en-US" baseline="0" dirty="0" err="1" smtClean="0"/>
              <a:t>aufzuzeichnen</a:t>
            </a:r>
            <a:r>
              <a:rPr lang="en-US" baseline="0" dirty="0" smtClean="0"/>
              <a:t> und in </a:t>
            </a:r>
            <a:r>
              <a:rPr lang="en-US" baseline="0" dirty="0" err="1" smtClean="0"/>
              <a:t>einem</a:t>
            </a:r>
            <a:r>
              <a:rPr lang="en-US" baseline="0" dirty="0" smtClean="0"/>
              <a:t> Trace </a:t>
            </a:r>
            <a:r>
              <a:rPr lang="en-US" baseline="0" dirty="0" err="1" smtClean="0"/>
              <a:t>zu</a:t>
            </a:r>
            <a:r>
              <a:rPr lang="en-US" baseline="0" dirty="0" smtClean="0"/>
              <a:t> </a:t>
            </a:r>
            <a:r>
              <a:rPr lang="en-US" baseline="0" dirty="0" err="1" smtClean="0"/>
              <a:t>korrelieren</a:t>
            </a:r>
            <a:r>
              <a:rPr lang="en-US" baseline="0" dirty="0" smtClean="0"/>
              <a:t> (</a:t>
            </a:r>
            <a:r>
              <a:rPr lang="en-US" baseline="0" dirty="0" err="1" smtClean="0"/>
              <a:t>bsp</a:t>
            </a:r>
            <a:r>
              <a:rPr lang="en-US" baseline="0" dirty="0" smtClean="0"/>
              <a:t>. Introspection </a:t>
            </a:r>
            <a:r>
              <a:rPr lang="en-US" baseline="0" dirty="0" err="1" smtClean="0"/>
              <a:t>Daten</a:t>
            </a:r>
            <a:r>
              <a:rPr lang="en-US" baseline="0" dirty="0" smtClean="0"/>
              <a:t> </a:t>
            </a:r>
            <a:r>
              <a:rPr lang="en-US" baseline="0" dirty="0" err="1" smtClean="0"/>
              <a:t>zu</a:t>
            </a:r>
            <a:r>
              <a:rPr lang="en-US" baseline="0" dirty="0" smtClean="0"/>
              <a:t> </a:t>
            </a:r>
            <a:r>
              <a:rPr lang="en-US" baseline="0" dirty="0" err="1" smtClean="0"/>
              <a:t>Speicherzugriffen</a:t>
            </a:r>
            <a:r>
              <a:rPr lang="en-US" baseline="0" dirty="0" smtClean="0"/>
              <a:t>).</a:t>
            </a:r>
          </a:p>
          <a:p>
            <a:r>
              <a:rPr lang="en-US" baseline="0" dirty="0" smtClean="0"/>
              <a:t>	</a:t>
            </a:r>
          </a:p>
          <a:p>
            <a:r>
              <a:rPr lang="en-US" baseline="0" dirty="0" smtClean="0"/>
              <a:t>+ Compression: </a:t>
            </a:r>
          </a:p>
          <a:p>
            <a:r>
              <a:rPr lang="en-US" baseline="0" dirty="0" err="1" smtClean="0"/>
              <a:t>Wir</a:t>
            </a:r>
            <a:r>
              <a:rPr lang="en-US" baseline="0" dirty="0" smtClean="0"/>
              <a:t> </a:t>
            </a:r>
            <a:r>
              <a:rPr lang="en-US" baseline="0" dirty="0" err="1" smtClean="0"/>
              <a:t>haben</a:t>
            </a:r>
            <a:r>
              <a:rPr lang="en-US" baseline="0" dirty="0" smtClean="0"/>
              <a:t> </a:t>
            </a:r>
            <a:r>
              <a:rPr lang="en-US" baseline="0" dirty="0" err="1" smtClean="0"/>
              <a:t>gesehen</a:t>
            </a:r>
            <a:r>
              <a:rPr lang="en-US" baseline="0" dirty="0" smtClean="0"/>
              <a:t>, </a:t>
            </a:r>
            <a:r>
              <a:rPr lang="en-US" baseline="0" dirty="0" err="1" smtClean="0"/>
              <a:t>dass</a:t>
            </a:r>
            <a:r>
              <a:rPr lang="en-US" baseline="0" dirty="0" smtClean="0"/>
              <a:t> </a:t>
            </a:r>
            <a:r>
              <a:rPr lang="en-US" baseline="0" dirty="0" err="1" smtClean="0"/>
              <a:t>mit</a:t>
            </a:r>
            <a:r>
              <a:rPr lang="en-US" baseline="0" dirty="0" smtClean="0"/>
              <a:t> </a:t>
            </a:r>
            <a:r>
              <a:rPr lang="en-US" baseline="0" dirty="0" err="1" smtClean="0"/>
              <a:t>generischen</a:t>
            </a:r>
            <a:r>
              <a:rPr lang="en-US" baseline="0" dirty="0" smtClean="0"/>
              <a:t> </a:t>
            </a:r>
            <a:r>
              <a:rPr lang="en-US" baseline="0" dirty="0" err="1" smtClean="0"/>
              <a:t>Kompressoren</a:t>
            </a:r>
            <a:r>
              <a:rPr lang="en-US" baseline="0" dirty="0" smtClean="0"/>
              <a:t> </a:t>
            </a:r>
            <a:r>
              <a:rPr lang="en-US" baseline="0" dirty="0" err="1" smtClean="0"/>
              <a:t>sind</a:t>
            </a:r>
            <a:r>
              <a:rPr lang="en-US" baseline="0" dirty="0" smtClean="0"/>
              <a:t> die Traces </a:t>
            </a:r>
            <a:r>
              <a:rPr lang="en-US" baseline="0" dirty="0" err="1" smtClean="0"/>
              <a:t>immer</a:t>
            </a:r>
            <a:r>
              <a:rPr lang="en-US" baseline="0" dirty="0" smtClean="0"/>
              <a:t> </a:t>
            </a:r>
            <a:r>
              <a:rPr lang="en-US" baseline="0" dirty="0" err="1" smtClean="0"/>
              <a:t>noch</a:t>
            </a:r>
            <a:r>
              <a:rPr lang="en-US" baseline="0" dirty="0" smtClean="0"/>
              <a:t> </a:t>
            </a:r>
            <a:r>
              <a:rPr lang="en-US" baseline="0" dirty="0" err="1" smtClean="0"/>
              <a:t>sehr</a:t>
            </a:r>
            <a:r>
              <a:rPr lang="en-US" baseline="0" dirty="0" smtClean="0"/>
              <a:t> </a:t>
            </a:r>
            <a:r>
              <a:rPr lang="en-US" baseline="0" dirty="0" err="1" smtClean="0"/>
              <a:t>groß</a:t>
            </a:r>
            <a:r>
              <a:rPr lang="en-US" baseline="0" dirty="0" smtClean="0"/>
              <a:t>. </a:t>
            </a:r>
            <a:r>
              <a:rPr lang="en-US" baseline="0" dirty="0" err="1" smtClean="0"/>
              <a:t>Wir</a:t>
            </a:r>
            <a:r>
              <a:rPr lang="en-US" baseline="0" dirty="0" smtClean="0"/>
              <a:t> </a:t>
            </a:r>
            <a:r>
              <a:rPr lang="en-US" baseline="0" dirty="0" err="1" smtClean="0"/>
              <a:t>wissen</a:t>
            </a:r>
            <a:r>
              <a:rPr lang="en-US" baseline="0" dirty="0" smtClean="0"/>
              <a:t> </a:t>
            </a:r>
            <a:r>
              <a:rPr lang="en-US" baseline="0" dirty="0" err="1" smtClean="0"/>
              <a:t>aber</a:t>
            </a:r>
            <a:r>
              <a:rPr lang="en-US" baseline="0" dirty="0" smtClean="0"/>
              <a:t>, </a:t>
            </a:r>
            <a:r>
              <a:rPr lang="en-US" baseline="0" dirty="0" err="1" smtClean="0"/>
              <a:t>dass</a:t>
            </a:r>
            <a:r>
              <a:rPr lang="en-US" baseline="0" dirty="0" smtClean="0"/>
              <a:t> </a:t>
            </a:r>
            <a:r>
              <a:rPr lang="en-US" baseline="0" dirty="0" err="1" smtClean="0"/>
              <a:t>gerade</a:t>
            </a:r>
            <a:r>
              <a:rPr lang="en-US" baseline="0" dirty="0" smtClean="0"/>
              <a:t> </a:t>
            </a:r>
            <a:r>
              <a:rPr lang="en-US" baseline="0" dirty="0" err="1" smtClean="0"/>
              <a:t>für</a:t>
            </a:r>
            <a:r>
              <a:rPr lang="en-US" baseline="0" dirty="0" smtClean="0"/>
              <a:t> _</a:t>
            </a:r>
            <a:r>
              <a:rPr lang="en-US" baseline="0" dirty="0" err="1" smtClean="0"/>
              <a:t>reine</a:t>
            </a:r>
            <a:r>
              <a:rPr lang="en-US" baseline="0" dirty="0" smtClean="0"/>
              <a:t>_ </a:t>
            </a:r>
            <a:r>
              <a:rPr lang="en-US" baseline="0" dirty="0" err="1" smtClean="0"/>
              <a:t>Aufzeichnungen</a:t>
            </a:r>
            <a:r>
              <a:rPr lang="en-US" baseline="0" dirty="0" smtClean="0"/>
              <a:t> von </a:t>
            </a:r>
            <a:r>
              <a:rPr lang="en-US" baseline="0" dirty="0" err="1" smtClean="0"/>
              <a:t>Speicherzugriffen</a:t>
            </a:r>
            <a:r>
              <a:rPr lang="en-US" baseline="0" dirty="0" smtClean="0"/>
              <a:t> </a:t>
            </a:r>
            <a:r>
              <a:rPr lang="en-US" baseline="0" dirty="0" err="1" smtClean="0"/>
              <a:t>Spezialkompressoren</a:t>
            </a:r>
            <a:r>
              <a:rPr lang="en-US" baseline="0" dirty="0" smtClean="0"/>
              <a:t> </a:t>
            </a:r>
            <a:r>
              <a:rPr lang="en-US" baseline="0" dirty="0" err="1" smtClean="0"/>
              <a:t>existieren</a:t>
            </a:r>
            <a:r>
              <a:rPr lang="en-US" baseline="0" dirty="0" smtClean="0"/>
              <a:t>, die </a:t>
            </a:r>
            <a:r>
              <a:rPr lang="en-US" baseline="0" dirty="0" err="1" smtClean="0"/>
              <a:t>eine</a:t>
            </a:r>
            <a:r>
              <a:rPr lang="en-US" baseline="0" dirty="0" smtClean="0"/>
              <a:t> </a:t>
            </a:r>
            <a:r>
              <a:rPr lang="en-US" baseline="0" dirty="0" err="1" smtClean="0"/>
              <a:t>deutlich</a:t>
            </a:r>
            <a:r>
              <a:rPr lang="en-US" baseline="0" dirty="0" smtClean="0"/>
              <a:t> </a:t>
            </a:r>
            <a:r>
              <a:rPr lang="en-US" baseline="0" dirty="0" err="1" smtClean="0"/>
              <a:t>höhere</a:t>
            </a:r>
            <a:r>
              <a:rPr lang="en-US" baseline="0" dirty="0" smtClean="0"/>
              <a:t> </a:t>
            </a:r>
            <a:r>
              <a:rPr lang="en-US" baseline="0" dirty="0" err="1" smtClean="0"/>
              <a:t>Kompression</a:t>
            </a:r>
            <a:r>
              <a:rPr lang="en-US" baseline="0" dirty="0" smtClean="0"/>
              <a:t> </a:t>
            </a:r>
            <a:r>
              <a:rPr lang="en-US" baseline="0" dirty="0" err="1" smtClean="0"/>
              <a:t>ermöglichen</a:t>
            </a:r>
            <a:r>
              <a:rPr lang="en-US" baseline="0" dirty="0" smtClean="0"/>
              <a:t>. </a:t>
            </a:r>
            <a:r>
              <a:rPr lang="en-US" baseline="0" dirty="0" err="1" smtClean="0"/>
              <a:t>Wir</a:t>
            </a:r>
            <a:r>
              <a:rPr lang="en-US" baseline="0" dirty="0" smtClean="0"/>
              <a:t> </a:t>
            </a:r>
            <a:r>
              <a:rPr lang="en-US" baseline="0" dirty="0" err="1" smtClean="0"/>
              <a:t>wollen</a:t>
            </a:r>
            <a:r>
              <a:rPr lang="en-US" baseline="0" dirty="0" smtClean="0"/>
              <a:t> auf </a:t>
            </a:r>
            <a:r>
              <a:rPr lang="en-US" baseline="0" dirty="0" err="1" smtClean="0"/>
              <a:t>solche</a:t>
            </a:r>
            <a:r>
              <a:rPr lang="en-US" baseline="0" dirty="0" smtClean="0"/>
              <a:t> </a:t>
            </a:r>
            <a:r>
              <a:rPr lang="en-US" baseline="0" dirty="0" err="1" smtClean="0"/>
              <a:t>Spezialverfahren</a:t>
            </a:r>
            <a:r>
              <a:rPr lang="en-US" baseline="0" dirty="0" smtClean="0"/>
              <a:t> </a:t>
            </a:r>
            <a:r>
              <a:rPr lang="en-US" baseline="0" dirty="0" err="1" smtClean="0"/>
              <a:t>zurückgreifen</a:t>
            </a:r>
            <a:r>
              <a:rPr lang="en-US" baseline="0" dirty="0" smtClean="0"/>
              <a:t>, </a:t>
            </a:r>
            <a:r>
              <a:rPr lang="en-US" baseline="0" dirty="0" err="1" smtClean="0"/>
              <a:t>wo</a:t>
            </a:r>
            <a:r>
              <a:rPr lang="en-US" baseline="0" dirty="0" smtClean="0"/>
              <a:t> </a:t>
            </a:r>
            <a:r>
              <a:rPr lang="en-US" baseline="0" dirty="0" err="1" smtClean="0"/>
              <a:t>möglich</a:t>
            </a:r>
            <a:r>
              <a:rPr lang="en-US" baseline="0" dirty="0" smtClean="0"/>
              <a:t>.</a:t>
            </a:r>
          </a:p>
          <a:p>
            <a:endParaRPr lang="en-US" baseline="0" dirty="0" smtClean="0"/>
          </a:p>
          <a:p>
            <a:r>
              <a:rPr lang="en-US" baseline="0" dirty="0" smtClean="0"/>
              <a:t>+ Storage:</a:t>
            </a:r>
          </a:p>
          <a:p>
            <a:r>
              <a:rPr lang="en-US" baseline="0" dirty="0" err="1" smtClean="0"/>
              <a:t>Bei</a:t>
            </a:r>
            <a:r>
              <a:rPr lang="en-US" baseline="0" dirty="0" smtClean="0"/>
              <a:t> </a:t>
            </a:r>
            <a:r>
              <a:rPr lang="en-US" baseline="0" dirty="0" err="1" smtClean="0"/>
              <a:t>unserem</a:t>
            </a:r>
            <a:r>
              <a:rPr lang="en-US" baseline="0" dirty="0" smtClean="0"/>
              <a:t> </a:t>
            </a:r>
            <a:r>
              <a:rPr lang="en-US" baseline="0" dirty="0" err="1" smtClean="0"/>
              <a:t>simplen</a:t>
            </a:r>
            <a:r>
              <a:rPr lang="en-US" baseline="0" dirty="0" smtClean="0"/>
              <a:t> Tracer </a:t>
            </a:r>
            <a:r>
              <a:rPr lang="en-US" baseline="0" dirty="0" err="1" smtClean="0"/>
              <a:t>fällt</a:t>
            </a:r>
            <a:r>
              <a:rPr lang="en-US" baseline="0" dirty="0" smtClean="0"/>
              <a:t> am </a:t>
            </a:r>
            <a:r>
              <a:rPr lang="en-US" baseline="0" dirty="0" err="1" smtClean="0"/>
              <a:t>Ende</a:t>
            </a:r>
            <a:r>
              <a:rPr lang="en-US" baseline="0" dirty="0" smtClean="0"/>
              <a:t> </a:t>
            </a:r>
            <a:r>
              <a:rPr lang="en-US" baseline="0" dirty="0" err="1" smtClean="0"/>
              <a:t>eine</a:t>
            </a:r>
            <a:r>
              <a:rPr lang="en-US" baseline="0" dirty="0" smtClean="0"/>
              <a:t> </a:t>
            </a:r>
            <a:r>
              <a:rPr lang="en-US" baseline="0" dirty="0" err="1" smtClean="0"/>
              <a:t>große</a:t>
            </a:r>
            <a:r>
              <a:rPr lang="en-US" baseline="0" dirty="0" smtClean="0"/>
              <a:t> </a:t>
            </a:r>
            <a:r>
              <a:rPr lang="en-US" baseline="0" dirty="0" err="1" smtClean="0"/>
              <a:t>Datei</a:t>
            </a:r>
            <a:r>
              <a:rPr lang="en-US" baseline="0" dirty="0" smtClean="0"/>
              <a:t> an. Das </a:t>
            </a:r>
            <a:r>
              <a:rPr lang="en-US" baseline="0" dirty="0" err="1" smtClean="0"/>
              <a:t>ist</a:t>
            </a:r>
            <a:r>
              <a:rPr lang="en-US" baseline="0" dirty="0" smtClean="0"/>
              <a:t> </a:t>
            </a:r>
            <a:r>
              <a:rPr lang="en-US" baseline="0" dirty="0" err="1" smtClean="0"/>
              <a:t>allerdings</a:t>
            </a:r>
            <a:r>
              <a:rPr lang="en-US" baseline="0" dirty="0" smtClean="0"/>
              <a:t> </a:t>
            </a:r>
            <a:r>
              <a:rPr lang="en-US" baseline="0" dirty="0" err="1" smtClean="0"/>
              <a:t>garnicht</a:t>
            </a:r>
            <a:r>
              <a:rPr lang="en-US" baseline="0" dirty="0" smtClean="0"/>
              <a:t> das was </a:t>
            </a:r>
            <a:r>
              <a:rPr lang="en-US" baseline="0" dirty="0" err="1" smtClean="0"/>
              <a:t>wir</a:t>
            </a:r>
            <a:r>
              <a:rPr lang="en-US" baseline="0" dirty="0" smtClean="0"/>
              <a:t> </a:t>
            </a:r>
            <a:r>
              <a:rPr lang="en-US" baseline="0" dirty="0" err="1" smtClean="0"/>
              <a:t>haben</a:t>
            </a:r>
            <a:r>
              <a:rPr lang="en-US" baseline="0" dirty="0" smtClean="0"/>
              <a:t> </a:t>
            </a:r>
            <a:r>
              <a:rPr lang="en-US" baseline="0" dirty="0" err="1" smtClean="0"/>
              <a:t>wollen</a:t>
            </a:r>
            <a:r>
              <a:rPr lang="en-US" baseline="0" dirty="0" smtClean="0"/>
              <a:t>.</a:t>
            </a:r>
          </a:p>
          <a:p>
            <a:r>
              <a:rPr lang="en-US" baseline="0" dirty="0" err="1" smtClean="0"/>
              <a:t>Bei</a:t>
            </a:r>
            <a:r>
              <a:rPr lang="en-US" baseline="0" dirty="0" smtClean="0"/>
              <a:t> der </a:t>
            </a:r>
            <a:r>
              <a:rPr lang="en-US" baseline="0" dirty="0" err="1" smtClean="0"/>
              <a:t>Arbeit</a:t>
            </a:r>
            <a:r>
              <a:rPr lang="en-US" baseline="0" dirty="0" smtClean="0"/>
              <a:t> </a:t>
            </a:r>
            <a:r>
              <a:rPr lang="en-US" baseline="0" dirty="0" err="1" smtClean="0"/>
              <a:t>mit</a:t>
            </a:r>
            <a:r>
              <a:rPr lang="en-US" baseline="0" dirty="0" smtClean="0"/>
              <a:t> Traces </a:t>
            </a:r>
            <a:r>
              <a:rPr lang="en-US" baseline="0" dirty="0" err="1" smtClean="0"/>
              <a:t>ist</a:t>
            </a:r>
            <a:r>
              <a:rPr lang="en-US" baseline="0" dirty="0" smtClean="0"/>
              <a:t> </a:t>
            </a:r>
            <a:r>
              <a:rPr lang="en-US" baseline="0" dirty="0" err="1" smtClean="0"/>
              <a:t>es</a:t>
            </a:r>
            <a:r>
              <a:rPr lang="en-US" baseline="0" dirty="0" smtClean="0"/>
              <a:t> in der Praxis </a:t>
            </a:r>
            <a:r>
              <a:rPr lang="en-US" baseline="0" dirty="0" err="1" smtClean="0"/>
              <a:t>häufig</a:t>
            </a:r>
            <a:r>
              <a:rPr lang="en-US" baseline="0" dirty="0" smtClean="0"/>
              <a:t> so, </a:t>
            </a:r>
            <a:r>
              <a:rPr lang="en-US" baseline="0" dirty="0" err="1" smtClean="0"/>
              <a:t>dass</a:t>
            </a:r>
            <a:r>
              <a:rPr lang="en-US" baseline="0" dirty="0" smtClean="0"/>
              <a:t> man </a:t>
            </a:r>
            <a:r>
              <a:rPr lang="en-US" baseline="0" dirty="0" err="1" smtClean="0"/>
              <a:t>nicht</a:t>
            </a:r>
            <a:r>
              <a:rPr lang="en-US" baseline="0" dirty="0" smtClean="0"/>
              <a:t> </a:t>
            </a:r>
            <a:r>
              <a:rPr lang="en-US" baseline="0" dirty="0" err="1" smtClean="0"/>
              <a:t>nur</a:t>
            </a:r>
            <a:r>
              <a:rPr lang="en-US" baseline="0" dirty="0" smtClean="0"/>
              <a:t> </a:t>
            </a:r>
            <a:r>
              <a:rPr lang="en-US" baseline="0" dirty="0" err="1" smtClean="0"/>
              <a:t>sequentiell</a:t>
            </a:r>
            <a:r>
              <a:rPr lang="en-US" baseline="0" dirty="0" smtClean="0"/>
              <a:t> </a:t>
            </a:r>
            <a:r>
              <a:rPr lang="en-US" baseline="0" dirty="0" err="1" smtClean="0"/>
              <a:t>eine</a:t>
            </a:r>
            <a:r>
              <a:rPr lang="en-US" baseline="0" dirty="0" smtClean="0"/>
              <a:t> </a:t>
            </a:r>
            <a:r>
              <a:rPr lang="en-US" baseline="0" dirty="0" err="1" smtClean="0"/>
              <a:t>Analyse</a:t>
            </a:r>
            <a:r>
              <a:rPr lang="en-US" baseline="0" dirty="0" smtClean="0"/>
              <a:t> von </a:t>
            </a:r>
            <a:r>
              <a:rPr lang="en-US" baseline="0" dirty="0" err="1" smtClean="0"/>
              <a:t>Anfang</a:t>
            </a:r>
            <a:r>
              <a:rPr lang="en-US" baseline="0" dirty="0" smtClean="0"/>
              <a:t> </a:t>
            </a:r>
            <a:r>
              <a:rPr lang="en-US" baseline="0" dirty="0" err="1" smtClean="0"/>
              <a:t>bis</a:t>
            </a:r>
            <a:r>
              <a:rPr lang="en-US" baseline="0" dirty="0" smtClean="0"/>
              <a:t> </a:t>
            </a:r>
            <a:r>
              <a:rPr lang="en-US" baseline="0" dirty="0" err="1" smtClean="0"/>
              <a:t>Ende</a:t>
            </a:r>
            <a:r>
              <a:rPr lang="en-US" baseline="0" dirty="0" smtClean="0"/>
              <a:t> </a:t>
            </a:r>
            <a:r>
              <a:rPr lang="en-US" baseline="0" dirty="0" err="1" smtClean="0"/>
              <a:t>duchlaufen</a:t>
            </a:r>
            <a:r>
              <a:rPr lang="en-US" baseline="0" dirty="0" smtClean="0"/>
              <a:t> </a:t>
            </a:r>
            <a:r>
              <a:rPr lang="en-US" baseline="0" dirty="0" err="1" smtClean="0"/>
              <a:t>lässt</a:t>
            </a:r>
            <a:r>
              <a:rPr lang="en-US" baseline="0" dirty="0" smtClean="0"/>
              <a:t>.</a:t>
            </a:r>
          </a:p>
          <a:p>
            <a:r>
              <a:rPr lang="en-US" baseline="0" dirty="0" err="1" smtClean="0"/>
              <a:t>Stattdessen</a:t>
            </a:r>
            <a:r>
              <a:rPr lang="en-US" baseline="0" dirty="0" smtClean="0"/>
              <a:t> muss man </a:t>
            </a:r>
            <a:r>
              <a:rPr lang="en-US" baseline="0" dirty="0" err="1" smtClean="0"/>
              <a:t>sich</a:t>
            </a:r>
            <a:r>
              <a:rPr lang="en-US" baseline="0" dirty="0" smtClean="0"/>
              <a:t> </a:t>
            </a:r>
            <a:r>
              <a:rPr lang="en-US" baseline="0" dirty="0" err="1" smtClean="0"/>
              <a:t>im</a:t>
            </a:r>
            <a:r>
              <a:rPr lang="en-US" baseline="0" dirty="0" smtClean="0"/>
              <a:t> Trace </a:t>
            </a:r>
            <a:r>
              <a:rPr lang="en-US" baseline="0" dirty="0" err="1" smtClean="0"/>
              <a:t>häufig</a:t>
            </a:r>
            <a:r>
              <a:rPr lang="en-US" baseline="0" dirty="0" smtClean="0"/>
              <a:t> </a:t>
            </a:r>
            <a:r>
              <a:rPr lang="en-US" baseline="0" dirty="0" err="1" smtClean="0"/>
              <a:t>dynamisch</a:t>
            </a:r>
            <a:r>
              <a:rPr lang="en-US" baseline="0" dirty="0" smtClean="0"/>
              <a:t> </a:t>
            </a:r>
            <a:r>
              <a:rPr lang="en-US" baseline="0" dirty="0" err="1" smtClean="0"/>
              <a:t>bewegen</a:t>
            </a:r>
            <a:r>
              <a:rPr lang="en-US" baseline="0" dirty="0" smtClean="0"/>
              <a:t>. </a:t>
            </a:r>
            <a:r>
              <a:rPr lang="en-US" baseline="0" dirty="0" err="1" smtClean="0"/>
              <a:t>Beispiel</a:t>
            </a:r>
            <a:r>
              <a:rPr lang="en-US" baseline="0" dirty="0" smtClean="0"/>
              <a:t>: Man </a:t>
            </a:r>
            <a:r>
              <a:rPr lang="en-US" baseline="0" dirty="0" err="1" smtClean="0"/>
              <a:t>findet</a:t>
            </a:r>
            <a:r>
              <a:rPr lang="en-US" baseline="0" dirty="0" smtClean="0"/>
              <a:t> </a:t>
            </a:r>
            <a:r>
              <a:rPr lang="en-US" baseline="0" dirty="0" err="1" smtClean="0"/>
              <a:t>ein</a:t>
            </a:r>
            <a:r>
              <a:rPr lang="en-US" baseline="0" dirty="0" smtClean="0"/>
              <a:t> </a:t>
            </a:r>
            <a:r>
              <a:rPr lang="en-US" baseline="0" dirty="0" err="1" smtClean="0"/>
              <a:t>spezielles</a:t>
            </a:r>
            <a:r>
              <a:rPr lang="en-US" baseline="0" dirty="0" smtClean="0"/>
              <a:t> </a:t>
            </a:r>
            <a:r>
              <a:rPr lang="en-US" baseline="0" dirty="0" err="1" smtClean="0"/>
              <a:t>Ereignis</a:t>
            </a:r>
            <a:r>
              <a:rPr lang="en-US" baseline="0" dirty="0" smtClean="0"/>
              <a:t> und will </a:t>
            </a:r>
            <a:r>
              <a:rPr lang="en-US" baseline="0" dirty="0" err="1" smtClean="0"/>
              <a:t>dann</a:t>
            </a:r>
            <a:r>
              <a:rPr lang="en-US" baseline="0" dirty="0" smtClean="0"/>
              <a:t> (</a:t>
            </a:r>
            <a:r>
              <a:rPr lang="en-US" baseline="0" dirty="0" err="1" smtClean="0"/>
              <a:t>vielleicht</a:t>
            </a:r>
            <a:r>
              <a:rPr lang="en-US" baseline="0" dirty="0" smtClean="0"/>
              <a:t> </a:t>
            </a:r>
            <a:r>
              <a:rPr lang="en-US" baseline="0" dirty="0" err="1" smtClean="0"/>
              <a:t>sogar</a:t>
            </a:r>
            <a:r>
              <a:rPr lang="en-US" baseline="0" dirty="0" smtClean="0"/>
              <a:t> </a:t>
            </a:r>
            <a:r>
              <a:rPr lang="en-US" baseline="0" dirty="0" err="1" smtClean="0"/>
              <a:t>interaktiv</a:t>
            </a:r>
            <a:r>
              <a:rPr lang="en-US" baseline="0" dirty="0" smtClean="0"/>
              <a:t>) in der </a:t>
            </a:r>
            <a:r>
              <a:rPr lang="en-US" baseline="0" dirty="0" err="1" smtClean="0"/>
              <a:t>näheren</a:t>
            </a:r>
            <a:r>
              <a:rPr lang="en-US" baseline="0" dirty="0" smtClean="0"/>
              <a:t> </a:t>
            </a:r>
            <a:r>
              <a:rPr lang="en-US" baseline="0" dirty="0" err="1" smtClean="0"/>
              <a:t>Umgebung</a:t>
            </a:r>
            <a:r>
              <a:rPr lang="en-US" baseline="0" dirty="0" smtClean="0"/>
              <a:t> </a:t>
            </a:r>
            <a:r>
              <a:rPr lang="en-US" baseline="0" dirty="0" err="1" smtClean="0"/>
              <a:t>nach</a:t>
            </a:r>
            <a:r>
              <a:rPr lang="en-US" baseline="0" dirty="0" smtClean="0"/>
              <a:t> </a:t>
            </a:r>
            <a:r>
              <a:rPr lang="en-US" baseline="0" dirty="0" err="1" smtClean="0"/>
              <a:t>Ursachen</a:t>
            </a:r>
            <a:r>
              <a:rPr lang="en-US" baseline="0" dirty="0" smtClean="0"/>
              <a:t> </a:t>
            </a:r>
            <a:r>
              <a:rPr lang="en-US" baseline="0" dirty="0" err="1" smtClean="0"/>
              <a:t>suchen</a:t>
            </a:r>
            <a:r>
              <a:rPr lang="en-US" baseline="0" dirty="0" smtClean="0"/>
              <a:t>. </a:t>
            </a:r>
            <a:r>
              <a:rPr lang="en-US" baseline="0" dirty="0" err="1" smtClean="0"/>
              <a:t>Deshalb</a:t>
            </a:r>
            <a:r>
              <a:rPr lang="en-US" baseline="0" dirty="0" smtClean="0"/>
              <a:t> </a:t>
            </a:r>
            <a:r>
              <a:rPr lang="en-US" baseline="0" dirty="0" err="1" smtClean="0"/>
              <a:t>sollte</a:t>
            </a:r>
            <a:r>
              <a:rPr lang="en-US" baseline="0" dirty="0" smtClean="0"/>
              <a:t> das </a:t>
            </a:r>
            <a:r>
              <a:rPr lang="en-US" baseline="0" dirty="0" err="1" smtClean="0"/>
              <a:t>Ausgabeformat</a:t>
            </a:r>
            <a:r>
              <a:rPr lang="en-US" baseline="0" dirty="0" smtClean="0"/>
              <a:t> </a:t>
            </a:r>
            <a:r>
              <a:rPr lang="en-US" baseline="0" dirty="0" err="1" smtClean="0"/>
              <a:t>einen</a:t>
            </a:r>
            <a:r>
              <a:rPr lang="en-US" baseline="0" dirty="0" smtClean="0"/>
              <a:t> </a:t>
            </a:r>
            <a:r>
              <a:rPr lang="en-US" baseline="0" dirty="0" err="1" smtClean="0"/>
              <a:t>wahlfreien</a:t>
            </a:r>
            <a:r>
              <a:rPr lang="en-US" baseline="0" dirty="0" smtClean="0"/>
              <a:t> </a:t>
            </a:r>
            <a:r>
              <a:rPr lang="en-US" baseline="0" dirty="0" err="1" smtClean="0"/>
              <a:t>Zugriff</a:t>
            </a:r>
            <a:r>
              <a:rPr lang="en-US" baseline="0" dirty="0" smtClean="0"/>
              <a:t> </a:t>
            </a:r>
            <a:r>
              <a:rPr lang="en-US" baseline="0" dirty="0" err="1" smtClean="0"/>
              <a:t>erlauben</a:t>
            </a:r>
            <a:r>
              <a:rPr lang="en-US" baseline="0" dirty="0" smtClean="0"/>
              <a:t>.</a:t>
            </a:r>
          </a:p>
          <a:p>
            <a:endParaRPr lang="en-US" baseline="0" dirty="0" smtClean="0"/>
          </a:p>
          <a:p>
            <a:endParaRPr lang="en-US" baseline="0" dirty="0" smtClean="0"/>
          </a:p>
          <a:p>
            <a:r>
              <a:rPr lang="en-US" baseline="0" dirty="0" smtClean="0"/>
              <a:t>+ </a:t>
            </a:r>
            <a:r>
              <a:rPr lang="en-US" baseline="0" dirty="0" err="1" smtClean="0"/>
              <a:t>Im</a:t>
            </a:r>
            <a:r>
              <a:rPr lang="en-US" baseline="0" dirty="0" smtClean="0"/>
              <a:t> </a:t>
            </a:r>
            <a:r>
              <a:rPr lang="en-US" baseline="0" dirty="0" err="1" smtClean="0"/>
              <a:t>folgenden</a:t>
            </a:r>
            <a:r>
              <a:rPr lang="en-US" baseline="0" dirty="0" smtClean="0"/>
              <a:t> </a:t>
            </a:r>
            <a:r>
              <a:rPr lang="en-US" baseline="0" dirty="0" err="1" smtClean="0"/>
              <a:t>Verlauf</a:t>
            </a:r>
            <a:r>
              <a:rPr lang="en-US" baseline="0" dirty="0" smtClean="0"/>
              <a:t> des </a:t>
            </a:r>
            <a:r>
              <a:rPr lang="en-US" baseline="0" dirty="0" err="1" smtClean="0"/>
              <a:t>Votrags</a:t>
            </a:r>
            <a:r>
              <a:rPr lang="en-US" baseline="0" dirty="0" smtClean="0"/>
              <a:t> </a:t>
            </a:r>
            <a:r>
              <a:rPr lang="en-US" baseline="0" dirty="0" err="1" smtClean="0"/>
              <a:t>gehen</a:t>
            </a:r>
            <a:r>
              <a:rPr lang="en-US" baseline="0" dirty="0" smtClean="0"/>
              <a:t> </a:t>
            </a:r>
            <a:r>
              <a:rPr lang="en-US" baseline="0" dirty="0" err="1" smtClean="0"/>
              <a:t>wir</a:t>
            </a:r>
            <a:r>
              <a:rPr lang="en-US" baseline="0" dirty="0" smtClean="0"/>
              <a:t> auf die </a:t>
            </a:r>
            <a:r>
              <a:rPr lang="en-US" baseline="0" dirty="0" err="1" smtClean="0"/>
              <a:t>einzelnen</a:t>
            </a:r>
            <a:r>
              <a:rPr lang="en-US" baseline="0" dirty="0" smtClean="0"/>
              <a:t> </a:t>
            </a:r>
            <a:r>
              <a:rPr lang="en-US" baseline="0" dirty="0" err="1" smtClean="0"/>
              <a:t>Punkte</a:t>
            </a:r>
            <a:r>
              <a:rPr lang="en-US" baseline="0" dirty="0" smtClean="0"/>
              <a:t> </a:t>
            </a:r>
            <a:r>
              <a:rPr lang="en-US" baseline="0" dirty="0" err="1" smtClean="0"/>
              <a:t>ein</a:t>
            </a:r>
            <a:r>
              <a:rPr lang="en-US" baseline="0" dirty="0" smtClean="0"/>
              <a:t> und </a:t>
            </a:r>
            <a:r>
              <a:rPr lang="en-US" baseline="0" dirty="0" err="1" smtClean="0"/>
              <a:t>beschreiben</a:t>
            </a:r>
            <a:r>
              <a:rPr lang="en-US" baseline="0" dirty="0" smtClean="0"/>
              <a:t>, </a:t>
            </a:r>
            <a:r>
              <a:rPr lang="en-US" baseline="0" dirty="0" err="1" smtClean="0"/>
              <a:t>wie</a:t>
            </a:r>
            <a:r>
              <a:rPr lang="en-US" baseline="0" dirty="0" smtClean="0"/>
              <a:t> </a:t>
            </a:r>
            <a:r>
              <a:rPr lang="en-US" baseline="0" dirty="0" err="1" smtClean="0"/>
              <a:t>wir</a:t>
            </a:r>
            <a:r>
              <a:rPr lang="en-US" baseline="0" dirty="0" smtClean="0"/>
              <a:t> </a:t>
            </a:r>
            <a:r>
              <a:rPr lang="en-US" baseline="0" dirty="0" err="1" smtClean="0"/>
              <a:t>sie</a:t>
            </a:r>
            <a:r>
              <a:rPr lang="en-US" baseline="0" dirty="0" smtClean="0"/>
              <a:t> in </a:t>
            </a:r>
            <a:r>
              <a:rPr lang="en-US" baseline="0" dirty="0" err="1" smtClean="0"/>
              <a:t>Simutrace</a:t>
            </a:r>
            <a:r>
              <a:rPr lang="en-US" baseline="0" dirty="0" smtClean="0"/>
              <a:t> </a:t>
            </a:r>
            <a:r>
              <a:rPr lang="en-US" baseline="0" dirty="0" err="1" smtClean="0"/>
              <a:t>gelöst</a:t>
            </a:r>
            <a:r>
              <a:rPr lang="en-US" baseline="0" dirty="0" smtClean="0"/>
              <a:t> </a:t>
            </a:r>
            <a:r>
              <a:rPr lang="en-US" baseline="0" dirty="0" err="1" smtClean="0"/>
              <a:t>haben</a:t>
            </a:r>
            <a:r>
              <a:rPr lang="en-US" baseline="0" dirty="0" smtClean="0"/>
              <a:t>.</a:t>
            </a:r>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5</a:t>
            </a:fld>
            <a:endParaRPr lang="de-DE"/>
          </a:p>
        </p:txBody>
      </p:sp>
    </p:spTree>
    <p:extLst>
      <p:ext uri="{BB962C8B-B14F-4D97-AF65-F5344CB8AC3E}">
        <p14:creationId xmlns:p14="http://schemas.microsoft.com/office/powerpoint/2010/main" val="4180322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606425"/>
            <a:ext cx="1584325" cy="1189038"/>
          </a:xfrm>
        </p:spPr>
      </p:sp>
      <p:sp>
        <p:nvSpPr>
          <p:cNvPr id="3" name="Notes Placeholder 2"/>
          <p:cNvSpPr>
            <a:spLocks noGrp="1"/>
          </p:cNvSpPr>
          <p:nvPr>
            <p:ph type="body" idx="1"/>
          </p:nvPr>
        </p:nvSpPr>
        <p:spPr/>
        <p:txBody>
          <a:bodyPr/>
          <a:lstStyle/>
          <a:p>
            <a:r>
              <a:rPr lang="en-US" dirty="0" smtClean="0"/>
              <a:t>+ </a:t>
            </a:r>
            <a:r>
              <a:rPr lang="en-US" dirty="0" err="1" smtClean="0"/>
              <a:t>Doch</a:t>
            </a:r>
            <a:r>
              <a:rPr lang="en-US" dirty="0" smtClean="0"/>
              <a:t> </a:t>
            </a:r>
            <a:r>
              <a:rPr lang="en-US" dirty="0" err="1" smtClean="0"/>
              <a:t>bevor</a:t>
            </a:r>
            <a:r>
              <a:rPr lang="en-US" dirty="0" smtClean="0"/>
              <a:t> </a:t>
            </a:r>
            <a:r>
              <a:rPr lang="en-US" dirty="0" err="1" smtClean="0"/>
              <a:t>wir</a:t>
            </a:r>
            <a:r>
              <a:rPr lang="en-US" dirty="0" smtClean="0"/>
              <a:t> </a:t>
            </a:r>
            <a:r>
              <a:rPr lang="en-US" dirty="0" err="1" smtClean="0"/>
              <a:t>dazu</a:t>
            </a:r>
            <a:r>
              <a:rPr lang="en-US" baseline="0" dirty="0" smtClean="0"/>
              <a:t> </a:t>
            </a:r>
            <a:r>
              <a:rPr lang="en-US" baseline="0" dirty="0" err="1" smtClean="0"/>
              <a:t>kommen</a:t>
            </a:r>
            <a:r>
              <a:rPr lang="en-US" baseline="0" dirty="0" smtClean="0"/>
              <a:t>, an </a:t>
            </a:r>
            <a:r>
              <a:rPr lang="en-US" baseline="0" dirty="0" err="1" smtClean="0"/>
              <a:t>dieser</a:t>
            </a:r>
            <a:r>
              <a:rPr lang="en-US" baseline="0" dirty="0" smtClean="0"/>
              <a:t> </a:t>
            </a:r>
            <a:r>
              <a:rPr lang="en-US" baseline="0" dirty="0" err="1" smtClean="0"/>
              <a:t>Stelle</a:t>
            </a:r>
            <a:r>
              <a:rPr lang="en-US" baseline="0" dirty="0" smtClean="0"/>
              <a:t> </a:t>
            </a:r>
            <a:r>
              <a:rPr lang="en-US" baseline="0" dirty="0" err="1" smtClean="0"/>
              <a:t>ein</a:t>
            </a:r>
            <a:r>
              <a:rPr lang="en-US" baseline="0" dirty="0" smtClean="0"/>
              <a:t> </a:t>
            </a:r>
            <a:r>
              <a:rPr lang="en-US" baseline="0" dirty="0" err="1" smtClean="0"/>
              <a:t>kurzer</a:t>
            </a:r>
            <a:r>
              <a:rPr lang="en-US" baseline="0" dirty="0" smtClean="0"/>
              <a:t> </a:t>
            </a:r>
            <a:r>
              <a:rPr lang="en-US" baseline="0" dirty="0" err="1" smtClean="0"/>
              <a:t>Überblick</a:t>
            </a:r>
            <a:r>
              <a:rPr lang="en-US" baseline="0" dirty="0" smtClean="0"/>
              <a:t> </a:t>
            </a:r>
            <a:r>
              <a:rPr lang="en-US" baseline="0" dirty="0" err="1" smtClean="0"/>
              <a:t>über</a:t>
            </a:r>
            <a:r>
              <a:rPr lang="en-US" baseline="0" dirty="0" smtClean="0"/>
              <a:t> die </a:t>
            </a:r>
            <a:r>
              <a:rPr lang="en-US" baseline="0" dirty="0" err="1" smtClean="0"/>
              <a:t>generelle</a:t>
            </a:r>
            <a:r>
              <a:rPr lang="en-US" baseline="0" dirty="0" smtClean="0"/>
              <a:t> </a:t>
            </a:r>
            <a:r>
              <a:rPr lang="en-US" baseline="0" dirty="0" err="1" smtClean="0"/>
              <a:t>Architektur</a:t>
            </a:r>
            <a:endParaRPr lang="en-US" baseline="0" dirty="0" smtClean="0"/>
          </a:p>
          <a:p>
            <a:endParaRPr lang="en-US" baseline="0" dirty="0" smtClean="0"/>
          </a:p>
          <a:p>
            <a:r>
              <a:rPr lang="en-US" dirty="0" smtClean="0"/>
              <a:t>+ </a:t>
            </a:r>
            <a:r>
              <a:rPr lang="en-US" dirty="0" err="1" smtClean="0"/>
              <a:t>Simutrace</a:t>
            </a:r>
            <a:r>
              <a:rPr lang="en-US" dirty="0" smtClean="0"/>
              <a:t> </a:t>
            </a:r>
            <a:r>
              <a:rPr lang="en-US" dirty="0" err="1" smtClean="0"/>
              <a:t>nutzt</a:t>
            </a:r>
            <a:r>
              <a:rPr lang="en-US" dirty="0" smtClean="0"/>
              <a:t> </a:t>
            </a:r>
            <a:r>
              <a:rPr lang="en-US" dirty="0" err="1" smtClean="0"/>
              <a:t>eine</a:t>
            </a:r>
            <a:r>
              <a:rPr lang="en-US" dirty="0" smtClean="0"/>
              <a:t> Client-Server </a:t>
            </a:r>
            <a:r>
              <a:rPr lang="en-US" dirty="0" err="1" smtClean="0"/>
              <a:t>Architektur</a:t>
            </a:r>
            <a:endParaRPr lang="en-US" dirty="0" smtClean="0"/>
          </a:p>
          <a:p>
            <a:r>
              <a:rPr lang="en-US" dirty="0" smtClean="0"/>
              <a:t>	</a:t>
            </a:r>
            <a:r>
              <a:rPr lang="en-US" baseline="0" dirty="0" smtClean="0"/>
              <a:t>Clients </a:t>
            </a:r>
            <a:r>
              <a:rPr lang="en-US" baseline="0" dirty="0" err="1" smtClean="0"/>
              <a:t>sind</a:t>
            </a:r>
            <a:r>
              <a:rPr lang="en-US" baseline="0" dirty="0" smtClean="0"/>
              <a:t> </a:t>
            </a:r>
            <a:r>
              <a:rPr lang="en-US" baseline="0" dirty="0" err="1" smtClean="0"/>
              <a:t>dabei</a:t>
            </a:r>
            <a:r>
              <a:rPr lang="en-US" baseline="0" dirty="0" smtClean="0"/>
              <a:t> </a:t>
            </a:r>
            <a:r>
              <a:rPr lang="en-US" baseline="0" dirty="0" err="1" smtClean="0"/>
              <a:t>z.B</a:t>
            </a:r>
            <a:r>
              <a:rPr lang="en-US" baseline="0" dirty="0" smtClean="0"/>
              <a:t>. der Full System Simulator, der die Trace </a:t>
            </a:r>
            <a:r>
              <a:rPr lang="en-US" baseline="0" dirty="0" err="1" smtClean="0"/>
              <a:t>daten</a:t>
            </a:r>
            <a:r>
              <a:rPr lang="en-US" baseline="0" dirty="0" smtClean="0"/>
              <a:t> </a:t>
            </a:r>
            <a:r>
              <a:rPr lang="en-US" baseline="0" dirty="0" err="1" smtClean="0"/>
              <a:t>generiert</a:t>
            </a:r>
            <a:r>
              <a:rPr lang="en-US" baseline="0" dirty="0" smtClean="0"/>
              <a:t> </a:t>
            </a:r>
            <a:r>
              <a:rPr lang="en-US" baseline="0" dirty="0" err="1" smtClean="0"/>
              <a:t>oder</a:t>
            </a:r>
            <a:r>
              <a:rPr lang="en-US" baseline="0" dirty="0" smtClean="0"/>
              <a:t> </a:t>
            </a:r>
            <a:r>
              <a:rPr lang="en-US" baseline="0" dirty="0" err="1" smtClean="0"/>
              <a:t>eine</a:t>
            </a:r>
            <a:r>
              <a:rPr lang="en-US" baseline="0" dirty="0" smtClean="0"/>
              <a:t> </a:t>
            </a:r>
            <a:r>
              <a:rPr lang="en-US" baseline="0" dirty="0" err="1" smtClean="0"/>
              <a:t>beliebige</a:t>
            </a:r>
            <a:r>
              <a:rPr lang="en-US" baseline="0" dirty="0" smtClean="0"/>
              <a:t> </a:t>
            </a:r>
            <a:r>
              <a:rPr lang="en-US" baseline="0" dirty="0" err="1" smtClean="0"/>
              <a:t>Analysesoftware</a:t>
            </a:r>
            <a:endParaRPr lang="en-US" dirty="0" smtClean="0"/>
          </a:p>
          <a:p>
            <a:r>
              <a:rPr lang="en-US" dirty="0" smtClean="0"/>
              <a:t>	D</a:t>
            </a:r>
            <a:r>
              <a:rPr lang="en-US" baseline="0" dirty="0" smtClean="0"/>
              <a:t>er Server </a:t>
            </a:r>
            <a:r>
              <a:rPr lang="en-US" baseline="0" dirty="0" err="1" smtClean="0"/>
              <a:t>hingehen</a:t>
            </a:r>
            <a:r>
              <a:rPr lang="en-US" baseline="0" dirty="0" smtClean="0"/>
              <a:t> </a:t>
            </a:r>
            <a:r>
              <a:rPr lang="en-US" baseline="0" dirty="0" err="1" smtClean="0"/>
              <a:t>ist</a:t>
            </a:r>
            <a:r>
              <a:rPr lang="en-US" baseline="0" dirty="0" smtClean="0"/>
              <a:t> das </a:t>
            </a:r>
            <a:r>
              <a:rPr lang="en-US" baseline="0" dirty="0" err="1" smtClean="0"/>
              <a:t>Herzstück</a:t>
            </a:r>
            <a:r>
              <a:rPr lang="en-US" baseline="0" dirty="0" smtClean="0"/>
              <a:t> von </a:t>
            </a:r>
            <a:r>
              <a:rPr lang="en-US" baseline="0" dirty="0" err="1" smtClean="0"/>
              <a:t>Simutrace</a:t>
            </a:r>
            <a:r>
              <a:rPr lang="en-US" baseline="0" dirty="0" smtClean="0"/>
              <a:t> und </a:t>
            </a:r>
            <a:r>
              <a:rPr lang="en-US" baseline="0" dirty="0" err="1" smtClean="0"/>
              <a:t>dafür</a:t>
            </a:r>
            <a:r>
              <a:rPr lang="en-US" baseline="0" dirty="0" smtClean="0"/>
              <a:t> </a:t>
            </a:r>
            <a:r>
              <a:rPr lang="en-US" baseline="0" dirty="0" err="1" smtClean="0"/>
              <a:t>verantwortlich</a:t>
            </a:r>
            <a:r>
              <a:rPr lang="en-US" baseline="0" dirty="0" smtClean="0"/>
              <a:t> Trace </a:t>
            </a:r>
            <a:r>
              <a:rPr lang="en-US" baseline="0" dirty="0" err="1" smtClean="0"/>
              <a:t>Daten</a:t>
            </a:r>
            <a:r>
              <a:rPr lang="en-US" baseline="0" dirty="0" smtClean="0"/>
              <a:t> </a:t>
            </a:r>
            <a:r>
              <a:rPr lang="en-US" baseline="0" dirty="0" err="1" smtClean="0"/>
              <a:t>zu</a:t>
            </a:r>
            <a:r>
              <a:rPr lang="en-US" baseline="0" dirty="0" smtClean="0"/>
              <a:t> </a:t>
            </a:r>
            <a:r>
              <a:rPr lang="en-US" baseline="0" dirty="0" err="1" smtClean="0"/>
              <a:t>komprimieren</a:t>
            </a:r>
            <a:r>
              <a:rPr lang="en-US" baseline="0" dirty="0" smtClean="0"/>
              <a:t> und auf die </a:t>
            </a:r>
            <a:r>
              <a:rPr lang="en-US" baseline="0" dirty="0" err="1" smtClean="0"/>
              <a:t>Festplatte</a:t>
            </a:r>
            <a:r>
              <a:rPr lang="en-US" baseline="0" dirty="0" smtClean="0"/>
              <a:t> </a:t>
            </a:r>
            <a:r>
              <a:rPr lang="en-US" baseline="0" dirty="0" err="1" smtClean="0"/>
              <a:t>zu</a:t>
            </a:r>
            <a:r>
              <a:rPr lang="en-US" baseline="0" dirty="0" smtClean="0"/>
              <a:t> </a:t>
            </a:r>
            <a:r>
              <a:rPr lang="en-US" baseline="0" dirty="0" err="1" smtClean="0"/>
              <a:t>schreiben</a:t>
            </a:r>
            <a:r>
              <a:rPr lang="en-US" baseline="0" dirty="0" smtClean="0"/>
              <a:t> </a:t>
            </a:r>
            <a:r>
              <a:rPr lang="en-US" baseline="0" dirty="0" err="1" smtClean="0"/>
              <a:t>bzw</a:t>
            </a:r>
            <a:r>
              <a:rPr lang="en-US" baseline="0" dirty="0" smtClean="0"/>
              <a:t>. </a:t>
            </a:r>
            <a:r>
              <a:rPr lang="en-US" baseline="0" dirty="0" err="1" smtClean="0"/>
              <a:t>diese</a:t>
            </a:r>
            <a:r>
              <a:rPr lang="en-US" baseline="0" dirty="0" smtClean="0"/>
              <a:t> </a:t>
            </a:r>
            <a:r>
              <a:rPr lang="en-US" baseline="0" dirty="0" err="1" smtClean="0"/>
              <a:t>für</a:t>
            </a:r>
            <a:r>
              <a:rPr lang="en-US" baseline="0" dirty="0" smtClean="0"/>
              <a:t> </a:t>
            </a:r>
            <a:r>
              <a:rPr lang="en-US" baseline="0" dirty="0" err="1" smtClean="0"/>
              <a:t>eine</a:t>
            </a:r>
            <a:r>
              <a:rPr lang="en-US" baseline="0" dirty="0" smtClean="0"/>
              <a:t> </a:t>
            </a:r>
            <a:r>
              <a:rPr lang="en-US" baseline="0" dirty="0" err="1" smtClean="0"/>
              <a:t>Analyse</a:t>
            </a:r>
            <a:r>
              <a:rPr lang="en-US" baseline="0" dirty="0" smtClean="0"/>
              <a:t> </a:t>
            </a:r>
            <a:r>
              <a:rPr lang="en-US" baseline="0" dirty="0" err="1" smtClean="0"/>
              <a:t>wieder</a:t>
            </a:r>
            <a:r>
              <a:rPr lang="en-US" baseline="0" dirty="0" smtClean="0"/>
              <a:t> </a:t>
            </a:r>
            <a:r>
              <a:rPr lang="en-US" baseline="0" dirty="0" err="1" smtClean="0"/>
              <a:t>zu</a:t>
            </a:r>
            <a:r>
              <a:rPr lang="en-US" baseline="0" dirty="0" smtClean="0"/>
              <a:t> </a:t>
            </a:r>
            <a:r>
              <a:rPr lang="en-US" baseline="0" dirty="0" err="1" smtClean="0"/>
              <a:t>lesen</a:t>
            </a:r>
            <a:r>
              <a:rPr lang="en-US" baseline="0" dirty="0" smtClean="0"/>
              <a:t> und </a:t>
            </a:r>
            <a:r>
              <a:rPr lang="en-US" baseline="0" dirty="0" err="1" smtClean="0"/>
              <a:t>zu</a:t>
            </a:r>
            <a:r>
              <a:rPr lang="en-US" baseline="0" dirty="0" smtClean="0"/>
              <a:t> </a:t>
            </a:r>
            <a:r>
              <a:rPr lang="en-US" baseline="0" dirty="0" err="1" smtClean="0"/>
              <a:t>dekomprimieren</a:t>
            </a:r>
            <a:r>
              <a:rPr lang="en-US" baseline="0" dirty="0" smtClean="0"/>
              <a:t>. Clients </a:t>
            </a:r>
            <a:r>
              <a:rPr lang="en-US" baseline="0" dirty="0" err="1" smtClean="0"/>
              <a:t>sind</a:t>
            </a:r>
            <a:r>
              <a:rPr lang="en-US" baseline="0" dirty="0" smtClean="0"/>
              <a:t> </a:t>
            </a:r>
            <a:r>
              <a:rPr lang="en-US" baseline="0" dirty="0" err="1" smtClean="0"/>
              <a:t>dabei</a:t>
            </a:r>
            <a:r>
              <a:rPr lang="en-US" baseline="0" dirty="0" smtClean="0"/>
              <a:t> in der </a:t>
            </a:r>
            <a:r>
              <a:rPr lang="en-US" baseline="0" dirty="0" err="1" smtClean="0"/>
              <a:t>Lage</a:t>
            </a:r>
            <a:r>
              <a:rPr lang="en-US" baseline="0" dirty="0" smtClean="0"/>
              <a:t> </a:t>
            </a:r>
            <a:r>
              <a:rPr lang="en-US" baseline="0" dirty="0" err="1" smtClean="0"/>
              <a:t>Anfragen</a:t>
            </a:r>
            <a:r>
              <a:rPr lang="en-US" baseline="0" dirty="0" smtClean="0"/>
              <a:t> </a:t>
            </a:r>
            <a:r>
              <a:rPr lang="en-US" baseline="0" dirty="0" err="1" smtClean="0"/>
              <a:t>z.B</a:t>
            </a:r>
            <a:r>
              <a:rPr lang="en-US" baseline="0" dirty="0" smtClean="0"/>
              <a:t>. </a:t>
            </a:r>
            <a:r>
              <a:rPr lang="en-US" baseline="0" dirty="0" err="1" smtClean="0"/>
              <a:t>nach</a:t>
            </a:r>
            <a:r>
              <a:rPr lang="en-US" baseline="0" dirty="0" smtClean="0"/>
              <a:t> </a:t>
            </a:r>
            <a:r>
              <a:rPr lang="en-US" baseline="0" dirty="0" err="1" smtClean="0"/>
              <a:t>bestimmten</a:t>
            </a:r>
            <a:r>
              <a:rPr lang="en-US" baseline="0" dirty="0" smtClean="0"/>
              <a:t> </a:t>
            </a:r>
            <a:r>
              <a:rPr lang="en-US" baseline="0" dirty="0" err="1" smtClean="0"/>
              <a:t>Zeitabschnitten</a:t>
            </a:r>
            <a:r>
              <a:rPr lang="en-US" baseline="0" dirty="0" smtClean="0"/>
              <a:t> </a:t>
            </a:r>
            <a:r>
              <a:rPr lang="en-US" baseline="0" dirty="0" err="1" smtClean="0"/>
              <a:t>zu</a:t>
            </a:r>
            <a:r>
              <a:rPr lang="en-US" baseline="0" dirty="0" smtClean="0"/>
              <a:t> </a:t>
            </a:r>
            <a:r>
              <a:rPr lang="en-US" baseline="0" dirty="0" err="1" smtClean="0"/>
              <a:t>machen</a:t>
            </a:r>
            <a:r>
              <a:rPr lang="en-US" baseline="0" dirty="0" smtClean="0"/>
              <a:t> und der Server </a:t>
            </a:r>
            <a:r>
              <a:rPr lang="en-US" baseline="0" dirty="0" err="1" smtClean="0"/>
              <a:t>liefert</a:t>
            </a:r>
            <a:r>
              <a:rPr lang="en-US" baseline="0" dirty="0" smtClean="0"/>
              <a:t> </a:t>
            </a:r>
            <a:r>
              <a:rPr lang="en-US" baseline="0" dirty="0" err="1" smtClean="0"/>
              <a:t>entsprechend</a:t>
            </a:r>
            <a:r>
              <a:rPr lang="en-US" baseline="0" dirty="0" smtClean="0"/>
              <a:t> die </a:t>
            </a:r>
            <a:r>
              <a:rPr lang="en-US" baseline="0" dirty="0" err="1" smtClean="0"/>
              <a:t>Daten</a:t>
            </a:r>
            <a:r>
              <a:rPr lang="en-US" baseline="0" dirty="0" smtClean="0"/>
              <a:t>.</a:t>
            </a:r>
          </a:p>
          <a:p>
            <a:endParaRPr lang="en-US" baseline="0" dirty="0" smtClean="0"/>
          </a:p>
          <a:p>
            <a:r>
              <a:rPr lang="en-US" baseline="0" dirty="0" smtClean="0"/>
              <a:t>+ </a:t>
            </a:r>
            <a:r>
              <a:rPr lang="en-US" baseline="0" dirty="0" err="1" smtClean="0"/>
              <a:t>Zur</a:t>
            </a:r>
            <a:r>
              <a:rPr lang="en-US" baseline="0" dirty="0" smtClean="0"/>
              <a:t> </a:t>
            </a:r>
            <a:r>
              <a:rPr lang="en-US" baseline="0" dirty="0" err="1" smtClean="0"/>
              <a:t>Kommunikation</a:t>
            </a:r>
            <a:r>
              <a:rPr lang="en-US" baseline="0" dirty="0" smtClean="0"/>
              <a:t> </a:t>
            </a:r>
            <a:r>
              <a:rPr lang="en-US" baseline="0" dirty="0" err="1" smtClean="0"/>
              <a:t>mit</a:t>
            </a:r>
            <a:r>
              <a:rPr lang="en-US" baseline="0" dirty="0" smtClean="0"/>
              <a:t> </a:t>
            </a:r>
            <a:r>
              <a:rPr lang="en-US" baseline="0" dirty="0" err="1" smtClean="0"/>
              <a:t>dem</a:t>
            </a:r>
            <a:r>
              <a:rPr lang="en-US" baseline="0" dirty="0" smtClean="0"/>
              <a:t> Server </a:t>
            </a:r>
            <a:r>
              <a:rPr lang="en-US" baseline="0" dirty="0" err="1" smtClean="0"/>
              <a:t>binden</a:t>
            </a:r>
            <a:r>
              <a:rPr lang="en-US" baseline="0" dirty="0" smtClean="0"/>
              <a:t> </a:t>
            </a:r>
            <a:r>
              <a:rPr lang="en-US" baseline="0" dirty="0" err="1" smtClean="0"/>
              <a:t>Clientanwendungen</a:t>
            </a:r>
            <a:r>
              <a:rPr lang="en-US" baseline="0" dirty="0" smtClean="0"/>
              <a:t> </a:t>
            </a:r>
            <a:r>
              <a:rPr lang="en-US" baseline="0" dirty="0" err="1" smtClean="0"/>
              <a:t>eine</a:t>
            </a:r>
            <a:r>
              <a:rPr lang="en-US" baseline="0" dirty="0" smtClean="0"/>
              <a:t> </a:t>
            </a:r>
            <a:r>
              <a:rPr lang="en-US" baseline="0" dirty="0" err="1" smtClean="0"/>
              <a:t>Bibliothek</a:t>
            </a:r>
            <a:r>
              <a:rPr lang="en-US" baseline="0" dirty="0" smtClean="0"/>
              <a:t> </a:t>
            </a:r>
            <a:r>
              <a:rPr lang="en-US" baseline="0" dirty="0" err="1" smtClean="0"/>
              <a:t>ein</a:t>
            </a:r>
            <a:r>
              <a:rPr lang="en-US" baseline="0" dirty="0" smtClean="0"/>
              <a:t>, </a:t>
            </a:r>
            <a:r>
              <a:rPr lang="en-US" baseline="0" dirty="0" err="1" smtClean="0"/>
              <a:t>welche</a:t>
            </a:r>
            <a:r>
              <a:rPr lang="en-US" baseline="0" dirty="0" smtClean="0"/>
              <a:t> die </a:t>
            </a:r>
            <a:r>
              <a:rPr lang="en-US" baseline="0" dirty="0" err="1" smtClean="0"/>
              <a:t>Verbindung</a:t>
            </a:r>
            <a:r>
              <a:rPr lang="en-US" baseline="0" dirty="0" smtClean="0"/>
              <a:t> </a:t>
            </a:r>
            <a:r>
              <a:rPr lang="en-US" baseline="0" dirty="0" err="1" smtClean="0"/>
              <a:t>mit</a:t>
            </a:r>
            <a:r>
              <a:rPr lang="en-US" baseline="0" dirty="0" smtClean="0"/>
              <a:t> der Server </a:t>
            </a:r>
            <a:r>
              <a:rPr lang="en-US" baseline="0" dirty="0" err="1" smtClean="0"/>
              <a:t>sowie</a:t>
            </a:r>
            <a:r>
              <a:rPr lang="en-US" baseline="0" dirty="0" smtClean="0"/>
              <a:t> den </a:t>
            </a:r>
            <a:r>
              <a:rPr lang="en-US" baseline="0" dirty="0" err="1" smtClean="0"/>
              <a:t>Datenaustausch</a:t>
            </a:r>
            <a:r>
              <a:rPr lang="en-US" baseline="0" dirty="0" smtClean="0"/>
              <a:t> </a:t>
            </a:r>
            <a:r>
              <a:rPr lang="en-US" baseline="0" dirty="0" err="1" smtClean="0"/>
              <a:t>koordiniert</a:t>
            </a:r>
            <a:r>
              <a:rPr lang="en-US" baseline="0" dirty="0" smtClean="0"/>
              <a:t>.</a:t>
            </a:r>
          </a:p>
          <a:p>
            <a:endParaRPr lang="en-US" baseline="0" dirty="0" smtClean="0"/>
          </a:p>
          <a:p>
            <a:r>
              <a:rPr lang="en-US" baseline="0" dirty="0" smtClean="0"/>
              <a:t>+ </a:t>
            </a:r>
            <a:r>
              <a:rPr lang="en-US" baseline="0" dirty="0" err="1" smtClean="0"/>
              <a:t>Zum</a:t>
            </a:r>
            <a:r>
              <a:rPr lang="en-US" baseline="0" dirty="0" smtClean="0"/>
              <a:t> </a:t>
            </a:r>
            <a:r>
              <a:rPr lang="en-US" baseline="0" dirty="0" err="1" smtClean="0"/>
              <a:t>Datenaustausch</a:t>
            </a:r>
            <a:r>
              <a:rPr lang="en-US" baseline="0" dirty="0" smtClean="0"/>
              <a:t> </a:t>
            </a:r>
            <a:r>
              <a:rPr lang="en-US" baseline="0" dirty="0" err="1" smtClean="0"/>
              <a:t>selbst</a:t>
            </a:r>
            <a:r>
              <a:rPr lang="en-US" baseline="0" dirty="0" smtClean="0"/>
              <a:t> </a:t>
            </a:r>
            <a:r>
              <a:rPr lang="en-US" baseline="0" dirty="0" err="1" smtClean="0"/>
              <a:t>wird</a:t>
            </a:r>
            <a:r>
              <a:rPr lang="en-US" baseline="0" dirty="0" smtClean="0"/>
              <a:t> </a:t>
            </a:r>
            <a:r>
              <a:rPr lang="en-US" baseline="0" dirty="0" err="1" smtClean="0"/>
              <a:t>entweder</a:t>
            </a:r>
            <a:r>
              <a:rPr lang="en-US" baseline="0" dirty="0" smtClean="0"/>
              <a:t> </a:t>
            </a:r>
          </a:p>
          <a:p>
            <a:r>
              <a:rPr lang="en-US" baseline="0" dirty="0" smtClean="0"/>
              <a:t>	Shared Memory </a:t>
            </a:r>
            <a:r>
              <a:rPr lang="en-US" baseline="0" dirty="0" err="1" smtClean="0"/>
              <a:t>genutzt</a:t>
            </a:r>
            <a:r>
              <a:rPr lang="en-US" baseline="0" dirty="0" smtClean="0"/>
              <a:t> (</a:t>
            </a:r>
            <a:r>
              <a:rPr lang="en-US" baseline="0" dirty="0" err="1" smtClean="0"/>
              <a:t>wenn</a:t>
            </a:r>
            <a:r>
              <a:rPr lang="en-US" baseline="0" dirty="0" smtClean="0"/>
              <a:t> Server und Client auf </a:t>
            </a:r>
            <a:r>
              <a:rPr lang="en-US" baseline="0" dirty="0" err="1" smtClean="0"/>
              <a:t>dem</a:t>
            </a:r>
            <a:r>
              <a:rPr lang="en-US" baseline="0" dirty="0" smtClean="0"/>
              <a:t> </a:t>
            </a:r>
            <a:r>
              <a:rPr lang="en-US" baseline="0" dirty="0" err="1" smtClean="0"/>
              <a:t>gleichen</a:t>
            </a:r>
            <a:r>
              <a:rPr lang="en-US" baseline="0" dirty="0" smtClean="0"/>
              <a:t> System </a:t>
            </a:r>
            <a:r>
              <a:rPr lang="en-US" baseline="0" dirty="0" err="1" smtClean="0"/>
              <a:t>laufen</a:t>
            </a:r>
            <a:r>
              <a:rPr lang="en-US" baseline="0" dirty="0" smtClean="0"/>
              <a:t>), </a:t>
            </a:r>
            <a:r>
              <a:rPr lang="en-US" baseline="0" dirty="0" err="1" smtClean="0"/>
              <a:t>oder</a:t>
            </a:r>
            <a:r>
              <a:rPr lang="en-US" baseline="0" dirty="0" smtClean="0"/>
              <a:t> </a:t>
            </a:r>
          </a:p>
          <a:p>
            <a:r>
              <a:rPr lang="en-US" baseline="0" dirty="0" smtClean="0"/>
              <a:t>	Sockets (</a:t>
            </a:r>
            <a:r>
              <a:rPr lang="en-US" baseline="0" dirty="0" err="1" smtClean="0"/>
              <a:t>wenn</a:t>
            </a:r>
            <a:r>
              <a:rPr lang="en-US" baseline="0" dirty="0" smtClean="0"/>
              <a:t> Server und Client auf </a:t>
            </a:r>
            <a:r>
              <a:rPr lang="en-US" baseline="0" dirty="0" err="1" smtClean="0"/>
              <a:t>verschiedenen</a:t>
            </a:r>
            <a:r>
              <a:rPr lang="en-US" baseline="0" dirty="0" smtClean="0"/>
              <a:t> </a:t>
            </a:r>
            <a:r>
              <a:rPr lang="en-US" baseline="0" dirty="0" err="1" smtClean="0"/>
              <a:t>Systemen</a:t>
            </a:r>
            <a:r>
              <a:rPr lang="en-US" baseline="0" dirty="0" smtClean="0"/>
              <a:t> </a:t>
            </a:r>
            <a:r>
              <a:rPr lang="en-US" baseline="0" dirty="0" err="1" smtClean="0"/>
              <a:t>laufen</a:t>
            </a:r>
            <a:r>
              <a:rPr lang="en-US" baseline="0" dirty="0" smtClean="0"/>
              <a:t>)</a:t>
            </a:r>
          </a:p>
          <a:p>
            <a:r>
              <a:rPr lang="en-US" baseline="0" dirty="0" smtClean="0"/>
              <a:t>	</a:t>
            </a:r>
            <a:endParaRPr lang="en-US" dirty="0" smtClean="0"/>
          </a:p>
        </p:txBody>
      </p:sp>
      <p:sp>
        <p:nvSpPr>
          <p:cNvPr id="4" name="Footer Placeholder 3"/>
          <p:cNvSpPr>
            <a:spLocks noGrp="1"/>
          </p:cNvSpPr>
          <p:nvPr>
            <p:ph type="ftr" sz="quarter" idx="10"/>
          </p:nvPr>
        </p:nvSpPr>
        <p:spPr/>
        <p:txBody>
          <a:bodyPr/>
          <a:lstStyle/>
          <a:p>
            <a:pPr>
              <a:defRPr/>
            </a:pPr>
            <a:endParaRPr lang="de-DE" dirty="0"/>
          </a:p>
        </p:txBody>
      </p:sp>
      <p:sp>
        <p:nvSpPr>
          <p:cNvPr id="5" name="Slide Number Placeholder 4"/>
          <p:cNvSpPr>
            <a:spLocks noGrp="1"/>
          </p:cNvSpPr>
          <p:nvPr>
            <p:ph type="sldNum" sz="quarter" idx="11"/>
          </p:nvPr>
        </p:nvSpPr>
        <p:spPr/>
        <p:txBody>
          <a:bodyPr/>
          <a:lstStyle/>
          <a:p>
            <a:pPr>
              <a:defRPr/>
            </a:pPr>
            <a:fld id="{32BDCDAC-DE62-4AD3-97B8-72AB65504827}" type="slidenum">
              <a:rPr lang="de-DE" smtClean="0"/>
              <a:pPr>
                <a:defRPr/>
              </a:pPr>
              <a:t>6</a:t>
            </a:fld>
            <a:endParaRPr lang="de-DE" dirty="0"/>
          </a:p>
        </p:txBody>
      </p:sp>
    </p:spTree>
    <p:extLst>
      <p:ext uri="{BB962C8B-B14F-4D97-AF65-F5344CB8AC3E}">
        <p14:creationId xmlns:p14="http://schemas.microsoft.com/office/powerpoint/2010/main" val="3962698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606425"/>
            <a:ext cx="1584325" cy="1189038"/>
          </a:xfrm>
        </p:spPr>
      </p:sp>
      <p:sp>
        <p:nvSpPr>
          <p:cNvPr id="3" name="Notes Placeholder 2"/>
          <p:cNvSpPr>
            <a:spLocks noGrp="1"/>
          </p:cNvSpPr>
          <p:nvPr>
            <p:ph type="body" idx="1"/>
          </p:nvPr>
        </p:nvSpPr>
        <p:spPr/>
        <p:txBody>
          <a:bodyPr/>
          <a:lstStyle/>
          <a:p>
            <a:r>
              <a:rPr lang="en-US" b="1" dirty="0" err="1" smtClean="0"/>
              <a:t>Einfaches</a:t>
            </a:r>
            <a:r>
              <a:rPr lang="en-US" b="1" dirty="0" smtClean="0"/>
              <a:t> </a:t>
            </a:r>
            <a:r>
              <a:rPr lang="en-US" b="1" dirty="0" err="1" smtClean="0"/>
              <a:t>Beispiel</a:t>
            </a:r>
            <a:r>
              <a:rPr lang="en-US" b="1" dirty="0" smtClean="0"/>
              <a:t> </a:t>
            </a:r>
            <a:r>
              <a:rPr lang="en-US" b="1" dirty="0" err="1" smtClean="0"/>
              <a:t>für</a:t>
            </a:r>
            <a:r>
              <a:rPr lang="en-US" b="1" dirty="0" smtClean="0"/>
              <a:t> </a:t>
            </a:r>
            <a:r>
              <a:rPr lang="en-US" b="1" dirty="0" err="1" smtClean="0"/>
              <a:t>unterschiedliche</a:t>
            </a:r>
            <a:r>
              <a:rPr lang="en-US" b="1" baseline="0" dirty="0" smtClean="0"/>
              <a:t> Entries – Read vs. Dispatch Events</a:t>
            </a:r>
            <a:endParaRPr lang="en-US" b="1" dirty="0" smtClean="0"/>
          </a:p>
          <a:p>
            <a:endParaRPr lang="en-US" dirty="0" smtClean="0"/>
          </a:p>
          <a:p>
            <a:r>
              <a:rPr lang="en-US" dirty="0" smtClean="0"/>
              <a:t>+</a:t>
            </a:r>
            <a:r>
              <a:rPr lang="en-US" baseline="0" dirty="0" smtClean="0"/>
              <a:t> </a:t>
            </a:r>
            <a:r>
              <a:rPr lang="en-US" baseline="0" dirty="0" err="1" smtClean="0"/>
              <a:t>Im</a:t>
            </a:r>
            <a:r>
              <a:rPr lang="en-US" baseline="0" dirty="0" smtClean="0"/>
              <a:t> </a:t>
            </a:r>
            <a:r>
              <a:rPr lang="en-US" baseline="0" dirty="0" err="1" smtClean="0"/>
              <a:t>folgenden</a:t>
            </a:r>
            <a:r>
              <a:rPr lang="en-US" baseline="0" dirty="0" smtClean="0"/>
              <a:t> </a:t>
            </a:r>
            <a:r>
              <a:rPr lang="en-US" baseline="0" dirty="0" err="1" smtClean="0"/>
              <a:t>gehe</a:t>
            </a:r>
            <a:r>
              <a:rPr lang="en-US" baseline="0" dirty="0" smtClean="0"/>
              <a:t> </a:t>
            </a:r>
            <a:r>
              <a:rPr lang="en-US" baseline="0" dirty="0" err="1" smtClean="0"/>
              <a:t>ich</a:t>
            </a:r>
            <a:r>
              <a:rPr lang="en-US" baseline="0" dirty="0" smtClean="0"/>
              <a:t> nun </a:t>
            </a:r>
            <a:r>
              <a:rPr lang="en-US" baseline="0" dirty="0" err="1" smtClean="0"/>
              <a:t>darauf</a:t>
            </a:r>
            <a:r>
              <a:rPr lang="en-US" baseline="0" dirty="0" smtClean="0"/>
              <a:t> </a:t>
            </a:r>
            <a:r>
              <a:rPr lang="en-US" baseline="0" dirty="0" err="1" smtClean="0"/>
              <a:t>ein</a:t>
            </a:r>
            <a:r>
              <a:rPr lang="en-US" baseline="0" dirty="0" smtClean="0"/>
              <a:t>, </a:t>
            </a:r>
            <a:r>
              <a:rPr lang="en-US" baseline="0" dirty="0" err="1" smtClean="0"/>
              <a:t>wie</a:t>
            </a:r>
            <a:r>
              <a:rPr lang="en-US" baseline="0" dirty="0" smtClean="0"/>
              <a:t> </a:t>
            </a:r>
            <a:r>
              <a:rPr lang="en-US" baseline="0" dirty="0" err="1" smtClean="0"/>
              <a:t>wir</a:t>
            </a:r>
            <a:r>
              <a:rPr lang="en-US" baseline="0" dirty="0" smtClean="0"/>
              <a:t> in </a:t>
            </a:r>
            <a:r>
              <a:rPr lang="en-US" baseline="0" dirty="0" err="1" smtClean="0"/>
              <a:t>Simutrace</a:t>
            </a:r>
            <a:r>
              <a:rPr lang="en-US" baseline="0" dirty="0" smtClean="0"/>
              <a:t> die 4 </a:t>
            </a:r>
            <a:r>
              <a:rPr lang="en-US" baseline="0" dirty="0" err="1" smtClean="0"/>
              <a:t>primären</a:t>
            </a:r>
            <a:r>
              <a:rPr lang="en-US" baseline="0" dirty="0" smtClean="0"/>
              <a:t> </a:t>
            </a:r>
            <a:r>
              <a:rPr lang="en-US" baseline="0" dirty="0" err="1" smtClean="0"/>
              <a:t>Designziele</a:t>
            </a:r>
            <a:r>
              <a:rPr lang="en-US" baseline="0" dirty="0" smtClean="0"/>
              <a:t> (</a:t>
            </a:r>
            <a:r>
              <a:rPr lang="en-US" baseline="0" dirty="0" err="1" smtClean="0"/>
              <a:t>Flexibilität</a:t>
            </a:r>
            <a:r>
              <a:rPr lang="en-US" baseline="0" dirty="0" smtClean="0"/>
              <a:t>, </a:t>
            </a:r>
            <a:r>
              <a:rPr lang="en-US" baseline="0" dirty="0" err="1" smtClean="0"/>
              <a:t>Geschwindigkeit</a:t>
            </a:r>
            <a:r>
              <a:rPr lang="en-US" baseline="0" dirty="0" smtClean="0"/>
              <a:t>, </a:t>
            </a:r>
            <a:r>
              <a:rPr lang="en-US" baseline="0" dirty="0" err="1" smtClean="0"/>
              <a:t>Kompression</a:t>
            </a:r>
            <a:r>
              <a:rPr lang="en-US" baseline="0" dirty="0" smtClean="0"/>
              <a:t>, </a:t>
            </a:r>
            <a:r>
              <a:rPr lang="en-US" baseline="0" dirty="0" err="1" smtClean="0"/>
              <a:t>Speicherung</a:t>
            </a:r>
            <a:r>
              <a:rPr lang="en-US" baseline="0" dirty="0" smtClean="0"/>
              <a:t>) </a:t>
            </a:r>
            <a:r>
              <a:rPr lang="en-US" baseline="0" dirty="0" err="1" smtClean="0"/>
              <a:t>erreicht</a:t>
            </a:r>
            <a:r>
              <a:rPr lang="en-US" baseline="0" dirty="0" smtClean="0"/>
              <a:t> </a:t>
            </a:r>
            <a:r>
              <a:rPr lang="en-US" baseline="0" dirty="0" err="1" smtClean="0"/>
              <a:t>haben</a:t>
            </a:r>
            <a:r>
              <a:rPr lang="en-US" baseline="0" dirty="0" smtClean="0"/>
              <a:t>.</a:t>
            </a:r>
          </a:p>
          <a:p>
            <a:endParaRPr lang="en-US" baseline="0" dirty="0" smtClean="0"/>
          </a:p>
          <a:p>
            <a:r>
              <a:rPr lang="en-US" baseline="0" dirty="0" smtClean="0"/>
              <a:t>+ </a:t>
            </a:r>
            <a:r>
              <a:rPr lang="en-US" baseline="0" dirty="0" err="1" smtClean="0"/>
              <a:t>Eine</a:t>
            </a:r>
            <a:r>
              <a:rPr lang="en-US" baseline="0" dirty="0" smtClean="0"/>
              <a:t> </a:t>
            </a:r>
            <a:r>
              <a:rPr lang="en-US" baseline="0" dirty="0" err="1" smtClean="0"/>
              <a:t>Grundvoraussetzung</a:t>
            </a:r>
            <a:r>
              <a:rPr lang="en-US" baseline="0" dirty="0" smtClean="0"/>
              <a:t> </a:t>
            </a:r>
            <a:r>
              <a:rPr lang="en-US" baseline="0" dirty="0" err="1" smtClean="0"/>
              <a:t>zur</a:t>
            </a:r>
            <a:r>
              <a:rPr lang="en-US" baseline="0" dirty="0" smtClean="0"/>
              <a:t> </a:t>
            </a:r>
            <a:r>
              <a:rPr lang="en-US" baseline="0" dirty="0" err="1" smtClean="0"/>
              <a:t>Erfüllung</a:t>
            </a:r>
            <a:r>
              <a:rPr lang="en-US" baseline="0" dirty="0" smtClean="0"/>
              <a:t> </a:t>
            </a:r>
            <a:r>
              <a:rPr lang="en-US" baseline="0" dirty="0" err="1" smtClean="0"/>
              <a:t>unserer</a:t>
            </a:r>
            <a:r>
              <a:rPr lang="en-US" baseline="0" dirty="0" smtClean="0"/>
              <a:t> </a:t>
            </a:r>
            <a:r>
              <a:rPr lang="en-US" baseline="0" dirty="0" err="1" smtClean="0"/>
              <a:t>Anforderungen</a:t>
            </a:r>
            <a:r>
              <a:rPr lang="en-US" baseline="0" dirty="0" smtClean="0"/>
              <a:t> </a:t>
            </a:r>
            <a:r>
              <a:rPr lang="en-US" baseline="0" dirty="0" err="1" smtClean="0"/>
              <a:t>bei</a:t>
            </a:r>
            <a:r>
              <a:rPr lang="en-US" baseline="0" dirty="0" smtClean="0"/>
              <a:t> der </a:t>
            </a:r>
            <a:r>
              <a:rPr lang="en-US" baseline="0" dirty="0" err="1" smtClean="0"/>
              <a:t>Aufzeichnung</a:t>
            </a:r>
            <a:r>
              <a:rPr lang="en-US" baseline="0" dirty="0" smtClean="0"/>
              <a:t> von </a:t>
            </a:r>
            <a:r>
              <a:rPr lang="en-US" baseline="0" dirty="0" err="1" smtClean="0"/>
              <a:t>Speichertraces</a:t>
            </a:r>
            <a:r>
              <a:rPr lang="en-US" baseline="0" dirty="0" smtClean="0"/>
              <a:t> </a:t>
            </a:r>
            <a:r>
              <a:rPr lang="en-US" baseline="0" dirty="0" err="1" smtClean="0"/>
              <a:t>ist</a:t>
            </a:r>
            <a:r>
              <a:rPr lang="en-US" baseline="0" dirty="0" smtClean="0"/>
              <a:t> </a:t>
            </a:r>
            <a:r>
              <a:rPr lang="en-US" baseline="0" dirty="0" err="1" smtClean="0"/>
              <a:t>es</a:t>
            </a:r>
            <a:r>
              <a:rPr lang="en-US" baseline="0" dirty="0" smtClean="0"/>
              <a:t> (</a:t>
            </a:r>
            <a:r>
              <a:rPr lang="en-US" baseline="0" dirty="0" err="1" smtClean="0"/>
              <a:t>wie</a:t>
            </a:r>
            <a:r>
              <a:rPr lang="en-US" baseline="0" dirty="0" smtClean="0"/>
              <a:t> </a:t>
            </a:r>
            <a:r>
              <a:rPr lang="en-US" baseline="0" dirty="0" err="1" smtClean="0"/>
              <a:t>bereits</a:t>
            </a:r>
            <a:r>
              <a:rPr lang="en-US" baseline="0" dirty="0" smtClean="0"/>
              <a:t> </a:t>
            </a:r>
            <a:r>
              <a:rPr lang="en-US" baseline="0" dirty="0" err="1" smtClean="0"/>
              <a:t>gesagt</a:t>
            </a:r>
            <a:r>
              <a:rPr lang="en-US" baseline="0" dirty="0" smtClean="0"/>
              <a:t>) </a:t>
            </a:r>
            <a:r>
              <a:rPr lang="en-US" baseline="0" dirty="0" err="1" smtClean="0"/>
              <a:t>diese</a:t>
            </a:r>
            <a:r>
              <a:rPr lang="en-US" baseline="0" dirty="0" smtClean="0"/>
              <a:t> </a:t>
            </a:r>
            <a:r>
              <a:rPr lang="en-US" baseline="0" dirty="0" err="1" smtClean="0"/>
              <a:t>mit</a:t>
            </a:r>
            <a:r>
              <a:rPr lang="en-US" baseline="0" dirty="0" smtClean="0"/>
              <a:t> </a:t>
            </a:r>
            <a:r>
              <a:rPr lang="en-US" baseline="0" dirty="0" err="1" smtClean="0"/>
              <a:t>semantischen</a:t>
            </a:r>
            <a:r>
              <a:rPr lang="en-US" baseline="0" dirty="0" smtClean="0"/>
              <a:t> </a:t>
            </a:r>
            <a:r>
              <a:rPr lang="en-US" baseline="0" dirty="0" err="1" smtClean="0"/>
              <a:t>Informationen</a:t>
            </a:r>
            <a:r>
              <a:rPr lang="en-US" baseline="0" dirty="0" smtClean="0"/>
              <a:t> </a:t>
            </a:r>
            <a:r>
              <a:rPr lang="en-US" baseline="0" dirty="0" err="1" smtClean="0"/>
              <a:t>aufzuwerten</a:t>
            </a:r>
            <a:r>
              <a:rPr lang="en-US" baseline="0" dirty="0" smtClean="0"/>
              <a:t>.</a:t>
            </a:r>
          </a:p>
          <a:p>
            <a:r>
              <a:rPr lang="en-US" baseline="0" dirty="0" smtClean="0"/>
              <a:t>	=&gt; </a:t>
            </a:r>
            <a:r>
              <a:rPr lang="en-US" baseline="0" dirty="0" err="1" smtClean="0"/>
              <a:t>Wir</a:t>
            </a:r>
            <a:r>
              <a:rPr lang="en-US" baseline="0" dirty="0" smtClean="0"/>
              <a:t> </a:t>
            </a:r>
            <a:r>
              <a:rPr lang="en-US" baseline="0" dirty="0" err="1" smtClean="0"/>
              <a:t>müssen</a:t>
            </a:r>
            <a:r>
              <a:rPr lang="en-US" baseline="0" dirty="0" smtClean="0"/>
              <a:t> also in der </a:t>
            </a:r>
            <a:r>
              <a:rPr lang="en-US" baseline="0" dirty="0" err="1" smtClean="0"/>
              <a:t>Lage</a:t>
            </a:r>
            <a:r>
              <a:rPr lang="en-US" baseline="0" dirty="0" smtClean="0"/>
              <a:t> </a:t>
            </a:r>
            <a:r>
              <a:rPr lang="en-US" baseline="0" dirty="0" err="1" smtClean="0"/>
              <a:t>sein</a:t>
            </a:r>
            <a:r>
              <a:rPr lang="en-US" baseline="0" dirty="0" smtClean="0"/>
              <a:t>, </a:t>
            </a:r>
            <a:r>
              <a:rPr lang="en-US" baseline="0" dirty="0" err="1" smtClean="0"/>
              <a:t>Datensätze</a:t>
            </a:r>
            <a:r>
              <a:rPr lang="en-US" baseline="0" dirty="0" smtClean="0"/>
              <a:t> </a:t>
            </a:r>
            <a:r>
              <a:rPr lang="en-US" baseline="0" dirty="0" err="1" smtClean="0"/>
              <a:t>verschiedenen</a:t>
            </a:r>
            <a:r>
              <a:rPr lang="en-US" baseline="0" dirty="0" smtClean="0"/>
              <a:t> </a:t>
            </a:r>
            <a:r>
              <a:rPr lang="en-US" baseline="0" dirty="0" err="1" smtClean="0"/>
              <a:t>Typs</a:t>
            </a:r>
            <a:r>
              <a:rPr lang="en-US" baseline="0" dirty="0" smtClean="0"/>
              <a:t> </a:t>
            </a:r>
            <a:r>
              <a:rPr lang="en-US" baseline="0" dirty="0" err="1" smtClean="0"/>
              <a:t>aufzuzeichnen</a:t>
            </a:r>
            <a:r>
              <a:rPr lang="en-US" baseline="0" dirty="0" smtClean="0"/>
              <a:t>. </a:t>
            </a:r>
          </a:p>
          <a:p>
            <a:r>
              <a:rPr lang="en-US" baseline="0" dirty="0" smtClean="0"/>
              <a:t>	=&gt; Da </a:t>
            </a:r>
            <a:r>
              <a:rPr lang="en-US" baseline="0" dirty="0" err="1" smtClean="0"/>
              <a:t>Ereignisse</a:t>
            </a:r>
            <a:r>
              <a:rPr lang="en-US" baseline="0" dirty="0" smtClean="0"/>
              <a:t> in der Simulation in </a:t>
            </a:r>
            <a:r>
              <a:rPr lang="en-US" baseline="0" dirty="0" err="1" smtClean="0"/>
              <a:t>einer</a:t>
            </a:r>
            <a:r>
              <a:rPr lang="en-US" baseline="0" dirty="0" smtClean="0"/>
              <a:t> </a:t>
            </a:r>
            <a:r>
              <a:rPr lang="en-US" baseline="0" dirty="0" err="1" smtClean="0"/>
              <a:t>beliebigen</a:t>
            </a:r>
            <a:r>
              <a:rPr lang="en-US" baseline="0" dirty="0" smtClean="0"/>
              <a:t> </a:t>
            </a:r>
            <a:r>
              <a:rPr lang="en-US" baseline="0" dirty="0" err="1" smtClean="0"/>
              <a:t>Reihenfolge</a:t>
            </a:r>
            <a:r>
              <a:rPr lang="en-US" baseline="0" dirty="0" smtClean="0"/>
              <a:t> </a:t>
            </a:r>
            <a:r>
              <a:rPr lang="en-US" baseline="0" dirty="0" err="1" smtClean="0"/>
              <a:t>entstehen</a:t>
            </a:r>
            <a:r>
              <a:rPr lang="en-US" baseline="0" dirty="0" smtClean="0"/>
              <a:t> </a:t>
            </a:r>
            <a:r>
              <a:rPr lang="en-US" baseline="0" dirty="0" err="1" smtClean="0"/>
              <a:t>können</a:t>
            </a:r>
            <a:r>
              <a:rPr lang="en-US" baseline="0" dirty="0" smtClean="0"/>
              <a:t>, </a:t>
            </a:r>
            <a:r>
              <a:rPr lang="en-US" baseline="0" dirty="0" err="1" smtClean="0"/>
              <a:t>kommen</a:t>
            </a:r>
            <a:r>
              <a:rPr lang="en-US" baseline="0" dirty="0" smtClean="0"/>
              <a:t> </a:t>
            </a:r>
            <a:r>
              <a:rPr lang="en-US" baseline="0" dirty="0" err="1" smtClean="0"/>
              <a:t>Datensätze</a:t>
            </a:r>
            <a:r>
              <a:rPr lang="en-US" baseline="0" dirty="0" smtClean="0"/>
              <a:t> </a:t>
            </a:r>
            <a:r>
              <a:rPr lang="en-US" baseline="0" dirty="0" err="1" smtClean="0"/>
              <a:t>unterschiedlichen</a:t>
            </a:r>
            <a:r>
              <a:rPr lang="en-US" baseline="0" dirty="0" smtClean="0"/>
              <a:t> </a:t>
            </a:r>
            <a:r>
              <a:rPr lang="en-US" baseline="0" dirty="0" err="1" smtClean="0"/>
              <a:t>Typs</a:t>
            </a:r>
            <a:r>
              <a:rPr lang="en-US" baseline="0" dirty="0" smtClean="0"/>
              <a:t> also wild </a:t>
            </a:r>
            <a:r>
              <a:rPr lang="en-US" baseline="0" dirty="0" err="1" smtClean="0"/>
              <a:t>durcheinander</a:t>
            </a:r>
            <a:r>
              <a:rPr lang="en-US" baseline="0" dirty="0" smtClean="0"/>
              <a:t>.</a:t>
            </a:r>
          </a:p>
          <a:p>
            <a:endParaRPr lang="en-US" baseline="0" dirty="0" smtClean="0"/>
          </a:p>
          <a:p>
            <a:r>
              <a:rPr lang="en-US" baseline="0" dirty="0" smtClean="0"/>
              <a:t>+ </a:t>
            </a:r>
            <a:r>
              <a:rPr lang="en-US" baseline="0" dirty="0" err="1" smtClean="0"/>
              <a:t>Hierbei</a:t>
            </a:r>
            <a:r>
              <a:rPr lang="en-US" baseline="0" dirty="0" smtClean="0"/>
              <a:t> </a:t>
            </a:r>
            <a:r>
              <a:rPr lang="en-US" baseline="0" dirty="0" err="1" smtClean="0"/>
              <a:t>ergeben</a:t>
            </a:r>
            <a:r>
              <a:rPr lang="en-US" baseline="0" dirty="0" smtClean="0"/>
              <a:t> </a:t>
            </a:r>
            <a:r>
              <a:rPr lang="en-US" baseline="0" dirty="0" err="1" smtClean="0"/>
              <a:t>sich</a:t>
            </a:r>
            <a:r>
              <a:rPr lang="en-US" baseline="0" dirty="0" smtClean="0"/>
              <a:t> </a:t>
            </a:r>
            <a:r>
              <a:rPr lang="en-US" baseline="0" dirty="0" err="1" smtClean="0"/>
              <a:t>eine</a:t>
            </a:r>
            <a:r>
              <a:rPr lang="en-US" baseline="0" dirty="0" smtClean="0"/>
              <a:t> </a:t>
            </a:r>
            <a:r>
              <a:rPr lang="en-US" baseline="0" dirty="0" err="1" smtClean="0"/>
              <a:t>Reihe</a:t>
            </a:r>
            <a:r>
              <a:rPr lang="en-US" baseline="0" dirty="0" smtClean="0"/>
              <a:t> von </a:t>
            </a:r>
            <a:r>
              <a:rPr lang="en-US" baseline="0" dirty="0" err="1" smtClean="0"/>
              <a:t>Herausforderungen</a:t>
            </a:r>
            <a:r>
              <a:rPr lang="en-US" baseline="0" dirty="0" smtClean="0"/>
              <a:t>:</a:t>
            </a:r>
          </a:p>
          <a:p>
            <a:endParaRPr lang="en-US" baseline="0" dirty="0" smtClean="0"/>
          </a:p>
          <a:p>
            <a:r>
              <a:rPr lang="en-US" baseline="0" dirty="0" smtClean="0"/>
              <a:t>	+ </a:t>
            </a:r>
            <a:r>
              <a:rPr lang="en-US" baseline="0" dirty="0" err="1" smtClean="0"/>
              <a:t>Zum</a:t>
            </a:r>
            <a:r>
              <a:rPr lang="en-US" baseline="0" dirty="0" smtClean="0"/>
              <a:t> </a:t>
            </a:r>
            <a:r>
              <a:rPr lang="en-US" baseline="0" dirty="0" err="1" smtClean="0"/>
              <a:t>einen</a:t>
            </a:r>
            <a:r>
              <a:rPr lang="en-US" baseline="0" dirty="0" smtClean="0"/>
              <a:t> </a:t>
            </a:r>
            <a:r>
              <a:rPr lang="en-US" baseline="0" dirty="0" err="1" smtClean="0"/>
              <a:t>unterscheiden</a:t>
            </a:r>
            <a:r>
              <a:rPr lang="en-US" baseline="0" dirty="0" smtClean="0"/>
              <a:t> </a:t>
            </a:r>
            <a:r>
              <a:rPr lang="en-US" baseline="0" dirty="0" err="1" smtClean="0"/>
              <a:t>sich</a:t>
            </a:r>
            <a:r>
              <a:rPr lang="en-US" baseline="0" dirty="0" smtClean="0"/>
              <a:t> </a:t>
            </a:r>
            <a:r>
              <a:rPr lang="en-US" baseline="0" dirty="0" err="1" smtClean="0"/>
              <a:t>Datensätze</a:t>
            </a:r>
            <a:r>
              <a:rPr lang="en-US" baseline="0" dirty="0" smtClean="0"/>
              <a:t> </a:t>
            </a:r>
            <a:r>
              <a:rPr lang="en-US" baseline="0" dirty="0" err="1" smtClean="0"/>
              <a:t>unterschiedlichen</a:t>
            </a:r>
            <a:r>
              <a:rPr lang="en-US" baseline="0" dirty="0" smtClean="0"/>
              <a:t> </a:t>
            </a:r>
            <a:r>
              <a:rPr lang="en-US" baseline="0" dirty="0" err="1" smtClean="0"/>
              <a:t>Typs</a:t>
            </a:r>
            <a:r>
              <a:rPr lang="en-US" baseline="0" dirty="0" smtClean="0"/>
              <a:t> in </a:t>
            </a:r>
            <a:r>
              <a:rPr lang="en-US" baseline="0" dirty="0" err="1" smtClean="0"/>
              <a:t>ihrer</a:t>
            </a:r>
            <a:r>
              <a:rPr lang="en-US" baseline="0" dirty="0" smtClean="0"/>
              <a:t> </a:t>
            </a:r>
            <a:r>
              <a:rPr lang="en-US" baseline="0" dirty="0" err="1" smtClean="0"/>
              <a:t>Größe</a:t>
            </a:r>
            <a:r>
              <a:rPr lang="en-US" baseline="0" dirty="0" smtClean="0"/>
              <a:t>, da </a:t>
            </a:r>
            <a:r>
              <a:rPr lang="en-US" baseline="0" dirty="0" err="1" smtClean="0"/>
              <a:t>unterschiedliche</a:t>
            </a:r>
            <a:r>
              <a:rPr lang="en-US" baseline="0" dirty="0" smtClean="0"/>
              <a:t> </a:t>
            </a:r>
            <a:r>
              <a:rPr lang="en-US" baseline="0" dirty="0" err="1" smtClean="0"/>
              <a:t>Eigenschaften</a:t>
            </a:r>
            <a:r>
              <a:rPr lang="en-US" baseline="0" dirty="0" smtClean="0"/>
              <a:t> </a:t>
            </a:r>
            <a:r>
              <a:rPr lang="en-US" baseline="0" dirty="0" err="1" smtClean="0"/>
              <a:t>gespeichert</a:t>
            </a:r>
            <a:r>
              <a:rPr lang="en-US" baseline="0" dirty="0" smtClean="0"/>
              <a:t> </a:t>
            </a:r>
            <a:r>
              <a:rPr lang="en-US" baseline="0" dirty="0" err="1" smtClean="0"/>
              <a:t>werden</a:t>
            </a:r>
            <a:r>
              <a:rPr lang="en-US" baseline="0" dirty="0" smtClean="0"/>
              <a:t> </a:t>
            </a:r>
            <a:r>
              <a:rPr lang="en-US" baseline="0" dirty="0" err="1" smtClean="0"/>
              <a:t>müssen</a:t>
            </a:r>
            <a:r>
              <a:rPr lang="en-US" baseline="0" dirty="0" smtClean="0"/>
              <a:t>. Das </a:t>
            </a:r>
            <a:r>
              <a:rPr lang="en-US" baseline="0" dirty="0" err="1" smtClean="0"/>
              <a:t>erschwert</a:t>
            </a:r>
            <a:r>
              <a:rPr lang="en-US" baseline="0" dirty="0" smtClean="0"/>
              <a:t> das </a:t>
            </a:r>
            <a:r>
              <a:rPr lang="en-US" baseline="0" dirty="0" err="1" smtClean="0"/>
              <a:t>spätere</a:t>
            </a:r>
            <a:r>
              <a:rPr lang="en-US" baseline="0" dirty="0" smtClean="0"/>
              <a:t> </a:t>
            </a:r>
            <a:r>
              <a:rPr lang="en-US" baseline="0" dirty="0" err="1" smtClean="0"/>
              <a:t>Lesen</a:t>
            </a:r>
            <a:r>
              <a:rPr lang="en-US" baseline="0" dirty="0" smtClean="0"/>
              <a:t>, da der </a:t>
            </a:r>
            <a:r>
              <a:rPr lang="en-US" baseline="0" dirty="0" err="1" smtClean="0"/>
              <a:t>Anfang</a:t>
            </a:r>
            <a:r>
              <a:rPr lang="en-US" baseline="0" dirty="0" smtClean="0"/>
              <a:t> </a:t>
            </a:r>
            <a:r>
              <a:rPr lang="en-US" baseline="0" dirty="0" err="1" smtClean="0"/>
              <a:t>eines</a:t>
            </a:r>
            <a:r>
              <a:rPr lang="en-US" baseline="0" dirty="0" smtClean="0"/>
              <a:t> </a:t>
            </a:r>
            <a:r>
              <a:rPr lang="en-US" baseline="0" dirty="0" err="1" smtClean="0"/>
              <a:t>Datensatzes</a:t>
            </a:r>
            <a:r>
              <a:rPr lang="en-US" baseline="0" dirty="0" smtClean="0"/>
              <a:t> </a:t>
            </a:r>
            <a:r>
              <a:rPr lang="en-US" baseline="0" dirty="0" err="1" smtClean="0"/>
              <a:t>nicht</a:t>
            </a:r>
            <a:r>
              <a:rPr lang="en-US" baseline="0" dirty="0" smtClean="0"/>
              <a:t> </a:t>
            </a:r>
            <a:r>
              <a:rPr lang="en-US" baseline="0" dirty="0" err="1" smtClean="0"/>
              <a:t>mehr</a:t>
            </a:r>
            <a:r>
              <a:rPr lang="en-US" baseline="0" dirty="0" smtClean="0"/>
              <a:t> </a:t>
            </a:r>
            <a:r>
              <a:rPr lang="en-US" baseline="0" dirty="0" err="1" smtClean="0"/>
              <a:t>einfach</a:t>
            </a:r>
            <a:r>
              <a:rPr lang="en-US" baseline="0" dirty="0" smtClean="0"/>
              <a:t> </a:t>
            </a:r>
            <a:r>
              <a:rPr lang="en-US" baseline="0" dirty="0" err="1" smtClean="0"/>
              <a:t>zu</a:t>
            </a:r>
            <a:r>
              <a:rPr lang="en-US" baseline="0" dirty="0" smtClean="0"/>
              <a:t> </a:t>
            </a:r>
            <a:r>
              <a:rPr lang="en-US" baseline="0" dirty="0" err="1" smtClean="0"/>
              <a:t>berechnen</a:t>
            </a:r>
            <a:r>
              <a:rPr lang="en-US" baseline="0" dirty="0" smtClean="0"/>
              <a:t> </a:t>
            </a:r>
            <a:r>
              <a:rPr lang="en-US" baseline="0" dirty="0" err="1" smtClean="0"/>
              <a:t>ist</a:t>
            </a:r>
            <a:r>
              <a:rPr lang="en-US" baseline="0" dirty="0" smtClean="0"/>
              <a:t>. </a:t>
            </a:r>
            <a:r>
              <a:rPr lang="en-US" baseline="0" dirty="0" err="1" smtClean="0"/>
              <a:t>Stattdessen</a:t>
            </a:r>
            <a:r>
              <a:rPr lang="en-US" baseline="0" dirty="0" smtClean="0"/>
              <a:t> </a:t>
            </a:r>
            <a:r>
              <a:rPr lang="en-US" baseline="0" dirty="0" err="1" smtClean="0"/>
              <a:t>müssen</a:t>
            </a:r>
            <a:r>
              <a:rPr lang="en-US" baseline="0" dirty="0" smtClean="0"/>
              <a:t> </a:t>
            </a:r>
            <a:r>
              <a:rPr lang="en-US" baseline="0" dirty="0" err="1" smtClean="0"/>
              <a:t>zuvor</a:t>
            </a:r>
            <a:r>
              <a:rPr lang="en-US" baseline="0" dirty="0" smtClean="0"/>
              <a:t> </a:t>
            </a:r>
            <a:r>
              <a:rPr lang="en-US" baseline="0" dirty="0" err="1" smtClean="0"/>
              <a:t>alle</a:t>
            </a:r>
            <a:r>
              <a:rPr lang="en-US" baseline="0" dirty="0" smtClean="0"/>
              <a:t> </a:t>
            </a:r>
            <a:r>
              <a:rPr lang="en-US" baseline="0" dirty="0" err="1" smtClean="0"/>
              <a:t>vorherigen</a:t>
            </a:r>
            <a:r>
              <a:rPr lang="en-US" baseline="0" dirty="0" smtClean="0"/>
              <a:t> </a:t>
            </a:r>
            <a:r>
              <a:rPr lang="en-US" baseline="0" dirty="0" err="1" smtClean="0"/>
              <a:t>Einträge</a:t>
            </a:r>
            <a:r>
              <a:rPr lang="en-US" baseline="0" dirty="0" smtClean="0"/>
              <a:t> </a:t>
            </a:r>
            <a:r>
              <a:rPr lang="en-US" baseline="0" dirty="0" err="1" smtClean="0"/>
              <a:t>interpretiert</a:t>
            </a:r>
            <a:r>
              <a:rPr lang="en-US" baseline="0" dirty="0" smtClean="0"/>
              <a:t> und </a:t>
            </a:r>
            <a:r>
              <a:rPr lang="en-US" baseline="0" dirty="0" err="1" smtClean="0"/>
              <a:t>deren</a:t>
            </a:r>
            <a:r>
              <a:rPr lang="en-US" baseline="0" dirty="0" smtClean="0"/>
              <a:t> </a:t>
            </a:r>
            <a:r>
              <a:rPr lang="en-US" baseline="0" dirty="0" err="1" smtClean="0"/>
              <a:t>Länge</a:t>
            </a:r>
            <a:r>
              <a:rPr lang="en-US" baseline="0" dirty="0" smtClean="0"/>
              <a:t> </a:t>
            </a:r>
            <a:r>
              <a:rPr lang="en-US" baseline="0" dirty="0" err="1" smtClean="0"/>
              <a:t>festgestellt</a:t>
            </a:r>
            <a:r>
              <a:rPr lang="en-US" baseline="0" dirty="0" smtClean="0"/>
              <a:t> </a:t>
            </a:r>
            <a:r>
              <a:rPr lang="en-US" baseline="0" dirty="0" err="1" smtClean="0"/>
              <a:t>werden</a:t>
            </a:r>
            <a:r>
              <a:rPr lang="en-US" baseline="0" dirty="0" smtClean="0"/>
              <a:t>.</a:t>
            </a:r>
          </a:p>
          <a:p>
            <a:endParaRPr lang="en-US" baseline="0" dirty="0" smtClean="0"/>
          </a:p>
          <a:p>
            <a:r>
              <a:rPr lang="en-US" baseline="0" dirty="0" smtClean="0"/>
              <a:t>	+ </a:t>
            </a:r>
            <a:r>
              <a:rPr lang="en-US" baseline="0" dirty="0" err="1" smtClean="0"/>
              <a:t>Zum</a:t>
            </a:r>
            <a:r>
              <a:rPr lang="en-US" baseline="0" dirty="0" smtClean="0"/>
              <a:t> </a:t>
            </a:r>
            <a:r>
              <a:rPr lang="en-US" baseline="0" dirty="0" err="1" smtClean="0"/>
              <a:t>anderen</a:t>
            </a:r>
            <a:r>
              <a:rPr lang="en-US" baseline="0" dirty="0" smtClean="0"/>
              <a:t> </a:t>
            </a:r>
            <a:r>
              <a:rPr lang="en-US" baseline="0" dirty="0" err="1" smtClean="0"/>
              <a:t>wird</a:t>
            </a:r>
            <a:r>
              <a:rPr lang="en-US" baseline="0" dirty="0" smtClean="0"/>
              <a:t> </a:t>
            </a:r>
            <a:r>
              <a:rPr lang="en-US" baseline="0" dirty="0" err="1" smtClean="0"/>
              <a:t>es</a:t>
            </a:r>
            <a:r>
              <a:rPr lang="en-US" baseline="0" dirty="0" smtClean="0"/>
              <a:t> </a:t>
            </a:r>
            <a:r>
              <a:rPr lang="en-US" baseline="0" dirty="0" err="1" smtClean="0"/>
              <a:t>sehr</a:t>
            </a:r>
            <a:r>
              <a:rPr lang="en-US" baseline="0" dirty="0" smtClean="0"/>
              <a:t> </a:t>
            </a:r>
            <a:r>
              <a:rPr lang="en-US" baseline="0" dirty="0" err="1" smtClean="0"/>
              <a:t>zeitaufwendig</a:t>
            </a:r>
            <a:r>
              <a:rPr lang="en-US" baseline="0" dirty="0" smtClean="0"/>
              <a:t> </a:t>
            </a:r>
            <a:r>
              <a:rPr lang="en-US" baseline="0" dirty="0" err="1" smtClean="0"/>
              <a:t>alle</a:t>
            </a:r>
            <a:r>
              <a:rPr lang="en-US" baseline="0" dirty="0" smtClean="0"/>
              <a:t> </a:t>
            </a:r>
            <a:r>
              <a:rPr lang="en-US" baseline="0" dirty="0" err="1" smtClean="0"/>
              <a:t>Einträge</a:t>
            </a:r>
            <a:r>
              <a:rPr lang="en-US" baseline="0" dirty="0" smtClean="0"/>
              <a:t> </a:t>
            </a:r>
            <a:r>
              <a:rPr lang="en-US" baseline="0" dirty="0" err="1" smtClean="0"/>
              <a:t>eines</a:t>
            </a:r>
            <a:r>
              <a:rPr lang="en-US" baseline="0" dirty="0" smtClean="0"/>
              <a:t> </a:t>
            </a:r>
            <a:r>
              <a:rPr lang="en-US" baseline="0" dirty="0" err="1" smtClean="0"/>
              <a:t>bestimmten</a:t>
            </a:r>
            <a:r>
              <a:rPr lang="en-US" baseline="0" dirty="0" smtClean="0"/>
              <a:t> </a:t>
            </a:r>
            <a:r>
              <a:rPr lang="en-US" baseline="0" dirty="0" err="1" smtClean="0"/>
              <a:t>Typs</a:t>
            </a:r>
            <a:r>
              <a:rPr lang="en-US" baseline="0" dirty="0" smtClean="0"/>
              <a:t> </a:t>
            </a:r>
            <a:r>
              <a:rPr lang="en-US" baseline="0" dirty="0" err="1" smtClean="0"/>
              <a:t>aufzufinden</a:t>
            </a:r>
            <a:r>
              <a:rPr lang="en-US" baseline="0" dirty="0" smtClean="0"/>
              <a:t>.</a:t>
            </a:r>
          </a:p>
          <a:p>
            <a:r>
              <a:rPr lang="en-US" baseline="0" dirty="0" smtClean="0"/>
              <a:t>	</a:t>
            </a:r>
            <a:r>
              <a:rPr lang="en-US" baseline="0" dirty="0" err="1" smtClean="0"/>
              <a:t>Beispiel</a:t>
            </a:r>
            <a:r>
              <a:rPr lang="en-US" baseline="0" dirty="0" smtClean="0"/>
              <a:t>: Will </a:t>
            </a:r>
            <a:r>
              <a:rPr lang="en-US" baseline="0" dirty="0" err="1" smtClean="0"/>
              <a:t>nur</a:t>
            </a:r>
            <a:r>
              <a:rPr lang="en-US" baseline="0" dirty="0" smtClean="0"/>
              <a:t> </a:t>
            </a:r>
            <a:r>
              <a:rPr lang="en-US" baseline="0" dirty="0" err="1" smtClean="0"/>
              <a:t>semantische</a:t>
            </a:r>
            <a:r>
              <a:rPr lang="en-US" baseline="0" dirty="0" smtClean="0"/>
              <a:t> </a:t>
            </a:r>
            <a:r>
              <a:rPr lang="en-US" baseline="0" dirty="0" err="1" smtClean="0"/>
              <a:t>Ereignisse</a:t>
            </a:r>
            <a:r>
              <a:rPr lang="en-US" baseline="0" dirty="0" smtClean="0"/>
              <a:t> (</a:t>
            </a:r>
            <a:r>
              <a:rPr lang="en-US" baseline="0" dirty="0" err="1" smtClean="0"/>
              <a:t>z.B</a:t>
            </a:r>
            <a:r>
              <a:rPr lang="en-US" baseline="0" dirty="0" smtClean="0"/>
              <a:t>. </a:t>
            </a:r>
            <a:r>
              <a:rPr lang="en-US" baseline="0" dirty="0" err="1" smtClean="0"/>
              <a:t>Prozess</a:t>
            </a:r>
            <a:r>
              <a:rPr lang="en-US" baseline="0" dirty="0" smtClean="0"/>
              <a:t> </a:t>
            </a:r>
            <a:r>
              <a:rPr lang="en-US" baseline="0" dirty="0" err="1" smtClean="0"/>
              <a:t>wurde</a:t>
            </a:r>
            <a:r>
              <a:rPr lang="en-US" baseline="0" dirty="0" smtClean="0"/>
              <a:t> </a:t>
            </a:r>
            <a:r>
              <a:rPr lang="en-US" baseline="0" dirty="0" err="1" smtClean="0"/>
              <a:t>erstellt</a:t>
            </a:r>
            <a:r>
              <a:rPr lang="en-US" baseline="0" dirty="0" smtClean="0"/>
              <a:t>) </a:t>
            </a:r>
            <a:r>
              <a:rPr lang="en-US" baseline="0" dirty="0" err="1" smtClean="0"/>
              <a:t>haben</a:t>
            </a:r>
            <a:r>
              <a:rPr lang="en-US" baseline="0" dirty="0" smtClean="0"/>
              <a:t>, </a:t>
            </a:r>
            <a:r>
              <a:rPr lang="en-US" baseline="0" dirty="0" err="1" smtClean="0"/>
              <a:t>diese</a:t>
            </a:r>
            <a:r>
              <a:rPr lang="en-US" baseline="0" dirty="0" smtClean="0"/>
              <a:t> </a:t>
            </a:r>
            <a:r>
              <a:rPr lang="en-US" baseline="0" dirty="0" err="1" smtClean="0"/>
              <a:t>kommen</a:t>
            </a:r>
            <a:r>
              <a:rPr lang="en-US" baseline="0" dirty="0" smtClean="0"/>
              <a:t> </a:t>
            </a:r>
            <a:r>
              <a:rPr lang="en-US" baseline="0" dirty="0" err="1" smtClean="0"/>
              <a:t>im</a:t>
            </a:r>
            <a:r>
              <a:rPr lang="en-US" baseline="0" dirty="0" smtClean="0"/>
              <a:t> </a:t>
            </a:r>
            <a:r>
              <a:rPr lang="en-US" baseline="0" dirty="0" err="1" smtClean="0"/>
              <a:t>Vergleich</a:t>
            </a:r>
            <a:r>
              <a:rPr lang="en-US" baseline="0" dirty="0" smtClean="0"/>
              <a:t> </a:t>
            </a:r>
            <a:r>
              <a:rPr lang="en-US" baseline="0" dirty="0" err="1" smtClean="0"/>
              <a:t>zu</a:t>
            </a:r>
            <a:r>
              <a:rPr lang="en-US" baseline="0" dirty="0" smtClean="0"/>
              <a:t> den </a:t>
            </a:r>
            <a:r>
              <a:rPr lang="en-US" baseline="0" dirty="0" err="1" smtClean="0"/>
              <a:t>Speicheraufrufen</a:t>
            </a:r>
            <a:r>
              <a:rPr lang="en-US" baseline="0" dirty="0" smtClean="0"/>
              <a:t> </a:t>
            </a:r>
            <a:r>
              <a:rPr lang="en-US" baseline="0" dirty="0" err="1" smtClean="0"/>
              <a:t>sehr</a:t>
            </a:r>
            <a:r>
              <a:rPr lang="en-US" baseline="0" dirty="0" smtClean="0"/>
              <a:t> </a:t>
            </a:r>
            <a:r>
              <a:rPr lang="en-US" baseline="0" dirty="0" err="1" smtClean="0"/>
              <a:t>selten</a:t>
            </a:r>
            <a:r>
              <a:rPr lang="en-US" baseline="0" dirty="0" smtClean="0"/>
              <a:t> </a:t>
            </a:r>
            <a:r>
              <a:rPr lang="en-US" baseline="0" dirty="0" err="1" smtClean="0"/>
              <a:t>vor</a:t>
            </a:r>
            <a:r>
              <a:rPr lang="en-US" baseline="0" dirty="0" smtClean="0"/>
              <a:t>.</a:t>
            </a:r>
          </a:p>
          <a:p>
            <a:endParaRPr lang="en-US" baseline="0" dirty="0" smtClean="0"/>
          </a:p>
          <a:p>
            <a:r>
              <a:rPr lang="en-US" baseline="0" dirty="0" smtClean="0"/>
              <a:t>	+ </a:t>
            </a:r>
            <a:r>
              <a:rPr lang="en-US" baseline="0" dirty="0" err="1" smtClean="0"/>
              <a:t>Ein</a:t>
            </a:r>
            <a:r>
              <a:rPr lang="en-US" baseline="0" dirty="0" smtClean="0"/>
              <a:t> </a:t>
            </a:r>
            <a:r>
              <a:rPr lang="en-US" baseline="0" dirty="0" err="1" smtClean="0"/>
              <a:t>weiteres</a:t>
            </a:r>
            <a:r>
              <a:rPr lang="en-US" baseline="0" dirty="0" smtClean="0"/>
              <a:t> Problem </a:t>
            </a:r>
            <a:r>
              <a:rPr lang="en-US" baseline="0" dirty="0" err="1" smtClean="0"/>
              <a:t>ist</a:t>
            </a:r>
            <a:r>
              <a:rPr lang="en-US" baseline="0" dirty="0" smtClean="0"/>
              <a:t>, </a:t>
            </a:r>
            <a:r>
              <a:rPr lang="en-US" baseline="0" dirty="0" err="1" smtClean="0"/>
              <a:t>dass</a:t>
            </a:r>
            <a:r>
              <a:rPr lang="en-US" baseline="0" dirty="0" smtClean="0"/>
              <a:t> die </a:t>
            </a:r>
            <a:r>
              <a:rPr lang="en-US" baseline="0" dirty="0" err="1" smtClean="0"/>
              <a:t>Anwendung</a:t>
            </a:r>
            <a:r>
              <a:rPr lang="en-US" baseline="0" dirty="0" smtClean="0"/>
              <a:t> von </a:t>
            </a:r>
            <a:r>
              <a:rPr lang="en-US" baseline="0" dirty="0" err="1" smtClean="0"/>
              <a:t>Spezialkompressoren</a:t>
            </a:r>
            <a:r>
              <a:rPr lang="en-US" baseline="0" dirty="0" smtClean="0"/>
              <a:t> </a:t>
            </a:r>
            <a:r>
              <a:rPr lang="en-US" baseline="0" dirty="0" err="1" smtClean="0"/>
              <a:t>schwer</a:t>
            </a:r>
            <a:r>
              <a:rPr lang="en-US" baseline="0" dirty="0" smtClean="0"/>
              <a:t> </a:t>
            </a:r>
            <a:r>
              <a:rPr lang="en-US" baseline="0" dirty="0" err="1" smtClean="0"/>
              <a:t>wird</a:t>
            </a:r>
            <a:r>
              <a:rPr lang="en-US" baseline="0" dirty="0" smtClean="0"/>
              <a:t>, da </a:t>
            </a:r>
            <a:r>
              <a:rPr lang="en-US" baseline="0" dirty="0" err="1" smtClean="0"/>
              <a:t>diese</a:t>
            </a:r>
            <a:r>
              <a:rPr lang="en-US" baseline="0" dirty="0" smtClean="0"/>
              <a:t> </a:t>
            </a:r>
            <a:r>
              <a:rPr lang="en-US" baseline="0" dirty="0" err="1" smtClean="0"/>
              <a:t>ständig</a:t>
            </a:r>
            <a:r>
              <a:rPr lang="en-US" baseline="0" dirty="0" smtClean="0"/>
              <a:t> </a:t>
            </a:r>
            <a:r>
              <a:rPr lang="en-US" baseline="0" dirty="0" err="1" smtClean="0"/>
              <a:t>Daten</a:t>
            </a:r>
            <a:r>
              <a:rPr lang="en-US" baseline="0" dirty="0" smtClean="0"/>
              <a:t>(</a:t>
            </a:r>
            <a:r>
              <a:rPr lang="en-US" baseline="0" dirty="0" err="1" smtClean="0"/>
              <a:t>typen</a:t>
            </a:r>
            <a:r>
              <a:rPr lang="en-US" baseline="0" dirty="0" smtClean="0"/>
              <a:t>) </a:t>
            </a:r>
            <a:r>
              <a:rPr lang="en-US" baseline="0" dirty="0" err="1" smtClean="0"/>
              <a:t>ausgesetzt</a:t>
            </a:r>
            <a:r>
              <a:rPr lang="en-US" baseline="0" dirty="0" smtClean="0"/>
              <a:t> </a:t>
            </a:r>
            <a:r>
              <a:rPr lang="en-US" baseline="0" dirty="0" err="1" smtClean="0"/>
              <a:t>werden</a:t>
            </a:r>
            <a:r>
              <a:rPr lang="en-US" baseline="0" dirty="0" smtClean="0"/>
              <a:t>, </a:t>
            </a:r>
            <a:r>
              <a:rPr lang="en-US" baseline="0" dirty="0" err="1" smtClean="0"/>
              <a:t>für</a:t>
            </a:r>
            <a:r>
              <a:rPr lang="en-US" baseline="0" dirty="0" smtClean="0"/>
              <a:t> die </a:t>
            </a:r>
            <a:r>
              <a:rPr lang="en-US" baseline="0" dirty="0" err="1" smtClean="0"/>
              <a:t>sie</a:t>
            </a:r>
            <a:r>
              <a:rPr lang="en-US" baseline="0" dirty="0" smtClean="0"/>
              <a:t> </a:t>
            </a:r>
            <a:r>
              <a:rPr lang="en-US" baseline="0" dirty="0" err="1" smtClean="0"/>
              <a:t>nicht</a:t>
            </a:r>
            <a:r>
              <a:rPr lang="en-US" baseline="0" dirty="0" smtClean="0"/>
              <a:t> </a:t>
            </a:r>
            <a:r>
              <a:rPr lang="en-US" baseline="0" dirty="0" err="1" smtClean="0"/>
              <a:t>gedacht</a:t>
            </a:r>
            <a:r>
              <a:rPr lang="en-US" baseline="0" dirty="0" smtClean="0"/>
              <a:t> </a:t>
            </a:r>
            <a:r>
              <a:rPr lang="en-US" baseline="0" dirty="0" err="1" smtClean="0"/>
              <a:t>sind</a:t>
            </a:r>
            <a:r>
              <a:rPr lang="en-US" baseline="0" dirty="0" smtClean="0"/>
              <a:t>.</a:t>
            </a:r>
          </a:p>
          <a:p>
            <a:endParaRPr lang="en-US" baseline="0" dirty="0" smtClean="0"/>
          </a:p>
          <a:p>
            <a:pPr marL="171450" indent="-171450">
              <a:buFont typeface="Symbol" panose="05050102010706020507" pitchFamily="18" charset="2"/>
              <a:buChar char="Þ"/>
            </a:pPr>
            <a:r>
              <a:rPr lang="en-US" baseline="0" dirty="0" smtClean="0"/>
              <a:t>Was </a:t>
            </a:r>
            <a:r>
              <a:rPr lang="en-US" baseline="0" dirty="0" err="1" smtClean="0"/>
              <a:t>wir</a:t>
            </a:r>
            <a:r>
              <a:rPr lang="en-US" baseline="0" dirty="0" smtClean="0"/>
              <a:t> also </a:t>
            </a:r>
            <a:r>
              <a:rPr lang="en-US" baseline="0" dirty="0" err="1" smtClean="0"/>
              <a:t>eigentlich</a:t>
            </a:r>
            <a:r>
              <a:rPr lang="en-US" baseline="0" dirty="0" smtClean="0"/>
              <a:t> </a:t>
            </a:r>
            <a:r>
              <a:rPr lang="en-US" baseline="0" dirty="0" err="1" smtClean="0"/>
              <a:t>wollen</a:t>
            </a:r>
            <a:r>
              <a:rPr lang="en-US" baseline="0" dirty="0" smtClean="0"/>
              <a:t>, </a:t>
            </a:r>
            <a:r>
              <a:rPr lang="en-US" baseline="0" dirty="0" err="1" smtClean="0"/>
              <a:t>ist</a:t>
            </a:r>
            <a:r>
              <a:rPr lang="en-US" baseline="0" dirty="0" smtClean="0"/>
              <a:t> </a:t>
            </a:r>
            <a:r>
              <a:rPr lang="en-US" baseline="0" dirty="0" err="1" smtClean="0"/>
              <a:t>Daten</a:t>
            </a:r>
            <a:r>
              <a:rPr lang="en-US" baseline="0" dirty="0" smtClean="0"/>
              <a:t> </a:t>
            </a:r>
            <a:r>
              <a:rPr lang="en-US" baseline="0" dirty="0" err="1" smtClean="0"/>
              <a:t>unterschiedlichen</a:t>
            </a:r>
            <a:r>
              <a:rPr lang="en-US" baseline="0" dirty="0" smtClean="0"/>
              <a:t> </a:t>
            </a:r>
            <a:r>
              <a:rPr lang="en-US" baseline="0" dirty="0" err="1" smtClean="0"/>
              <a:t>Typs</a:t>
            </a:r>
            <a:r>
              <a:rPr lang="en-US" baseline="0" dirty="0" smtClean="0"/>
              <a:t> </a:t>
            </a:r>
            <a:r>
              <a:rPr lang="en-US" baseline="0" dirty="0" err="1" smtClean="0"/>
              <a:t>zu</a:t>
            </a:r>
            <a:r>
              <a:rPr lang="en-US" baseline="0" dirty="0" smtClean="0"/>
              <a:t> </a:t>
            </a:r>
            <a:r>
              <a:rPr lang="en-US" baseline="0" dirty="0" err="1" smtClean="0"/>
              <a:t>trennen</a:t>
            </a:r>
            <a:r>
              <a:rPr lang="en-US" baseline="0" dirty="0" smtClean="0"/>
              <a:t>.</a:t>
            </a:r>
          </a:p>
          <a:p>
            <a:pPr marL="171450" indent="-171450">
              <a:buFont typeface="Symbol" panose="05050102010706020507" pitchFamily="18" charset="2"/>
              <a:buChar char="Þ"/>
            </a:pPr>
            <a:endParaRPr lang="en-US" baseline="0" dirty="0" smtClean="0"/>
          </a:p>
          <a:p>
            <a:pPr marL="0" indent="0">
              <a:buFont typeface="Symbol" panose="05050102010706020507" pitchFamily="18" charset="2"/>
              <a:buNone/>
            </a:pPr>
            <a:r>
              <a:rPr lang="en-US" baseline="0" dirty="0" smtClean="0"/>
              <a:t>CLICK</a:t>
            </a:r>
          </a:p>
          <a:p>
            <a:pPr marL="171450" indent="-171450">
              <a:buFont typeface="Symbol" panose="05050102010706020507" pitchFamily="18" charset="2"/>
              <a:buChar char="Þ"/>
            </a:pPr>
            <a:endParaRPr lang="en-US" baseline="0" dirty="0" smtClean="0"/>
          </a:p>
          <a:p>
            <a:pPr marL="0" indent="0">
              <a:buFont typeface="Symbol" panose="05050102010706020507" pitchFamily="18" charset="2"/>
              <a:buNone/>
            </a:pPr>
            <a:r>
              <a:rPr lang="en-US" baseline="0" dirty="0" smtClean="0"/>
              <a:t>+ In </a:t>
            </a:r>
            <a:r>
              <a:rPr lang="en-US" baseline="0" dirty="0" err="1" smtClean="0"/>
              <a:t>Simutrace</a:t>
            </a:r>
            <a:r>
              <a:rPr lang="en-US" baseline="0" dirty="0" smtClean="0"/>
              <a:t> </a:t>
            </a:r>
            <a:r>
              <a:rPr lang="en-US" baseline="0" dirty="0" err="1" smtClean="0"/>
              <a:t>erreichen</a:t>
            </a:r>
            <a:r>
              <a:rPr lang="en-US" baseline="0" dirty="0" smtClean="0"/>
              <a:t> </a:t>
            </a:r>
            <a:r>
              <a:rPr lang="en-US" baseline="0" dirty="0" err="1" smtClean="0"/>
              <a:t>wir</a:t>
            </a:r>
            <a:r>
              <a:rPr lang="en-US" baseline="0" dirty="0" smtClean="0"/>
              <a:t> das </a:t>
            </a:r>
            <a:r>
              <a:rPr lang="en-US" baseline="0" dirty="0" err="1" smtClean="0"/>
              <a:t>durch</a:t>
            </a:r>
            <a:r>
              <a:rPr lang="en-US" baseline="0" dirty="0" smtClean="0"/>
              <a:t> Streams</a:t>
            </a:r>
          </a:p>
          <a:p>
            <a:pPr marL="0" indent="0">
              <a:buFont typeface="Symbol" panose="05050102010706020507" pitchFamily="18" charset="2"/>
              <a:buNone/>
            </a:pPr>
            <a:endParaRPr lang="en-US" baseline="0" dirty="0" smtClean="0"/>
          </a:p>
          <a:p>
            <a:pPr marL="0" indent="0">
              <a:buFont typeface="Symbol" panose="05050102010706020507" pitchFamily="18" charset="2"/>
              <a:buNone/>
            </a:pPr>
            <a:r>
              <a:rPr lang="en-US" baseline="0" dirty="0" smtClean="0"/>
              <a:t>+ Die Simulation </a:t>
            </a:r>
            <a:r>
              <a:rPr lang="en-US" baseline="0" dirty="0" err="1" smtClean="0"/>
              <a:t>erstellt</a:t>
            </a:r>
            <a:r>
              <a:rPr lang="en-US" baseline="0" dirty="0" smtClean="0"/>
              <a:t> </a:t>
            </a:r>
            <a:r>
              <a:rPr lang="en-US" baseline="0" dirty="0" err="1" smtClean="0"/>
              <a:t>dabei</a:t>
            </a:r>
            <a:r>
              <a:rPr lang="en-US" baseline="0" dirty="0" smtClean="0"/>
              <a:t> </a:t>
            </a:r>
            <a:r>
              <a:rPr lang="en-US" baseline="0" dirty="0" err="1" smtClean="0"/>
              <a:t>für</a:t>
            </a:r>
            <a:r>
              <a:rPr lang="en-US" baseline="0" dirty="0" smtClean="0"/>
              <a:t> </a:t>
            </a:r>
            <a:r>
              <a:rPr lang="en-US" baseline="0" dirty="0" err="1" smtClean="0"/>
              <a:t>jede</a:t>
            </a:r>
            <a:r>
              <a:rPr lang="en-US" baseline="0" dirty="0" smtClean="0"/>
              <a:t> </a:t>
            </a:r>
            <a:r>
              <a:rPr lang="en-US" baseline="0" dirty="0" err="1" smtClean="0"/>
              <a:t>Quelle</a:t>
            </a:r>
            <a:r>
              <a:rPr lang="en-US" baseline="0" dirty="0" smtClean="0"/>
              <a:t> von </a:t>
            </a:r>
            <a:r>
              <a:rPr lang="en-US" baseline="0" dirty="0" err="1" smtClean="0"/>
              <a:t>Ereignissen</a:t>
            </a:r>
            <a:r>
              <a:rPr lang="en-US" baseline="0" dirty="0" smtClean="0"/>
              <a:t> </a:t>
            </a:r>
            <a:r>
              <a:rPr lang="en-US" baseline="0" dirty="0" err="1" smtClean="0"/>
              <a:t>gleichen</a:t>
            </a:r>
            <a:r>
              <a:rPr lang="en-US" baseline="0" dirty="0" smtClean="0"/>
              <a:t> </a:t>
            </a:r>
            <a:r>
              <a:rPr lang="en-US" baseline="0" dirty="0" err="1" smtClean="0"/>
              <a:t>Typs</a:t>
            </a:r>
            <a:r>
              <a:rPr lang="en-US" baseline="0" dirty="0" smtClean="0"/>
              <a:t> </a:t>
            </a:r>
            <a:r>
              <a:rPr lang="en-US" baseline="0" dirty="0" err="1" smtClean="0"/>
              <a:t>einen</a:t>
            </a:r>
            <a:r>
              <a:rPr lang="en-US" baseline="0" dirty="0" smtClean="0"/>
              <a:t> Stream und </a:t>
            </a:r>
            <a:r>
              <a:rPr lang="en-US" baseline="0" dirty="0" err="1" smtClean="0"/>
              <a:t>schreibt</a:t>
            </a:r>
            <a:r>
              <a:rPr lang="en-US" baseline="0" dirty="0" smtClean="0"/>
              <a:t> die </a:t>
            </a:r>
            <a:r>
              <a:rPr lang="en-US" baseline="0" dirty="0" err="1" smtClean="0"/>
              <a:t>Ereignisse</a:t>
            </a:r>
            <a:r>
              <a:rPr lang="en-US" baseline="0" dirty="0" smtClean="0"/>
              <a:t> in </a:t>
            </a:r>
            <a:r>
              <a:rPr lang="en-US" baseline="0" dirty="0" err="1" smtClean="0"/>
              <a:t>diesen</a:t>
            </a:r>
            <a:r>
              <a:rPr lang="en-US" baseline="0" dirty="0" smtClean="0"/>
              <a:t>.</a:t>
            </a:r>
          </a:p>
          <a:p>
            <a:pPr marL="0" indent="0">
              <a:buFont typeface="Symbol" panose="05050102010706020507" pitchFamily="18" charset="2"/>
              <a:buNone/>
            </a:pPr>
            <a:r>
              <a:rPr lang="en-US" baseline="0" dirty="0" err="1" smtClean="0"/>
              <a:t>Beispiel</a:t>
            </a:r>
            <a:r>
              <a:rPr lang="en-US" baseline="0" dirty="0" smtClean="0"/>
              <a:t>: </a:t>
            </a:r>
            <a:r>
              <a:rPr lang="en-US" baseline="0" dirty="0" err="1" smtClean="0"/>
              <a:t>Alle</a:t>
            </a:r>
            <a:r>
              <a:rPr lang="en-US" baseline="0" dirty="0" smtClean="0"/>
              <a:t> </a:t>
            </a:r>
            <a:r>
              <a:rPr lang="en-US" baseline="0" dirty="0" err="1" smtClean="0"/>
              <a:t>Schreibzugriffe</a:t>
            </a:r>
            <a:r>
              <a:rPr lang="en-US" baseline="0" dirty="0" smtClean="0"/>
              <a:t> auf den </a:t>
            </a:r>
            <a:r>
              <a:rPr lang="en-US" baseline="0" dirty="0" err="1" smtClean="0"/>
              <a:t>Speicher</a:t>
            </a:r>
            <a:r>
              <a:rPr lang="en-US" baseline="0" dirty="0" smtClean="0"/>
              <a:t> </a:t>
            </a:r>
            <a:r>
              <a:rPr lang="en-US" baseline="0" dirty="0" err="1" smtClean="0"/>
              <a:t>werden</a:t>
            </a:r>
            <a:r>
              <a:rPr lang="en-US" baseline="0" dirty="0" smtClean="0"/>
              <a:t> in </a:t>
            </a:r>
            <a:r>
              <a:rPr lang="en-US" baseline="0" dirty="0" err="1" smtClean="0"/>
              <a:t>einem</a:t>
            </a:r>
            <a:r>
              <a:rPr lang="en-US" baseline="0" dirty="0" smtClean="0"/>
              <a:t> </a:t>
            </a:r>
            <a:r>
              <a:rPr lang="en-US" baseline="0" dirty="0" err="1" smtClean="0"/>
              <a:t>eigenen</a:t>
            </a:r>
            <a:r>
              <a:rPr lang="en-US" baseline="0" dirty="0" smtClean="0"/>
              <a:t> Stream </a:t>
            </a:r>
            <a:r>
              <a:rPr lang="en-US" baseline="0" dirty="0" err="1" smtClean="0"/>
              <a:t>gespeichert</a:t>
            </a:r>
            <a:r>
              <a:rPr lang="en-US" baseline="0" dirty="0" smtClean="0"/>
              <a:t>, </a:t>
            </a:r>
            <a:r>
              <a:rPr lang="en-US" baseline="0" dirty="0" err="1" smtClean="0"/>
              <a:t>genauso</a:t>
            </a:r>
            <a:r>
              <a:rPr lang="en-US" baseline="0" dirty="0" smtClean="0"/>
              <a:t> </a:t>
            </a:r>
            <a:r>
              <a:rPr lang="en-US" baseline="0" dirty="0" err="1" smtClean="0"/>
              <a:t>wie</a:t>
            </a:r>
            <a:r>
              <a:rPr lang="en-US" baseline="0" dirty="0" smtClean="0"/>
              <a:t> </a:t>
            </a:r>
            <a:r>
              <a:rPr lang="en-US" baseline="0" dirty="0" err="1" smtClean="0"/>
              <a:t>semantische</a:t>
            </a:r>
            <a:r>
              <a:rPr lang="en-US" baseline="0" dirty="0" smtClean="0"/>
              <a:t> Events </a:t>
            </a:r>
            <a:r>
              <a:rPr lang="en-US" baseline="0" dirty="0" err="1" smtClean="0"/>
              <a:t>einen</a:t>
            </a:r>
            <a:r>
              <a:rPr lang="en-US" baseline="0" dirty="0" smtClean="0"/>
              <a:t> </a:t>
            </a:r>
            <a:r>
              <a:rPr lang="en-US" baseline="0" dirty="0" err="1" smtClean="0"/>
              <a:t>oder</a:t>
            </a:r>
            <a:r>
              <a:rPr lang="en-US" baseline="0" dirty="0" smtClean="0"/>
              <a:t> </a:t>
            </a:r>
            <a:r>
              <a:rPr lang="en-US" baseline="0" dirty="0" err="1" smtClean="0"/>
              <a:t>mehrere</a:t>
            </a:r>
            <a:r>
              <a:rPr lang="en-US" baseline="0" dirty="0" smtClean="0"/>
              <a:t> </a:t>
            </a:r>
            <a:r>
              <a:rPr lang="en-US" baseline="0" dirty="0" err="1" smtClean="0"/>
              <a:t>eigene</a:t>
            </a:r>
            <a:r>
              <a:rPr lang="en-US" baseline="0" dirty="0" smtClean="0"/>
              <a:t> Streams </a:t>
            </a:r>
            <a:r>
              <a:rPr lang="en-US" baseline="0" dirty="0" err="1" smtClean="0"/>
              <a:t>erhalten</a:t>
            </a:r>
            <a:r>
              <a:rPr lang="en-US" baseline="0" dirty="0" smtClean="0"/>
              <a:t>.</a:t>
            </a:r>
          </a:p>
          <a:p>
            <a:pPr marL="0" indent="0">
              <a:buFont typeface="Symbol" panose="05050102010706020507" pitchFamily="18" charset="2"/>
              <a:buNone/>
            </a:pPr>
            <a:endParaRPr lang="en-US" baseline="0" dirty="0" smtClean="0"/>
          </a:p>
          <a:p>
            <a:pPr marL="171450" indent="-171450">
              <a:buFont typeface="Symbol" panose="05050102010706020507" pitchFamily="18" charset="2"/>
              <a:buChar char="Þ"/>
            </a:pPr>
            <a:r>
              <a:rPr lang="en-US" baseline="0" dirty="0" smtClean="0"/>
              <a:t>Da Stream </a:t>
            </a:r>
            <a:r>
              <a:rPr lang="en-US" baseline="0" dirty="0" err="1" smtClean="0"/>
              <a:t>immer</a:t>
            </a:r>
            <a:r>
              <a:rPr lang="en-US" baseline="0" dirty="0" smtClean="0"/>
              <a:t> </a:t>
            </a:r>
            <a:r>
              <a:rPr lang="en-US" baseline="0" dirty="0" err="1" smtClean="0"/>
              <a:t>nur</a:t>
            </a:r>
            <a:r>
              <a:rPr lang="en-US" baseline="0" dirty="0" smtClean="0"/>
              <a:t> </a:t>
            </a:r>
            <a:r>
              <a:rPr lang="en-US" baseline="0" dirty="0" err="1" smtClean="0"/>
              <a:t>Daten</a:t>
            </a:r>
            <a:r>
              <a:rPr lang="en-US" baseline="0" dirty="0" smtClean="0"/>
              <a:t> </a:t>
            </a:r>
            <a:r>
              <a:rPr lang="en-US" baseline="0" dirty="0" err="1" smtClean="0"/>
              <a:t>eines</a:t>
            </a:r>
            <a:r>
              <a:rPr lang="en-US" baseline="0" dirty="0" smtClean="0"/>
              <a:t> </a:t>
            </a:r>
            <a:r>
              <a:rPr lang="en-US" baseline="0" dirty="0" err="1" smtClean="0"/>
              <a:t>einzigen</a:t>
            </a:r>
            <a:r>
              <a:rPr lang="en-US" baseline="0" dirty="0" smtClean="0"/>
              <a:t> </a:t>
            </a:r>
            <a:r>
              <a:rPr lang="en-US" baseline="0" dirty="0" err="1" smtClean="0"/>
              <a:t>Typs</a:t>
            </a:r>
            <a:r>
              <a:rPr lang="en-US" baseline="0" dirty="0" smtClean="0"/>
              <a:t> </a:t>
            </a:r>
            <a:r>
              <a:rPr lang="en-US" baseline="0" dirty="0" err="1" smtClean="0"/>
              <a:t>enthalten</a:t>
            </a:r>
            <a:r>
              <a:rPr lang="en-US" baseline="0" dirty="0" smtClean="0"/>
              <a:t>, </a:t>
            </a:r>
            <a:r>
              <a:rPr lang="en-US" baseline="0" dirty="0" err="1" smtClean="0"/>
              <a:t>werden</a:t>
            </a:r>
            <a:r>
              <a:rPr lang="en-US" baseline="0" dirty="0" smtClean="0"/>
              <a:t> die </a:t>
            </a:r>
            <a:r>
              <a:rPr lang="en-US" baseline="0" dirty="0" err="1" smtClean="0"/>
              <a:t>zuvor</a:t>
            </a:r>
            <a:r>
              <a:rPr lang="en-US" baseline="0" dirty="0" smtClean="0"/>
              <a:t> </a:t>
            </a:r>
            <a:r>
              <a:rPr lang="en-US" baseline="0" dirty="0" err="1" smtClean="0"/>
              <a:t>genannten</a:t>
            </a:r>
            <a:r>
              <a:rPr lang="en-US" baseline="0" dirty="0" smtClean="0"/>
              <a:t> </a:t>
            </a:r>
            <a:r>
              <a:rPr lang="en-US" baseline="0" dirty="0" err="1" smtClean="0"/>
              <a:t>Herausforderungen</a:t>
            </a:r>
            <a:r>
              <a:rPr lang="en-US" baseline="0" dirty="0" smtClean="0"/>
              <a:t> </a:t>
            </a:r>
            <a:r>
              <a:rPr lang="en-US" baseline="0" dirty="0" err="1" smtClean="0"/>
              <a:t>gelöst</a:t>
            </a:r>
            <a:r>
              <a:rPr lang="en-US" baseline="0" dirty="0" smtClean="0"/>
              <a:t>.</a:t>
            </a:r>
          </a:p>
          <a:p>
            <a:pPr marL="457200" lvl="1" indent="0">
              <a:buFont typeface="Symbol" panose="05050102010706020507" pitchFamily="18" charset="2"/>
              <a:buNone/>
            </a:pPr>
            <a:r>
              <a:rPr lang="en-US" baseline="0" dirty="0" err="1" smtClean="0"/>
              <a:t>Zusätzlich</a:t>
            </a:r>
            <a:r>
              <a:rPr lang="en-US" baseline="0" dirty="0" smtClean="0"/>
              <a:t> </a:t>
            </a:r>
            <a:r>
              <a:rPr lang="en-US" baseline="0" dirty="0" err="1" smtClean="0"/>
              <a:t>erlaubt</a:t>
            </a:r>
            <a:r>
              <a:rPr lang="en-US" baseline="0" dirty="0" smtClean="0"/>
              <a:t> die </a:t>
            </a:r>
            <a:r>
              <a:rPr lang="en-US" baseline="0" dirty="0" err="1" smtClean="0"/>
              <a:t>Unterstützung</a:t>
            </a:r>
            <a:r>
              <a:rPr lang="en-US" baseline="0" dirty="0" smtClean="0"/>
              <a:t> von </a:t>
            </a:r>
            <a:r>
              <a:rPr lang="en-US" baseline="0" dirty="0" err="1" smtClean="0"/>
              <a:t>separaten</a:t>
            </a:r>
            <a:r>
              <a:rPr lang="en-US" baseline="0" dirty="0" smtClean="0"/>
              <a:t> Streams </a:t>
            </a:r>
            <a:r>
              <a:rPr lang="en-US" baseline="0" dirty="0" err="1" smtClean="0"/>
              <a:t>einfach</a:t>
            </a:r>
            <a:r>
              <a:rPr lang="en-US" baseline="0" dirty="0" smtClean="0"/>
              <a:t>, </a:t>
            </a:r>
            <a:r>
              <a:rPr lang="en-US" baseline="0" dirty="0" err="1" smtClean="0"/>
              <a:t>beliebige</a:t>
            </a:r>
            <a:r>
              <a:rPr lang="en-US" baseline="0" dirty="0" smtClean="0"/>
              <a:t> </a:t>
            </a:r>
            <a:r>
              <a:rPr lang="en-US" baseline="0" dirty="0" err="1" smtClean="0"/>
              <a:t>Daten</a:t>
            </a:r>
            <a:r>
              <a:rPr lang="en-US" baseline="0" dirty="0" smtClean="0"/>
              <a:t> </a:t>
            </a:r>
            <a:r>
              <a:rPr lang="en-US" baseline="0" dirty="0" err="1" smtClean="0"/>
              <a:t>dem</a:t>
            </a:r>
            <a:r>
              <a:rPr lang="en-US" baseline="0" dirty="0" smtClean="0"/>
              <a:t> Trace </a:t>
            </a:r>
            <a:r>
              <a:rPr lang="en-US" baseline="0" dirty="0" err="1" smtClean="0"/>
              <a:t>hinzuzufügen</a:t>
            </a:r>
            <a:r>
              <a:rPr lang="en-US" baseline="0" dirty="0" smtClean="0"/>
              <a:t>. </a:t>
            </a:r>
            <a:r>
              <a:rPr lang="en-US" baseline="0" dirty="0" err="1" smtClean="0"/>
              <a:t>Wir</a:t>
            </a:r>
            <a:r>
              <a:rPr lang="en-US" baseline="0" dirty="0" smtClean="0"/>
              <a:t> </a:t>
            </a:r>
            <a:r>
              <a:rPr lang="en-US" baseline="0" dirty="0" err="1" smtClean="0"/>
              <a:t>haben</a:t>
            </a:r>
            <a:r>
              <a:rPr lang="en-US" baseline="0" dirty="0" smtClean="0"/>
              <a:t> </a:t>
            </a:r>
            <a:r>
              <a:rPr lang="en-US" baseline="0" dirty="0" err="1" smtClean="0"/>
              <a:t>z.B</a:t>
            </a:r>
            <a:r>
              <a:rPr lang="en-US" baseline="0" dirty="0" smtClean="0"/>
              <a:t>. so Traces </a:t>
            </a:r>
            <a:r>
              <a:rPr lang="en-US" baseline="0" dirty="0" err="1" smtClean="0"/>
              <a:t>einen</a:t>
            </a:r>
            <a:r>
              <a:rPr lang="en-US" baseline="0" dirty="0" smtClean="0"/>
              <a:t> </a:t>
            </a:r>
            <a:r>
              <a:rPr lang="en-US" baseline="0" dirty="0" err="1" smtClean="0"/>
              <a:t>Mitschnitt</a:t>
            </a:r>
            <a:r>
              <a:rPr lang="en-US" baseline="0" dirty="0" smtClean="0"/>
              <a:t> der </a:t>
            </a:r>
            <a:r>
              <a:rPr lang="en-US" baseline="0" dirty="0" err="1" smtClean="0"/>
              <a:t>Bildschirmausgabe</a:t>
            </a:r>
            <a:r>
              <a:rPr lang="en-US" baseline="0" dirty="0" smtClean="0"/>
              <a:t> </a:t>
            </a:r>
            <a:r>
              <a:rPr lang="en-US" baseline="0" dirty="0" err="1" smtClean="0"/>
              <a:t>aus</a:t>
            </a:r>
            <a:r>
              <a:rPr lang="en-US" baseline="0" dirty="0" smtClean="0"/>
              <a:t> der Simulation </a:t>
            </a:r>
            <a:r>
              <a:rPr lang="en-US" baseline="0" dirty="0" err="1" smtClean="0"/>
              <a:t>beigefügt</a:t>
            </a:r>
            <a:r>
              <a:rPr lang="en-US" baseline="0" dirty="0" smtClean="0"/>
              <a:t>. </a:t>
            </a:r>
          </a:p>
          <a:p>
            <a:endParaRPr lang="en-US" baseline="0" dirty="0" smtClean="0"/>
          </a:p>
        </p:txBody>
      </p:sp>
      <p:sp>
        <p:nvSpPr>
          <p:cNvPr id="4" name="Footer Placeholder 3"/>
          <p:cNvSpPr>
            <a:spLocks noGrp="1"/>
          </p:cNvSpPr>
          <p:nvPr>
            <p:ph type="ftr" sz="quarter" idx="10"/>
          </p:nvPr>
        </p:nvSpPr>
        <p:spPr/>
        <p:txBody>
          <a:bodyPr/>
          <a:lstStyle/>
          <a:p>
            <a:pPr>
              <a:defRPr/>
            </a:pPr>
            <a:endParaRPr lang="de-DE" dirty="0"/>
          </a:p>
        </p:txBody>
      </p:sp>
      <p:sp>
        <p:nvSpPr>
          <p:cNvPr id="5" name="Slide Number Placeholder 4"/>
          <p:cNvSpPr>
            <a:spLocks noGrp="1"/>
          </p:cNvSpPr>
          <p:nvPr>
            <p:ph type="sldNum" sz="quarter" idx="11"/>
          </p:nvPr>
        </p:nvSpPr>
        <p:spPr/>
        <p:txBody>
          <a:bodyPr/>
          <a:lstStyle/>
          <a:p>
            <a:pPr>
              <a:defRPr/>
            </a:pPr>
            <a:fld id="{32BDCDAC-DE62-4AD3-97B8-72AB65504827}" type="slidenum">
              <a:rPr lang="de-DE" smtClean="0"/>
              <a:pPr>
                <a:defRPr/>
              </a:pPr>
              <a:t>7</a:t>
            </a:fld>
            <a:endParaRPr lang="de-DE" dirty="0"/>
          </a:p>
        </p:txBody>
      </p:sp>
    </p:spTree>
    <p:extLst>
      <p:ext uri="{BB962C8B-B14F-4D97-AF65-F5344CB8AC3E}">
        <p14:creationId xmlns:p14="http://schemas.microsoft.com/office/powerpoint/2010/main" val="1004095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baseline="0" dirty="0" smtClean="0"/>
              <a:t>+ </a:t>
            </a:r>
            <a:r>
              <a:rPr lang="en-US" baseline="0" dirty="0" err="1" smtClean="0"/>
              <a:t>Eines</a:t>
            </a:r>
            <a:r>
              <a:rPr lang="en-US" baseline="0" dirty="0" smtClean="0"/>
              <a:t> der </a:t>
            </a:r>
            <a:r>
              <a:rPr lang="en-US" baseline="0" dirty="0" err="1" smtClean="0"/>
              <a:t>größten</a:t>
            </a:r>
            <a:r>
              <a:rPr lang="en-US" baseline="0" dirty="0" smtClean="0"/>
              <a:t> </a:t>
            </a:r>
            <a:r>
              <a:rPr lang="en-US" baseline="0" dirty="0" err="1" smtClean="0"/>
              <a:t>Probleme</a:t>
            </a:r>
            <a:r>
              <a:rPr lang="en-US" baseline="0" dirty="0" smtClean="0"/>
              <a:t> des </a:t>
            </a:r>
            <a:r>
              <a:rPr lang="en-US" baseline="0" dirty="0" err="1" smtClean="0"/>
              <a:t>simplen</a:t>
            </a:r>
            <a:r>
              <a:rPr lang="en-US" baseline="0" dirty="0" smtClean="0"/>
              <a:t> Tracer Designs </a:t>
            </a:r>
            <a:r>
              <a:rPr lang="en-US" baseline="0" dirty="0" err="1" smtClean="0"/>
              <a:t>vom</a:t>
            </a:r>
            <a:r>
              <a:rPr lang="en-US" baseline="0" dirty="0" smtClean="0"/>
              <a:t> </a:t>
            </a:r>
            <a:r>
              <a:rPr lang="en-US" baseline="0" dirty="0" err="1" smtClean="0"/>
              <a:t>Anfang</a:t>
            </a:r>
            <a:r>
              <a:rPr lang="en-US" baseline="0" dirty="0" smtClean="0"/>
              <a:t> des </a:t>
            </a:r>
            <a:r>
              <a:rPr lang="en-US" baseline="0" dirty="0" err="1" smtClean="0"/>
              <a:t>Vortrags</a:t>
            </a:r>
            <a:r>
              <a:rPr lang="en-US" baseline="0" dirty="0" smtClean="0"/>
              <a:t> </a:t>
            </a:r>
            <a:r>
              <a:rPr lang="en-US" baseline="0" dirty="0" err="1" smtClean="0"/>
              <a:t>ist</a:t>
            </a:r>
            <a:r>
              <a:rPr lang="en-US" baseline="0" dirty="0" smtClean="0"/>
              <a:t> die </a:t>
            </a:r>
            <a:r>
              <a:rPr lang="en-US" baseline="0" dirty="0" err="1" smtClean="0"/>
              <a:t>ernome</a:t>
            </a:r>
            <a:r>
              <a:rPr lang="en-US" baseline="0" dirty="0" smtClean="0"/>
              <a:t> </a:t>
            </a:r>
            <a:r>
              <a:rPr lang="en-US" baseline="0" dirty="0" err="1" smtClean="0"/>
              <a:t>Verlängerung</a:t>
            </a:r>
            <a:r>
              <a:rPr lang="en-US" baseline="0" dirty="0" smtClean="0"/>
              <a:t> der </a:t>
            </a:r>
            <a:r>
              <a:rPr lang="en-US" baseline="0" dirty="0" err="1" smtClean="0"/>
              <a:t>benötigten</a:t>
            </a:r>
            <a:r>
              <a:rPr lang="en-US" baseline="0" dirty="0" smtClean="0"/>
              <a:t> </a:t>
            </a:r>
            <a:r>
              <a:rPr lang="en-US" baseline="0" dirty="0" err="1" smtClean="0"/>
              <a:t>Simulationszeit</a:t>
            </a:r>
            <a:r>
              <a:rPr lang="en-US" baseline="0" dirty="0" smtClean="0"/>
              <a:t>.</a:t>
            </a:r>
          </a:p>
          <a:p>
            <a:r>
              <a:rPr lang="en-US" baseline="0" dirty="0" smtClean="0"/>
              <a:t>	</a:t>
            </a:r>
            <a:r>
              <a:rPr lang="en-US" baseline="0" dirty="0" err="1" smtClean="0"/>
              <a:t>Grund</a:t>
            </a:r>
            <a:r>
              <a:rPr lang="en-US" baseline="0" dirty="0" smtClean="0"/>
              <a:t> </a:t>
            </a:r>
            <a:r>
              <a:rPr lang="en-US" baseline="0" dirty="0" err="1" smtClean="0"/>
              <a:t>dafür</a:t>
            </a:r>
            <a:r>
              <a:rPr lang="en-US" baseline="0" dirty="0" smtClean="0"/>
              <a:t> </a:t>
            </a:r>
            <a:r>
              <a:rPr lang="en-US" baseline="0" dirty="0" err="1" smtClean="0"/>
              <a:t>ist</a:t>
            </a:r>
            <a:r>
              <a:rPr lang="en-US" baseline="0" dirty="0" smtClean="0"/>
              <a:t> die </a:t>
            </a:r>
            <a:r>
              <a:rPr lang="en-US" baseline="0" dirty="0" err="1" smtClean="0"/>
              <a:t>synchrone</a:t>
            </a:r>
            <a:r>
              <a:rPr lang="en-US" baseline="0" dirty="0" smtClean="0"/>
              <a:t> und single-thread-</a:t>
            </a:r>
            <a:r>
              <a:rPr lang="en-US" baseline="0" dirty="0" err="1" smtClean="0"/>
              <a:t>basierte</a:t>
            </a:r>
            <a:r>
              <a:rPr lang="en-US" baseline="0" dirty="0" smtClean="0"/>
              <a:t> </a:t>
            </a:r>
            <a:r>
              <a:rPr lang="en-US" baseline="0" dirty="0" err="1" smtClean="0"/>
              <a:t>Kompression</a:t>
            </a:r>
            <a:r>
              <a:rPr lang="en-US" baseline="0" dirty="0" smtClean="0"/>
              <a:t>.</a:t>
            </a:r>
          </a:p>
          <a:p>
            <a:endParaRPr lang="en-US" baseline="0" dirty="0" smtClean="0"/>
          </a:p>
          <a:p>
            <a:r>
              <a:rPr lang="en-US" baseline="0" dirty="0" smtClean="0"/>
              <a:t>+ In </a:t>
            </a:r>
            <a:r>
              <a:rPr lang="en-US" baseline="0" dirty="0" err="1" smtClean="0"/>
              <a:t>Simutrace</a:t>
            </a:r>
            <a:r>
              <a:rPr lang="en-US" baseline="0" dirty="0" smtClean="0"/>
              <a:t> </a:t>
            </a:r>
            <a:r>
              <a:rPr lang="en-US" baseline="0" dirty="0" err="1" smtClean="0"/>
              <a:t>nutzen</a:t>
            </a:r>
            <a:r>
              <a:rPr lang="en-US" baseline="0" dirty="0" smtClean="0"/>
              <a:t> </a:t>
            </a:r>
            <a:r>
              <a:rPr lang="en-US" baseline="0" dirty="0" err="1" smtClean="0"/>
              <a:t>wir</a:t>
            </a:r>
            <a:r>
              <a:rPr lang="en-US" baseline="0" dirty="0" smtClean="0"/>
              <a:t> </a:t>
            </a:r>
            <a:r>
              <a:rPr lang="en-US" baseline="0" dirty="0" err="1" smtClean="0"/>
              <a:t>deshalb</a:t>
            </a:r>
            <a:r>
              <a:rPr lang="en-US" baseline="0" dirty="0" smtClean="0"/>
              <a:t> </a:t>
            </a:r>
            <a:r>
              <a:rPr lang="en-US" baseline="0" dirty="0" err="1" smtClean="0"/>
              <a:t>asynchrone</a:t>
            </a:r>
            <a:r>
              <a:rPr lang="en-US" baseline="0" dirty="0" smtClean="0"/>
              <a:t> und </a:t>
            </a:r>
            <a:r>
              <a:rPr lang="en-US" baseline="0" dirty="0" err="1" smtClean="0"/>
              <a:t>parallele</a:t>
            </a:r>
            <a:r>
              <a:rPr lang="en-US" baseline="0" dirty="0" smtClean="0"/>
              <a:t> </a:t>
            </a:r>
            <a:r>
              <a:rPr lang="en-US" baseline="0" dirty="0" err="1" smtClean="0"/>
              <a:t>Kompression</a:t>
            </a:r>
            <a:r>
              <a:rPr lang="en-US" baseline="0" dirty="0" smtClean="0"/>
              <a:t>.</a:t>
            </a:r>
          </a:p>
          <a:p>
            <a:endParaRPr lang="en-US" baseline="0" dirty="0" smtClean="0"/>
          </a:p>
          <a:p>
            <a:r>
              <a:rPr lang="en-US" baseline="0" dirty="0" smtClean="0"/>
              <a:t>+ Kern </a:t>
            </a:r>
            <a:r>
              <a:rPr lang="en-US" baseline="0" dirty="0" err="1" smtClean="0"/>
              <a:t>zur</a:t>
            </a:r>
            <a:r>
              <a:rPr lang="en-US" baseline="0" dirty="0" smtClean="0"/>
              <a:t> </a:t>
            </a:r>
            <a:r>
              <a:rPr lang="en-US" baseline="0" dirty="0" err="1" smtClean="0"/>
              <a:t>Lösung</a:t>
            </a:r>
            <a:r>
              <a:rPr lang="en-US" baseline="0" dirty="0" smtClean="0"/>
              <a:t> </a:t>
            </a:r>
            <a:r>
              <a:rPr lang="en-US" baseline="0" dirty="0" err="1" smtClean="0"/>
              <a:t>ist</a:t>
            </a:r>
            <a:r>
              <a:rPr lang="en-US" baseline="0" dirty="0" smtClean="0"/>
              <a:t> </a:t>
            </a:r>
            <a:r>
              <a:rPr lang="en-US" baseline="0" dirty="0" err="1" smtClean="0"/>
              <a:t>dabei</a:t>
            </a:r>
            <a:r>
              <a:rPr lang="en-US" baseline="0" dirty="0" smtClean="0"/>
              <a:t> das Buffering von Trace </a:t>
            </a:r>
            <a:r>
              <a:rPr lang="en-US" baseline="0" dirty="0" err="1" smtClean="0"/>
              <a:t>Daten</a:t>
            </a:r>
            <a:r>
              <a:rPr lang="en-US" baseline="0" dirty="0" smtClean="0"/>
              <a:t>. </a:t>
            </a:r>
          </a:p>
          <a:p>
            <a:endParaRPr lang="en-US" baseline="0" dirty="0" smtClean="0"/>
          </a:p>
          <a:p>
            <a:r>
              <a:rPr lang="en-US" baseline="0" dirty="0" smtClean="0"/>
              <a:t>+ </a:t>
            </a:r>
            <a:r>
              <a:rPr lang="en-US" baseline="0" dirty="0" err="1" smtClean="0"/>
              <a:t>Für</a:t>
            </a:r>
            <a:r>
              <a:rPr lang="en-US" baseline="0" dirty="0" smtClean="0"/>
              <a:t> </a:t>
            </a:r>
            <a:r>
              <a:rPr lang="en-US" baseline="0" dirty="0" err="1" smtClean="0"/>
              <a:t>jeden</a:t>
            </a:r>
            <a:r>
              <a:rPr lang="en-US" baseline="0" dirty="0" smtClean="0"/>
              <a:t> Stream </a:t>
            </a:r>
            <a:r>
              <a:rPr lang="en-US" baseline="0" dirty="0" err="1" smtClean="0"/>
              <a:t>wird</a:t>
            </a:r>
            <a:r>
              <a:rPr lang="en-US" baseline="0" dirty="0" smtClean="0"/>
              <a:t> in </a:t>
            </a:r>
            <a:r>
              <a:rPr lang="en-US" baseline="0" dirty="0" err="1" smtClean="0"/>
              <a:t>einem</a:t>
            </a:r>
            <a:r>
              <a:rPr lang="en-US" baseline="0" dirty="0" smtClean="0"/>
              <a:t> (</a:t>
            </a:r>
            <a:r>
              <a:rPr lang="en-US" baseline="0" dirty="0" err="1" smtClean="0"/>
              <a:t>zwischen</a:t>
            </a:r>
            <a:r>
              <a:rPr lang="en-US" baseline="0" dirty="0" smtClean="0"/>
              <a:t> Client und Server) </a:t>
            </a:r>
            <a:r>
              <a:rPr lang="en-US" baseline="0" dirty="0" err="1" smtClean="0"/>
              <a:t>geteiltem</a:t>
            </a:r>
            <a:r>
              <a:rPr lang="en-US" baseline="0" dirty="0" smtClean="0"/>
              <a:t> Buffer </a:t>
            </a:r>
            <a:r>
              <a:rPr lang="en-US" baseline="0" dirty="0" err="1" smtClean="0"/>
              <a:t>ein</a:t>
            </a:r>
            <a:r>
              <a:rPr lang="en-US" baseline="0" dirty="0" smtClean="0"/>
              <a:t> Segment von 64 </a:t>
            </a:r>
            <a:r>
              <a:rPr lang="en-US" baseline="0" dirty="0" err="1" smtClean="0"/>
              <a:t>MiB</a:t>
            </a:r>
            <a:r>
              <a:rPr lang="en-US" baseline="0" dirty="0" smtClean="0"/>
              <a:t> </a:t>
            </a:r>
            <a:r>
              <a:rPr lang="en-US" baseline="0" dirty="0" err="1" smtClean="0"/>
              <a:t>alloziert</a:t>
            </a:r>
            <a:r>
              <a:rPr lang="en-US" baseline="0" dirty="0" smtClean="0"/>
              <a:t>. Der Client </a:t>
            </a:r>
            <a:r>
              <a:rPr lang="en-US" baseline="0" dirty="0" err="1" smtClean="0"/>
              <a:t>schreibt</a:t>
            </a:r>
            <a:r>
              <a:rPr lang="en-US" baseline="0" dirty="0" smtClean="0"/>
              <a:t> </a:t>
            </a:r>
            <a:r>
              <a:rPr lang="en-US" baseline="0" dirty="0" err="1" smtClean="0"/>
              <a:t>dann</a:t>
            </a:r>
            <a:r>
              <a:rPr lang="en-US" baseline="0" dirty="0" smtClean="0"/>
              <a:t> in dieses Segment, </a:t>
            </a:r>
            <a:r>
              <a:rPr lang="en-US" baseline="0" dirty="0" err="1" smtClean="0"/>
              <a:t>wenn</a:t>
            </a:r>
            <a:r>
              <a:rPr lang="en-US" baseline="0" dirty="0" smtClean="0"/>
              <a:t> </a:t>
            </a:r>
            <a:r>
              <a:rPr lang="en-US" baseline="0" dirty="0" err="1" smtClean="0"/>
              <a:t>er</a:t>
            </a:r>
            <a:r>
              <a:rPr lang="en-US" baseline="0" dirty="0" smtClean="0"/>
              <a:t> </a:t>
            </a:r>
            <a:r>
              <a:rPr lang="en-US" baseline="0" dirty="0" err="1" smtClean="0"/>
              <a:t>Daten</a:t>
            </a:r>
            <a:r>
              <a:rPr lang="en-US" baseline="0" dirty="0" smtClean="0"/>
              <a:t> in den Stream </a:t>
            </a:r>
            <a:r>
              <a:rPr lang="en-US" baseline="0" dirty="0" err="1" smtClean="0"/>
              <a:t>schreibt</a:t>
            </a:r>
            <a:r>
              <a:rPr lang="en-US" baseline="0" dirty="0" smtClean="0"/>
              <a:t>. (</a:t>
            </a:r>
            <a:r>
              <a:rPr lang="en-US" baseline="0" dirty="0" err="1" smtClean="0"/>
              <a:t>Hinweis</a:t>
            </a:r>
            <a:r>
              <a:rPr lang="en-US" baseline="0" dirty="0" smtClean="0"/>
              <a:t>: 64MiB, da </a:t>
            </a:r>
            <a:r>
              <a:rPr lang="en-US" baseline="0" dirty="0" err="1" smtClean="0"/>
              <a:t>diese</a:t>
            </a:r>
            <a:r>
              <a:rPr lang="en-US" baseline="0" dirty="0" smtClean="0"/>
              <a:t> </a:t>
            </a:r>
            <a:r>
              <a:rPr lang="en-US" baseline="0" dirty="0" err="1" smtClean="0"/>
              <a:t>empirisch</a:t>
            </a:r>
            <a:r>
              <a:rPr lang="en-US" baseline="0" dirty="0" smtClean="0"/>
              <a:t> </a:t>
            </a:r>
            <a:r>
              <a:rPr lang="en-US" baseline="0" dirty="0" err="1" smtClean="0"/>
              <a:t>gute</a:t>
            </a:r>
            <a:r>
              <a:rPr lang="en-US" baseline="0" dirty="0" smtClean="0"/>
              <a:t> Balance </a:t>
            </a:r>
            <a:r>
              <a:rPr lang="en-US" baseline="0" dirty="0" err="1" smtClean="0"/>
              <a:t>zwischen</a:t>
            </a:r>
            <a:r>
              <a:rPr lang="en-US" baseline="0" dirty="0" smtClean="0"/>
              <a:t> </a:t>
            </a:r>
            <a:r>
              <a:rPr lang="en-US" baseline="0" dirty="0" err="1" smtClean="0"/>
              <a:t>Speicherverbrauch</a:t>
            </a:r>
            <a:r>
              <a:rPr lang="en-US" baseline="0" dirty="0" smtClean="0"/>
              <a:t> und </a:t>
            </a:r>
            <a:r>
              <a:rPr lang="en-US" baseline="0" dirty="0" err="1" smtClean="0"/>
              <a:t>Kompression</a:t>
            </a:r>
            <a:r>
              <a:rPr lang="en-US" baseline="0" dirty="0" smtClean="0"/>
              <a:t> </a:t>
            </a:r>
            <a:r>
              <a:rPr lang="en-US" baseline="0" dirty="0" err="1" smtClean="0"/>
              <a:t>gezeigt</a:t>
            </a:r>
            <a:r>
              <a:rPr lang="en-US" baseline="0" dirty="0" smtClean="0"/>
              <a:t> </a:t>
            </a:r>
            <a:r>
              <a:rPr lang="en-US" baseline="0" dirty="0" err="1" smtClean="0"/>
              <a:t>haben</a:t>
            </a:r>
            <a:r>
              <a:rPr lang="en-US" baseline="0" dirty="0" smtClean="0"/>
              <a:t>, </a:t>
            </a:r>
            <a:r>
              <a:rPr lang="en-US" baseline="0" dirty="0" err="1" smtClean="0"/>
              <a:t>wobei</a:t>
            </a:r>
            <a:r>
              <a:rPr lang="en-US" baseline="0" dirty="0" smtClean="0"/>
              <a:t> </a:t>
            </a:r>
            <a:r>
              <a:rPr lang="en-US" baseline="0" dirty="0" err="1" smtClean="0"/>
              <a:t>größere</a:t>
            </a:r>
            <a:r>
              <a:rPr lang="en-US" baseline="0" dirty="0" smtClean="0"/>
              <a:t> </a:t>
            </a:r>
            <a:r>
              <a:rPr lang="en-US" baseline="0" dirty="0" err="1" smtClean="0"/>
              <a:t>Segmente</a:t>
            </a:r>
            <a:r>
              <a:rPr lang="en-US" baseline="0" dirty="0" smtClean="0"/>
              <a:t> </a:t>
            </a:r>
            <a:r>
              <a:rPr lang="en-US" baseline="0" dirty="0" err="1" smtClean="0"/>
              <a:t>tendenziell</a:t>
            </a:r>
            <a:r>
              <a:rPr lang="en-US" baseline="0" dirty="0" smtClean="0"/>
              <a:t> </a:t>
            </a:r>
            <a:r>
              <a:rPr lang="en-US" baseline="0" dirty="0" err="1" smtClean="0"/>
              <a:t>besser</a:t>
            </a:r>
            <a:r>
              <a:rPr lang="en-US" baseline="0" dirty="0" smtClean="0"/>
              <a:t> </a:t>
            </a:r>
            <a:r>
              <a:rPr lang="en-US" baseline="0" dirty="0" err="1" smtClean="0"/>
              <a:t>komprimieren</a:t>
            </a:r>
            <a:r>
              <a:rPr lang="en-US" baseline="0" dirty="0" smtClean="0"/>
              <a:t>).</a:t>
            </a:r>
          </a:p>
          <a:p>
            <a:endParaRPr lang="en-US" baseline="0" dirty="0" smtClean="0"/>
          </a:p>
          <a:p>
            <a:r>
              <a:rPr lang="en-US" baseline="0" dirty="0" smtClean="0"/>
              <a:t>+ </a:t>
            </a:r>
            <a:r>
              <a:rPr lang="en-US" baseline="0" dirty="0" err="1" smtClean="0"/>
              <a:t>Sobald</a:t>
            </a:r>
            <a:r>
              <a:rPr lang="en-US" baseline="0" dirty="0" smtClean="0"/>
              <a:t> </a:t>
            </a:r>
            <a:r>
              <a:rPr lang="en-US" baseline="0" dirty="0" err="1" smtClean="0"/>
              <a:t>ein</a:t>
            </a:r>
            <a:r>
              <a:rPr lang="en-US" baseline="0" dirty="0" smtClean="0"/>
              <a:t> Segment </a:t>
            </a:r>
            <a:r>
              <a:rPr lang="en-US" baseline="0" dirty="0" err="1" smtClean="0"/>
              <a:t>voll</a:t>
            </a:r>
            <a:r>
              <a:rPr lang="en-US" baseline="0" dirty="0" smtClean="0"/>
              <a:t> </a:t>
            </a:r>
            <a:r>
              <a:rPr lang="en-US" baseline="0" dirty="0" err="1" smtClean="0"/>
              <a:t>ist</a:t>
            </a:r>
            <a:r>
              <a:rPr lang="en-US" baseline="0" dirty="0" smtClean="0"/>
              <a:t>, </a:t>
            </a:r>
            <a:r>
              <a:rPr lang="en-US" baseline="0" dirty="0" err="1" smtClean="0"/>
              <a:t>übergibt</a:t>
            </a:r>
            <a:r>
              <a:rPr lang="en-US" baseline="0" dirty="0" smtClean="0"/>
              <a:t> der Client das Segment </a:t>
            </a:r>
            <a:r>
              <a:rPr lang="en-US" baseline="0" dirty="0" err="1" smtClean="0"/>
              <a:t>dem</a:t>
            </a:r>
            <a:r>
              <a:rPr lang="en-US" baseline="0" dirty="0" smtClean="0"/>
              <a:t> Server, der </a:t>
            </a:r>
            <a:r>
              <a:rPr lang="en-US" baseline="0" dirty="0" err="1" smtClean="0"/>
              <a:t>es</a:t>
            </a:r>
            <a:r>
              <a:rPr lang="en-US" baseline="0" dirty="0" smtClean="0"/>
              <a:t> </a:t>
            </a:r>
            <a:r>
              <a:rPr lang="en-US" baseline="0" dirty="0" err="1" smtClean="0"/>
              <a:t>dann</a:t>
            </a:r>
            <a:r>
              <a:rPr lang="en-US" baseline="0" dirty="0" smtClean="0"/>
              <a:t> </a:t>
            </a:r>
            <a:r>
              <a:rPr lang="en-US" baseline="0" dirty="0" err="1" smtClean="0"/>
              <a:t>komprimiert</a:t>
            </a:r>
            <a:r>
              <a:rPr lang="en-US" baseline="0" dirty="0" smtClean="0"/>
              <a:t> und </a:t>
            </a:r>
            <a:r>
              <a:rPr lang="en-US" baseline="0" dirty="0" err="1" smtClean="0"/>
              <a:t>speichert</a:t>
            </a:r>
            <a:r>
              <a:rPr lang="en-US" baseline="0" dirty="0" smtClean="0"/>
              <a:t>. WICHTIG: Der Client muss </a:t>
            </a:r>
            <a:r>
              <a:rPr lang="en-US" baseline="0" dirty="0" err="1" smtClean="0"/>
              <a:t>allerdings</a:t>
            </a:r>
            <a:r>
              <a:rPr lang="en-US" baseline="0" dirty="0" smtClean="0"/>
              <a:t> </a:t>
            </a:r>
            <a:r>
              <a:rPr lang="en-US" baseline="0" dirty="0" err="1" smtClean="0"/>
              <a:t>nicht</a:t>
            </a:r>
            <a:r>
              <a:rPr lang="en-US" baseline="0" dirty="0" smtClean="0"/>
              <a:t> </a:t>
            </a:r>
            <a:r>
              <a:rPr lang="en-US" baseline="0" dirty="0" err="1" smtClean="0"/>
              <a:t>darauf</a:t>
            </a:r>
            <a:r>
              <a:rPr lang="en-US" baseline="0" dirty="0" smtClean="0"/>
              <a:t> </a:t>
            </a:r>
            <a:r>
              <a:rPr lang="en-US" baseline="0" dirty="0" err="1" smtClean="0"/>
              <a:t>warten</a:t>
            </a:r>
            <a:r>
              <a:rPr lang="en-US" baseline="0" dirty="0" smtClean="0"/>
              <a:t>, </a:t>
            </a:r>
            <a:r>
              <a:rPr lang="en-US" baseline="0" dirty="0" err="1" smtClean="0"/>
              <a:t>sondern</a:t>
            </a:r>
            <a:r>
              <a:rPr lang="en-US" baseline="0" dirty="0" smtClean="0"/>
              <a:t> </a:t>
            </a:r>
            <a:r>
              <a:rPr lang="en-US" baseline="0" dirty="0" err="1" smtClean="0"/>
              <a:t>bekommt</a:t>
            </a:r>
            <a:r>
              <a:rPr lang="en-US" baseline="0" dirty="0" smtClean="0"/>
              <a:t> </a:t>
            </a:r>
            <a:r>
              <a:rPr lang="en-US" baseline="0" dirty="0" err="1" smtClean="0"/>
              <a:t>für</a:t>
            </a:r>
            <a:r>
              <a:rPr lang="en-US" baseline="0" dirty="0" smtClean="0"/>
              <a:t> den </a:t>
            </a:r>
            <a:r>
              <a:rPr lang="en-US" baseline="0" dirty="0" err="1" smtClean="0"/>
              <a:t>entsprechenden</a:t>
            </a:r>
            <a:r>
              <a:rPr lang="en-US" baseline="0" dirty="0" smtClean="0"/>
              <a:t> Stream </a:t>
            </a:r>
            <a:r>
              <a:rPr lang="en-US" baseline="0" dirty="0" err="1" smtClean="0"/>
              <a:t>ein</a:t>
            </a:r>
            <a:r>
              <a:rPr lang="en-US" baseline="0" dirty="0" smtClean="0"/>
              <a:t> </a:t>
            </a:r>
            <a:r>
              <a:rPr lang="en-US" baseline="0" dirty="0" err="1" smtClean="0"/>
              <a:t>neues</a:t>
            </a:r>
            <a:r>
              <a:rPr lang="en-US" baseline="0" dirty="0" smtClean="0"/>
              <a:t> Segment </a:t>
            </a:r>
            <a:r>
              <a:rPr lang="en-US" baseline="0" dirty="0" err="1" smtClean="0"/>
              <a:t>zugewiesen</a:t>
            </a:r>
            <a:r>
              <a:rPr lang="en-US" baseline="0" dirty="0" smtClean="0"/>
              <a:t>, in </a:t>
            </a:r>
            <a:r>
              <a:rPr lang="en-US" baseline="0" dirty="0" smtClean="0"/>
              <a:t>das </a:t>
            </a:r>
            <a:r>
              <a:rPr lang="en-US" baseline="0" dirty="0" err="1" smtClean="0"/>
              <a:t>er</a:t>
            </a:r>
            <a:r>
              <a:rPr lang="en-US" baseline="0" dirty="0" smtClean="0"/>
              <a:t> </a:t>
            </a:r>
            <a:r>
              <a:rPr lang="en-US" baseline="0" dirty="0" err="1" smtClean="0"/>
              <a:t>direkt</a:t>
            </a:r>
            <a:r>
              <a:rPr lang="en-US" baseline="0" dirty="0" smtClean="0"/>
              <a:t> </a:t>
            </a:r>
            <a:r>
              <a:rPr lang="en-US" baseline="0" dirty="0" err="1" smtClean="0"/>
              <a:t>weiterschreiben</a:t>
            </a:r>
            <a:r>
              <a:rPr lang="en-US" baseline="0" dirty="0" smtClean="0"/>
              <a:t> </a:t>
            </a:r>
            <a:r>
              <a:rPr lang="en-US" baseline="0" dirty="0" err="1" smtClean="0"/>
              <a:t>kann</a:t>
            </a:r>
            <a:r>
              <a:rPr lang="en-US" baseline="0" dirty="0" smtClean="0"/>
              <a:t>.</a:t>
            </a:r>
          </a:p>
          <a:p>
            <a:endParaRPr lang="en-US" baseline="0" dirty="0" smtClean="0"/>
          </a:p>
          <a:p>
            <a:r>
              <a:rPr lang="en-US" baseline="0" dirty="0" smtClean="0"/>
              <a:t>+ Um die </a:t>
            </a:r>
            <a:r>
              <a:rPr lang="en-US" baseline="0" dirty="0" err="1" smtClean="0"/>
              <a:t>Kompression</a:t>
            </a:r>
            <a:r>
              <a:rPr lang="en-US" baseline="0" dirty="0" smtClean="0"/>
              <a:t> </a:t>
            </a:r>
            <a:r>
              <a:rPr lang="en-US" baseline="0" dirty="0" err="1" smtClean="0"/>
              <a:t>zu</a:t>
            </a:r>
            <a:r>
              <a:rPr lang="en-US" baseline="0" dirty="0" smtClean="0"/>
              <a:t> </a:t>
            </a:r>
            <a:r>
              <a:rPr lang="en-US" baseline="0" dirty="0" err="1" smtClean="0"/>
              <a:t>beschleunigen</a:t>
            </a:r>
            <a:r>
              <a:rPr lang="en-US" baseline="0" dirty="0" smtClean="0"/>
              <a:t>, </a:t>
            </a:r>
            <a:r>
              <a:rPr lang="en-US" baseline="0" dirty="0" err="1" smtClean="0"/>
              <a:t>verwendet</a:t>
            </a:r>
            <a:r>
              <a:rPr lang="en-US" baseline="0" dirty="0" smtClean="0"/>
              <a:t> der Server </a:t>
            </a:r>
            <a:r>
              <a:rPr lang="en-US" baseline="0" dirty="0" err="1" smtClean="0"/>
              <a:t>einen</a:t>
            </a:r>
            <a:r>
              <a:rPr lang="en-US" baseline="0" dirty="0" smtClean="0"/>
              <a:t> Worker Pool, </a:t>
            </a:r>
            <a:r>
              <a:rPr lang="en-US" baseline="0" dirty="0" err="1" smtClean="0"/>
              <a:t>bei</a:t>
            </a:r>
            <a:r>
              <a:rPr lang="en-US" baseline="0" dirty="0" smtClean="0"/>
              <a:t> </a:t>
            </a:r>
            <a:r>
              <a:rPr lang="en-US" baseline="0" dirty="0" err="1" smtClean="0"/>
              <a:t>dem</a:t>
            </a:r>
            <a:r>
              <a:rPr lang="en-US" baseline="0" dirty="0" smtClean="0"/>
              <a:t> </a:t>
            </a:r>
            <a:r>
              <a:rPr lang="en-US" baseline="0" dirty="0" err="1" smtClean="0"/>
              <a:t>jeweils</a:t>
            </a:r>
            <a:r>
              <a:rPr lang="en-US" baseline="0" dirty="0" smtClean="0"/>
              <a:t> </a:t>
            </a:r>
            <a:r>
              <a:rPr lang="en-US" baseline="0" dirty="0" err="1" smtClean="0"/>
              <a:t>ein</a:t>
            </a:r>
            <a:r>
              <a:rPr lang="en-US" baseline="0" dirty="0" smtClean="0"/>
              <a:t> Thread </a:t>
            </a:r>
            <a:r>
              <a:rPr lang="en-US" baseline="0" dirty="0" err="1" smtClean="0"/>
              <a:t>ein</a:t>
            </a:r>
            <a:r>
              <a:rPr lang="en-US" baseline="0" dirty="0" smtClean="0"/>
              <a:t> Segment </a:t>
            </a:r>
            <a:r>
              <a:rPr lang="en-US" baseline="0" dirty="0" err="1" smtClean="0"/>
              <a:t>komprimiert</a:t>
            </a:r>
            <a:r>
              <a:rPr lang="en-US" baseline="0" dirty="0" smtClean="0"/>
              <a:t>. Da in der Regel </a:t>
            </a:r>
            <a:r>
              <a:rPr lang="en-US" baseline="0" dirty="0" err="1" smtClean="0"/>
              <a:t>immer</a:t>
            </a:r>
            <a:r>
              <a:rPr lang="en-US" baseline="0" dirty="0" smtClean="0"/>
              <a:t> </a:t>
            </a:r>
            <a:r>
              <a:rPr lang="en-US" baseline="0" dirty="0" err="1" smtClean="0"/>
              <a:t>mehrere</a:t>
            </a:r>
            <a:r>
              <a:rPr lang="en-US" baseline="0" dirty="0" smtClean="0"/>
              <a:t> </a:t>
            </a:r>
            <a:r>
              <a:rPr lang="en-US" baseline="0" dirty="0" err="1" smtClean="0"/>
              <a:t>Segmente</a:t>
            </a:r>
            <a:r>
              <a:rPr lang="en-US" baseline="0" dirty="0" smtClean="0"/>
              <a:t> </a:t>
            </a:r>
            <a:r>
              <a:rPr lang="en-US" baseline="0" dirty="0" err="1" smtClean="0"/>
              <a:t>gleichzeitig</a:t>
            </a:r>
            <a:r>
              <a:rPr lang="en-US" baseline="0" dirty="0" smtClean="0"/>
              <a:t> </a:t>
            </a:r>
            <a:r>
              <a:rPr lang="en-US" baseline="0" dirty="0" err="1" smtClean="0"/>
              <a:t>voll</a:t>
            </a:r>
            <a:r>
              <a:rPr lang="en-US" baseline="0" dirty="0" smtClean="0"/>
              <a:t> </a:t>
            </a:r>
            <a:r>
              <a:rPr lang="en-US" baseline="0" dirty="0" err="1" smtClean="0"/>
              <a:t>sind</a:t>
            </a:r>
            <a:r>
              <a:rPr lang="en-US" baseline="0" dirty="0" smtClean="0"/>
              <a:t>, </a:t>
            </a:r>
            <a:r>
              <a:rPr lang="en-US" baseline="0" dirty="0" err="1" smtClean="0"/>
              <a:t>wird</a:t>
            </a:r>
            <a:r>
              <a:rPr lang="en-US" baseline="0" dirty="0" smtClean="0"/>
              <a:t> die </a:t>
            </a:r>
            <a:r>
              <a:rPr lang="en-US" baseline="0" dirty="0" err="1" smtClean="0"/>
              <a:t>Kompression</a:t>
            </a:r>
            <a:r>
              <a:rPr lang="en-US" baseline="0" dirty="0" smtClean="0"/>
              <a:t> </a:t>
            </a:r>
            <a:r>
              <a:rPr lang="en-US" baseline="0" dirty="0" err="1" smtClean="0"/>
              <a:t>massiv</a:t>
            </a:r>
            <a:r>
              <a:rPr lang="en-US" baseline="0" dirty="0" smtClean="0"/>
              <a:t> </a:t>
            </a:r>
            <a:r>
              <a:rPr lang="en-US" baseline="0" dirty="0" err="1" smtClean="0"/>
              <a:t>beschleunigt</a:t>
            </a:r>
            <a:r>
              <a:rPr lang="en-US" baseline="0" dirty="0" smtClean="0"/>
              <a:t>.</a:t>
            </a:r>
          </a:p>
          <a:p>
            <a:endParaRPr lang="en-US" baseline="0" dirty="0" smtClean="0"/>
          </a:p>
          <a:p>
            <a:r>
              <a:rPr lang="en-US" baseline="0" dirty="0" smtClean="0"/>
              <a:t>CLICK</a:t>
            </a:r>
          </a:p>
          <a:p>
            <a:endParaRPr lang="en-US" baseline="0" dirty="0" smtClean="0"/>
          </a:p>
          <a:p>
            <a:pPr marL="171450" indent="-171450">
              <a:buFont typeface="Symbol" panose="05050102010706020507" pitchFamily="18" charset="2"/>
              <a:buChar char="Þ"/>
            </a:pPr>
            <a:r>
              <a:rPr lang="en-US" baseline="0" dirty="0" err="1" smtClean="0"/>
              <a:t>Mit</a:t>
            </a:r>
            <a:r>
              <a:rPr lang="en-US" baseline="0" dirty="0" smtClean="0"/>
              <a:t> </a:t>
            </a:r>
            <a:r>
              <a:rPr lang="en-US" baseline="0" dirty="0" err="1" smtClean="0"/>
              <a:t>diesem</a:t>
            </a:r>
            <a:r>
              <a:rPr lang="en-US" baseline="0" dirty="0" smtClean="0"/>
              <a:t> </a:t>
            </a:r>
            <a:r>
              <a:rPr lang="en-US" baseline="0" dirty="0" err="1" smtClean="0"/>
              <a:t>Ansatz</a:t>
            </a:r>
            <a:r>
              <a:rPr lang="en-US" baseline="0" dirty="0" smtClean="0"/>
              <a:t>, </a:t>
            </a:r>
            <a:r>
              <a:rPr lang="en-US" baseline="0" dirty="0" err="1" smtClean="0"/>
              <a:t>lässt</a:t>
            </a:r>
            <a:r>
              <a:rPr lang="en-US" baseline="0" dirty="0" smtClean="0"/>
              <a:t> </a:t>
            </a:r>
            <a:r>
              <a:rPr lang="en-US" baseline="0" dirty="0" err="1" smtClean="0"/>
              <a:t>sich</a:t>
            </a:r>
            <a:r>
              <a:rPr lang="en-US" baseline="0" dirty="0" smtClean="0"/>
              <a:t> der </a:t>
            </a:r>
            <a:r>
              <a:rPr lang="en-US" baseline="0" dirty="0" err="1" smtClean="0"/>
              <a:t>zusätzliche</a:t>
            </a:r>
            <a:r>
              <a:rPr lang="en-US" baseline="0" dirty="0" smtClean="0"/>
              <a:t> Slowdown der Simulation </a:t>
            </a:r>
            <a:r>
              <a:rPr lang="en-US" baseline="0" dirty="0" err="1" smtClean="0"/>
              <a:t>durch</a:t>
            </a:r>
            <a:r>
              <a:rPr lang="en-US" baseline="0" dirty="0" smtClean="0"/>
              <a:t> das Tracing </a:t>
            </a:r>
            <a:r>
              <a:rPr lang="en-US" baseline="0" dirty="0" err="1" smtClean="0"/>
              <a:t>signifikant</a:t>
            </a:r>
            <a:r>
              <a:rPr lang="en-US" baseline="0" dirty="0" smtClean="0"/>
              <a:t> </a:t>
            </a:r>
            <a:r>
              <a:rPr lang="en-US" baseline="0" dirty="0" err="1" smtClean="0"/>
              <a:t>reduzieren</a:t>
            </a:r>
            <a:r>
              <a:rPr lang="en-US" baseline="0" dirty="0" smtClean="0"/>
              <a:t>.</a:t>
            </a:r>
          </a:p>
          <a:p>
            <a:pPr marL="457200" lvl="1" indent="0">
              <a:buFont typeface="Symbol" panose="05050102010706020507" pitchFamily="18" charset="2"/>
              <a:buNone/>
            </a:pPr>
            <a:r>
              <a:rPr lang="en-US" baseline="0" dirty="0" smtClean="0"/>
              <a:t>So </a:t>
            </a:r>
            <a:r>
              <a:rPr lang="en-US" baseline="0" dirty="0" err="1" smtClean="0"/>
              <a:t>dominiert</a:t>
            </a:r>
            <a:r>
              <a:rPr lang="en-US" baseline="0" dirty="0" smtClean="0"/>
              <a:t> </a:t>
            </a:r>
            <a:r>
              <a:rPr lang="en-US" baseline="0" dirty="0" err="1" smtClean="0"/>
              <a:t>mit</a:t>
            </a:r>
            <a:r>
              <a:rPr lang="en-US" baseline="0" dirty="0" smtClean="0"/>
              <a:t> </a:t>
            </a:r>
            <a:r>
              <a:rPr lang="en-US" baseline="0" dirty="0" err="1" smtClean="0"/>
              <a:t>Simutrace</a:t>
            </a:r>
            <a:r>
              <a:rPr lang="en-US" baseline="0" dirty="0" smtClean="0"/>
              <a:t> an der </a:t>
            </a:r>
            <a:r>
              <a:rPr lang="en-US" baseline="0" dirty="0" err="1" smtClean="0"/>
              <a:t>Gesamtlaufzeit</a:t>
            </a:r>
            <a:r>
              <a:rPr lang="en-US" baseline="0" dirty="0" smtClean="0"/>
              <a:t> </a:t>
            </a:r>
            <a:r>
              <a:rPr lang="en-US" baseline="0" dirty="0" err="1" smtClean="0"/>
              <a:t>wieder</a:t>
            </a:r>
            <a:r>
              <a:rPr lang="en-US" baseline="0" dirty="0" smtClean="0"/>
              <a:t> </a:t>
            </a:r>
            <a:r>
              <a:rPr lang="en-US" baseline="0" dirty="0" err="1" smtClean="0"/>
              <a:t>deutlich</a:t>
            </a:r>
            <a:r>
              <a:rPr lang="en-US" baseline="0" dirty="0" smtClean="0"/>
              <a:t> die Simulation und </a:t>
            </a:r>
            <a:r>
              <a:rPr lang="en-US" baseline="0" dirty="0" err="1" smtClean="0"/>
              <a:t>nicht</a:t>
            </a:r>
            <a:r>
              <a:rPr lang="en-US" baseline="0" dirty="0" smtClean="0"/>
              <a:t> die </a:t>
            </a:r>
            <a:r>
              <a:rPr lang="en-US" baseline="0" dirty="0" err="1" smtClean="0"/>
              <a:t>Aufzeichnung</a:t>
            </a:r>
            <a:r>
              <a:rPr lang="en-US" baseline="0" dirty="0" smtClean="0"/>
              <a:t>.</a:t>
            </a:r>
          </a:p>
          <a:p>
            <a:pPr marL="457200" lvl="1" indent="0">
              <a:buFont typeface="Symbol" panose="05050102010706020507" pitchFamily="18" charset="2"/>
              <a:buNone/>
            </a:pPr>
            <a:r>
              <a:rPr lang="en-US" baseline="0" dirty="0" smtClean="0"/>
              <a:t>(</a:t>
            </a:r>
            <a:r>
              <a:rPr lang="en-US" baseline="0" dirty="0" err="1" smtClean="0"/>
              <a:t>Zahlen</a:t>
            </a:r>
            <a:r>
              <a:rPr lang="en-US" baseline="0" dirty="0" smtClean="0"/>
              <a:t> </a:t>
            </a:r>
            <a:r>
              <a:rPr lang="en-US" baseline="0" dirty="0" err="1" smtClean="0"/>
              <a:t>nennen</a:t>
            </a:r>
            <a:r>
              <a:rPr lang="en-US" baseline="0" dirty="0" smtClean="0"/>
              <a:t>).</a:t>
            </a:r>
          </a:p>
          <a:p>
            <a:pPr marL="457200" lvl="1" indent="0">
              <a:buFont typeface="Symbol" panose="05050102010706020507" pitchFamily="18" charset="2"/>
              <a:buNone/>
            </a:pPr>
            <a:endParaRPr lang="en-US" baseline="0" dirty="0" smtClean="0"/>
          </a:p>
          <a:p>
            <a:pPr marL="457200" lvl="1" indent="0">
              <a:buFont typeface="Symbol" panose="05050102010706020507" pitchFamily="18" charset="2"/>
              <a:buNone/>
            </a:pPr>
            <a:endParaRPr lang="en-US" baseline="0" dirty="0" smtClean="0"/>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8</a:t>
            </a:fld>
            <a:endParaRPr lang="de-DE"/>
          </a:p>
        </p:txBody>
      </p:sp>
    </p:spTree>
    <p:extLst>
      <p:ext uri="{BB962C8B-B14F-4D97-AF65-F5344CB8AC3E}">
        <p14:creationId xmlns:p14="http://schemas.microsoft.com/office/powerpoint/2010/main" val="2516034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baseline="0" dirty="0" smtClean="0"/>
              <a:t>+ Das </a:t>
            </a:r>
            <a:r>
              <a:rPr lang="en-US" baseline="0" dirty="0" err="1" smtClean="0"/>
              <a:t>nächste</a:t>
            </a:r>
            <a:r>
              <a:rPr lang="en-US" baseline="0" dirty="0" smtClean="0"/>
              <a:t> Design </a:t>
            </a:r>
            <a:r>
              <a:rPr lang="en-US" baseline="0" dirty="0" err="1" smtClean="0"/>
              <a:t>Ziel</a:t>
            </a:r>
            <a:r>
              <a:rPr lang="en-US" baseline="0" dirty="0" smtClean="0"/>
              <a:t> war </a:t>
            </a:r>
            <a:r>
              <a:rPr lang="en-US" baseline="0" dirty="0" err="1" smtClean="0"/>
              <a:t>es</a:t>
            </a:r>
            <a:r>
              <a:rPr lang="en-US" baseline="0" dirty="0" smtClean="0"/>
              <a:t> die </a:t>
            </a:r>
            <a:r>
              <a:rPr lang="en-US" baseline="0" dirty="0" err="1" smtClean="0"/>
              <a:t>Kompression</a:t>
            </a:r>
            <a:r>
              <a:rPr lang="en-US" baseline="0" dirty="0" smtClean="0"/>
              <a:t> </a:t>
            </a:r>
            <a:r>
              <a:rPr lang="en-US" baseline="0" dirty="0" err="1" smtClean="0"/>
              <a:t>durch</a:t>
            </a:r>
            <a:r>
              <a:rPr lang="en-US" baseline="0" dirty="0" smtClean="0"/>
              <a:t> den </a:t>
            </a:r>
            <a:r>
              <a:rPr lang="en-US" baseline="0" dirty="0" err="1" smtClean="0"/>
              <a:t>Einsatz</a:t>
            </a:r>
            <a:r>
              <a:rPr lang="en-US" baseline="0" dirty="0" smtClean="0"/>
              <a:t> von </a:t>
            </a:r>
            <a:r>
              <a:rPr lang="en-US" baseline="0" dirty="0" err="1" smtClean="0"/>
              <a:t>spezialisierten</a:t>
            </a:r>
            <a:r>
              <a:rPr lang="en-US" baseline="0" dirty="0" smtClean="0"/>
              <a:t> </a:t>
            </a:r>
            <a:r>
              <a:rPr lang="en-US" baseline="0" dirty="0" err="1" smtClean="0"/>
              <a:t>Kompressionsverfahren</a:t>
            </a:r>
            <a:r>
              <a:rPr lang="en-US" baseline="0" dirty="0" smtClean="0"/>
              <a:t> </a:t>
            </a:r>
            <a:r>
              <a:rPr lang="en-US" baseline="0" dirty="0" err="1" smtClean="0"/>
              <a:t>zu</a:t>
            </a:r>
            <a:r>
              <a:rPr lang="en-US" baseline="0" dirty="0" smtClean="0"/>
              <a:t> </a:t>
            </a:r>
            <a:r>
              <a:rPr lang="en-US" baseline="0" dirty="0" err="1" smtClean="0"/>
              <a:t>erhöhen</a:t>
            </a:r>
            <a:r>
              <a:rPr lang="en-US" baseline="0" dirty="0" smtClean="0"/>
              <a:t>.</a:t>
            </a:r>
          </a:p>
          <a:p>
            <a:endParaRPr lang="en-US" baseline="0" dirty="0" smtClean="0"/>
          </a:p>
          <a:p>
            <a:r>
              <a:rPr lang="en-US" baseline="0" dirty="0" smtClean="0"/>
              <a:t>+ </a:t>
            </a:r>
            <a:r>
              <a:rPr lang="en-US" baseline="0" dirty="0" err="1" smtClean="0"/>
              <a:t>Durch</a:t>
            </a:r>
            <a:r>
              <a:rPr lang="en-US" baseline="0" dirty="0" smtClean="0"/>
              <a:t> die </a:t>
            </a:r>
            <a:r>
              <a:rPr lang="en-US" baseline="0" dirty="0" err="1" smtClean="0"/>
              <a:t>Trennung</a:t>
            </a:r>
            <a:r>
              <a:rPr lang="en-US" baseline="0" dirty="0" smtClean="0"/>
              <a:t> von </a:t>
            </a:r>
            <a:r>
              <a:rPr lang="en-US" baseline="0" dirty="0" err="1" smtClean="0"/>
              <a:t>Daten</a:t>
            </a:r>
            <a:r>
              <a:rPr lang="en-US" baseline="0" dirty="0" smtClean="0"/>
              <a:t> </a:t>
            </a:r>
            <a:r>
              <a:rPr lang="en-US" baseline="0" dirty="0" err="1" smtClean="0"/>
              <a:t>unterschiedlichen</a:t>
            </a:r>
            <a:r>
              <a:rPr lang="en-US" baseline="0" dirty="0" smtClean="0"/>
              <a:t> </a:t>
            </a:r>
            <a:r>
              <a:rPr lang="en-US" baseline="0" dirty="0" err="1" smtClean="0"/>
              <a:t>Typs</a:t>
            </a:r>
            <a:r>
              <a:rPr lang="en-US" baseline="0" dirty="0" smtClean="0"/>
              <a:t> </a:t>
            </a:r>
            <a:r>
              <a:rPr lang="en-US" baseline="0" dirty="0" err="1" smtClean="0"/>
              <a:t>mit</a:t>
            </a:r>
            <a:r>
              <a:rPr lang="en-US" baseline="0" dirty="0" smtClean="0"/>
              <a:t> </a:t>
            </a:r>
            <a:r>
              <a:rPr lang="en-US" baseline="0" dirty="0" err="1" smtClean="0"/>
              <a:t>Hilfe</a:t>
            </a:r>
            <a:r>
              <a:rPr lang="en-US" baseline="0" dirty="0" smtClean="0"/>
              <a:t> von Streams </a:t>
            </a:r>
            <a:r>
              <a:rPr lang="en-US" baseline="0" dirty="0" err="1" smtClean="0"/>
              <a:t>ist</a:t>
            </a:r>
            <a:r>
              <a:rPr lang="en-US" baseline="0" dirty="0" smtClean="0"/>
              <a:t> </a:t>
            </a:r>
            <a:r>
              <a:rPr lang="en-US" baseline="0" dirty="0" err="1" smtClean="0"/>
              <a:t>es</a:t>
            </a:r>
            <a:r>
              <a:rPr lang="en-US" baseline="0" dirty="0" smtClean="0"/>
              <a:t> </a:t>
            </a:r>
            <a:r>
              <a:rPr lang="en-US" baseline="0" dirty="0" err="1" smtClean="0"/>
              <a:t>einfach</a:t>
            </a:r>
            <a:r>
              <a:rPr lang="en-US" baseline="0" dirty="0" smtClean="0"/>
              <a:t> das </a:t>
            </a:r>
            <a:r>
              <a:rPr lang="en-US" baseline="0" dirty="0" err="1" smtClean="0"/>
              <a:t>Kompressionsverfahren</a:t>
            </a:r>
            <a:r>
              <a:rPr lang="en-US" baseline="0" dirty="0" smtClean="0"/>
              <a:t> </a:t>
            </a:r>
            <a:r>
              <a:rPr lang="en-US" baseline="0" dirty="0" err="1" smtClean="0"/>
              <a:t>für</a:t>
            </a:r>
            <a:r>
              <a:rPr lang="en-US" baseline="0" dirty="0" smtClean="0"/>
              <a:t> </a:t>
            </a:r>
            <a:r>
              <a:rPr lang="en-US" baseline="0" dirty="0" err="1" smtClean="0"/>
              <a:t>jeden</a:t>
            </a:r>
            <a:endParaRPr lang="en-US" baseline="0" dirty="0" smtClean="0"/>
          </a:p>
          <a:p>
            <a:r>
              <a:rPr lang="en-US" baseline="0" dirty="0" err="1" smtClean="0"/>
              <a:t>Typ</a:t>
            </a:r>
            <a:r>
              <a:rPr lang="en-US" baseline="0" dirty="0" smtClean="0"/>
              <a:t> </a:t>
            </a:r>
            <a:r>
              <a:rPr lang="en-US" baseline="0" dirty="0" err="1" smtClean="0"/>
              <a:t>individuell</a:t>
            </a:r>
            <a:r>
              <a:rPr lang="en-US" baseline="0" dirty="0" smtClean="0"/>
              <a:t> </a:t>
            </a:r>
            <a:r>
              <a:rPr lang="en-US" baseline="0" dirty="0" err="1" smtClean="0"/>
              <a:t>zu</a:t>
            </a:r>
            <a:r>
              <a:rPr lang="en-US" baseline="0" dirty="0" smtClean="0"/>
              <a:t> </a:t>
            </a:r>
            <a:r>
              <a:rPr lang="en-US" baseline="0" dirty="0" err="1" smtClean="0"/>
              <a:t>setzen</a:t>
            </a:r>
            <a:r>
              <a:rPr lang="en-US" baseline="0" dirty="0" smtClean="0"/>
              <a:t>.</a:t>
            </a:r>
          </a:p>
          <a:p>
            <a:endParaRPr lang="en-US" baseline="0" dirty="0" smtClean="0"/>
          </a:p>
          <a:p>
            <a:r>
              <a:rPr lang="en-US" baseline="0" dirty="0" smtClean="0"/>
              <a:t>+ </a:t>
            </a:r>
            <a:r>
              <a:rPr lang="en-US" baseline="0" dirty="0" err="1" smtClean="0"/>
              <a:t>Im</a:t>
            </a:r>
            <a:r>
              <a:rPr lang="en-US" baseline="0" dirty="0" smtClean="0"/>
              <a:t> </a:t>
            </a:r>
            <a:r>
              <a:rPr lang="en-US" baseline="0" dirty="0" err="1" smtClean="0"/>
              <a:t>Normalfall</a:t>
            </a:r>
            <a:r>
              <a:rPr lang="en-US" baseline="0" dirty="0" smtClean="0"/>
              <a:t> </a:t>
            </a:r>
            <a:r>
              <a:rPr lang="en-US" baseline="0" dirty="0" err="1" smtClean="0"/>
              <a:t>wird</a:t>
            </a:r>
            <a:r>
              <a:rPr lang="en-US" baseline="0" dirty="0" smtClean="0"/>
              <a:t> </a:t>
            </a:r>
            <a:r>
              <a:rPr lang="en-US" baseline="0" dirty="0" err="1" smtClean="0"/>
              <a:t>hier</a:t>
            </a:r>
            <a:r>
              <a:rPr lang="en-US" baseline="0" dirty="0" smtClean="0"/>
              <a:t> LZMA, </a:t>
            </a:r>
            <a:r>
              <a:rPr lang="en-US" baseline="0" dirty="0" err="1" smtClean="0"/>
              <a:t>einer</a:t>
            </a:r>
            <a:r>
              <a:rPr lang="en-US" baseline="0" dirty="0" smtClean="0"/>
              <a:t> der </a:t>
            </a:r>
            <a:r>
              <a:rPr lang="en-US" baseline="0" dirty="0" err="1" smtClean="0"/>
              <a:t>effektivsten</a:t>
            </a:r>
            <a:r>
              <a:rPr lang="en-US" baseline="0" dirty="0" smtClean="0"/>
              <a:t> </a:t>
            </a:r>
            <a:r>
              <a:rPr lang="en-US" baseline="0" dirty="0" err="1" smtClean="0"/>
              <a:t>Standardkompressoren</a:t>
            </a:r>
            <a:r>
              <a:rPr lang="en-US" baseline="0" dirty="0" smtClean="0"/>
              <a:t> </a:t>
            </a:r>
            <a:r>
              <a:rPr lang="en-US" baseline="0" dirty="0" err="1" smtClean="0"/>
              <a:t>verwendet</a:t>
            </a:r>
            <a:r>
              <a:rPr lang="en-US" baseline="0" dirty="0" smtClean="0"/>
              <a:t> (</a:t>
            </a:r>
            <a:r>
              <a:rPr lang="en-US" baseline="0" dirty="0" err="1" smtClean="0"/>
              <a:t>Findet</a:t>
            </a:r>
            <a:r>
              <a:rPr lang="en-US" baseline="0" dirty="0" smtClean="0"/>
              <a:t> in 7-zip </a:t>
            </a:r>
            <a:r>
              <a:rPr lang="en-US" baseline="0" dirty="0" err="1" smtClean="0"/>
              <a:t>Einsatz</a:t>
            </a:r>
            <a:r>
              <a:rPr lang="en-US" baseline="0" dirty="0" smtClean="0"/>
              <a:t>).</a:t>
            </a:r>
          </a:p>
          <a:p>
            <a:endParaRPr lang="en-US" baseline="0" dirty="0" smtClean="0"/>
          </a:p>
          <a:p>
            <a:r>
              <a:rPr lang="en-US" baseline="0" dirty="0" smtClean="0"/>
              <a:t>+ Da </a:t>
            </a:r>
            <a:r>
              <a:rPr lang="en-US" baseline="0" dirty="0" err="1" smtClean="0"/>
              <a:t>ein</a:t>
            </a:r>
            <a:r>
              <a:rPr lang="en-US" baseline="0" dirty="0" smtClean="0"/>
              <a:t> </a:t>
            </a:r>
            <a:r>
              <a:rPr lang="en-US" baseline="0" dirty="0" err="1" smtClean="0"/>
              <a:t>Großteil</a:t>
            </a:r>
            <a:r>
              <a:rPr lang="en-US" baseline="0" dirty="0" smtClean="0"/>
              <a:t> </a:t>
            </a:r>
            <a:r>
              <a:rPr lang="en-US" baseline="0" dirty="0" err="1" smtClean="0"/>
              <a:t>unserer</a:t>
            </a:r>
            <a:r>
              <a:rPr lang="en-US" baseline="0" dirty="0" smtClean="0"/>
              <a:t> Traces </a:t>
            </a:r>
            <a:r>
              <a:rPr lang="en-US" baseline="0" dirty="0" err="1" smtClean="0"/>
              <a:t>aus</a:t>
            </a:r>
            <a:r>
              <a:rPr lang="en-US" baseline="0" dirty="0" smtClean="0"/>
              <a:t> </a:t>
            </a:r>
            <a:r>
              <a:rPr lang="en-US" baseline="0" dirty="0" err="1" smtClean="0"/>
              <a:t>Speicherzugriffen</a:t>
            </a:r>
            <a:r>
              <a:rPr lang="en-US" baseline="0" dirty="0" smtClean="0"/>
              <a:t> </a:t>
            </a:r>
            <a:r>
              <a:rPr lang="en-US" baseline="0" dirty="0" err="1" smtClean="0"/>
              <a:t>bestehen</a:t>
            </a:r>
            <a:r>
              <a:rPr lang="en-US" baseline="0" dirty="0" smtClean="0"/>
              <a:t>, </a:t>
            </a:r>
            <a:r>
              <a:rPr lang="en-US" baseline="0" dirty="0" err="1" smtClean="0"/>
              <a:t>haben</a:t>
            </a:r>
            <a:r>
              <a:rPr lang="en-US" baseline="0" dirty="0" smtClean="0"/>
              <a:t> </a:t>
            </a:r>
            <a:r>
              <a:rPr lang="en-US" baseline="0" dirty="0" err="1" smtClean="0"/>
              <a:t>wir</a:t>
            </a:r>
            <a:r>
              <a:rPr lang="en-US" baseline="0" dirty="0" smtClean="0"/>
              <a:t> </a:t>
            </a:r>
            <a:r>
              <a:rPr lang="en-US" baseline="0" dirty="0" err="1" smtClean="0"/>
              <a:t>für</a:t>
            </a:r>
            <a:r>
              <a:rPr lang="en-US" baseline="0" dirty="0" smtClean="0"/>
              <a:t> </a:t>
            </a:r>
            <a:r>
              <a:rPr lang="en-US" baseline="0" dirty="0" err="1" smtClean="0"/>
              <a:t>diese</a:t>
            </a:r>
            <a:r>
              <a:rPr lang="en-US" baseline="0" dirty="0" smtClean="0"/>
              <a:t> </a:t>
            </a:r>
            <a:r>
              <a:rPr lang="en-US" baseline="0" dirty="0" err="1" smtClean="0"/>
              <a:t>Daten</a:t>
            </a:r>
            <a:r>
              <a:rPr lang="en-US" baseline="0" dirty="0" smtClean="0"/>
              <a:t> </a:t>
            </a:r>
            <a:r>
              <a:rPr lang="en-US" baseline="0" dirty="0" err="1" smtClean="0"/>
              <a:t>einen</a:t>
            </a:r>
            <a:r>
              <a:rPr lang="en-US" baseline="0" dirty="0" smtClean="0"/>
              <a:t> </a:t>
            </a:r>
            <a:r>
              <a:rPr lang="en-US" baseline="0" dirty="0" err="1" smtClean="0"/>
              <a:t>speziellen</a:t>
            </a:r>
            <a:r>
              <a:rPr lang="en-US" baseline="0" dirty="0" smtClean="0"/>
              <a:t> </a:t>
            </a:r>
            <a:r>
              <a:rPr lang="en-US" baseline="0" dirty="0" err="1" smtClean="0"/>
              <a:t>Kompressor</a:t>
            </a:r>
            <a:r>
              <a:rPr lang="en-US" baseline="0" dirty="0" smtClean="0"/>
              <a:t> </a:t>
            </a:r>
            <a:r>
              <a:rPr lang="en-US" baseline="0" dirty="0" err="1" smtClean="0"/>
              <a:t>integriert</a:t>
            </a:r>
            <a:r>
              <a:rPr lang="en-US" baseline="0" dirty="0" smtClean="0"/>
              <a:t>.</a:t>
            </a:r>
          </a:p>
          <a:p>
            <a:r>
              <a:rPr lang="en-US" baseline="0" dirty="0" smtClean="0"/>
              <a:t>	VPC4 </a:t>
            </a:r>
            <a:r>
              <a:rPr lang="en-US" baseline="0" dirty="0" err="1" smtClean="0"/>
              <a:t>ist</a:t>
            </a:r>
            <a:r>
              <a:rPr lang="en-US" baseline="0" dirty="0" smtClean="0"/>
              <a:t> </a:t>
            </a:r>
            <a:r>
              <a:rPr lang="en-US" baseline="0" dirty="0" err="1" smtClean="0"/>
              <a:t>einer</a:t>
            </a:r>
            <a:r>
              <a:rPr lang="en-US" baseline="0" dirty="0" smtClean="0"/>
              <a:t> der </a:t>
            </a:r>
            <a:r>
              <a:rPr lang="en-US" baseline="0" dirty="0" err="1" smtClean="0"/>
              <a:t>effektivsten</a:t>
            </a:r>
            <a:r>
              <a:rPr lang="en-US" baseline="0" dirty="0" smtClean="0"/>
              <a:t> </a:t>
            </a:r>
            <a:r>
              <a:rPr lang="en-US" baseline="0" dirty="0" err="1" smtClean="0"/>
              <a:t>Kompressoren</a:t>
            </a:r>
            <a:r>
              <a:rPr lang="en-US" baseline="0" dirty="0" smtClean="0"/>
              <a:t> </a:t>
            </a:r>
            <a:r>
              <a:rPr lang="en-US" baseline="0" dirty="0" err="1" smtClean="0"/>
              <a:t>für</a:t>
            </a:r>
            <a:r>
              <a:rPr lang="en-US" baseline="0" dirty="0" smtClean="0"/>
              <a:t> </a:t>
            </a:r>
            <a:r>
              <a:rPr lang="en-US" baseline="0" dirty="0" err="1" smtClean="0"/>
              <a:t>Speichertraces</a:t>
            </a:r>
            <a:r>
              <a:rPr lang="en-US" baseline="0" dirty="0" smtClean="0"/>
              <a:t>, der die </a:t>
            </a:r>
            <a:r>
              <a:rPr lang="en-US" baseline="0" dirty="0" err="1" smtClean="0"/>
              <a:t>Speicherzugriffe</a:t>
            </a:r>
            <a:r>
              <a:rPr lang="en-US" baseline="0" dirty="0" smtClean="0"/>
              <a:t> </a:t>
            </a:r>
            <a:r>
              <a:rPr lang="en-US" baseline="0" dirty="0" err="1" smtClean="0"/>
              <a:t>deutlich</a:t>
            </a:r>
            <a:r>
              <a:rPr lang="en-US" baseline="0" dirty="0" smtClean="0"/>
              <a:t> starker </a:t>
            </a:r>
            <a:r>
              <a:rPr lang="en-US" baseline="0" dirty="0" err="1" smtClean="0"/>
              <a:t>komprimieren</a:t>
            </a:r>
            <a:r>
              <a:rPr lang="en-US" baseline="0" dirty="0" smtClean="0"/>
              <a:t> </a:t>
            </a:r>
            <a:r>
              <a:rPr lang="en-US" baseline="0" dirty="0" err="1" smtClean="0"/>
              <a:t>kann</a:t>
            </a:r>
            <a:r>
              <a:rPr lang="en-US" baseline="0" dirty="0" smtClean="0"/>
              <a:t> </a:t>
            </a:r>
            <a:r>
              <a:rPr lang="en-US" baseline="0" dirty="0" err="1" smtClean="0"/>
              <a:t>als</a:t>
            </a:r>
            <a:r>
              <a:rPr lang="en-US" baseline="0" dirty="0" smtClean="0"/>
              <a:t> </a:t>
            </a:r>
            <a:r>
              <a:rPr lang="en-US" baseline="0" dirty="0" err="1" smtClean="0"/>
              <a:t>Standardverfahren</a:t>
            </a:r>
            <a:r>
              <a:rPr lang="en-US" baseline="0" dirty="0" smtClean="0"/>
              <a:t>. Das </a:t>
            </a:r>
            <a:r>
              <a:rPr lang="en-US" baseline="0" dirty="0" err="1" smtClean="0"/>
              <a:t>erreicht</a:t>
            </a:r>
            <a:r>
              <a:rPr lang="en-US" baseline="0" dirty="0" smtClean="0"/>
              <a:t> VPC4 </a:t>
            </a:r>
            <a:r>
              <a:rPr lang="en-US" baseline="0" dirty="0" err="1" smtClean="0"/>
              <a:t>indem</a:t>
            </a:r>
            <a:r>
              <a:rPr lang="en-US" baseline="0" dirty="0" smtClean="0"/>
              <a:t> </a:t>
            </a:r>
            <a:r>
              <a:rPr lang="en-US" baseline="0" dirty="0" err="1" smtClean="0"/>
              <a:t>es</a:t>
            </a:r>
            <a:r>
              <a:rPr lang="en-US" baseline="0" dirty="0" smtClean="0"/>
              <a:t> auf </a:t>
            </a:r>
            <a:r>
              <a:rPr lang="en-US" baseline="0" dirty="0" err="1" smtClean="0"/>
              <a:t>Prediktoren</a:t>
            </a:r>
            <a:r>
              <a:rPr lang="en-US" baseline="0" dirty="0" smtClean="0"/>
              <a:t> </a:t>
            </a:r>
            <a:r>
              <a:rPr lang="en-US" baseline="0" dirty="0" err="1" smtClean="0"/>
              <a:t>basiert</a:t>
            </a:r>
            <a:r>
              <a:rPr lang="en-US" baseline="0" dirty="0" smtClean="0"/>
              <a:t> und </a:t>
            </a:r>
            <a:r>
              <a:rPr lang="en-US" baseline="0" dirty="0" err="1" smtClean="0"/>
              <a:t>speziell</a:t>
            </a:r>
            <a:r>
              <a:rPr lang="en-US" baseline="0" dirty="0" smtClean="0"/>
              <a:t> </a:t>
            </a:r>
            <a:r>
              <a:rPr lang="en-US" baseline="0" dirty="0" err="1" smtClean="0"/>
              <a:t>Eigenschaften</a:t>
            </a:r>
            <a:r>
              <a:rPr lang="en-US" baseline="0" dirty="0" smtClean="0"/>
              <a:t> von </a:t>
            </a:r>
            <a:r>
              <a:rPr lang="en-US" baseline="0" dirty="0" err="1" smtClean="0"/>
              <a:t>Speicherzugriffen</a:t>
            </a:r>
            <a:r>
              <a:rPr lang="en-US" baseline="0" dirty="0" smtClean="0"/>
              <a:t> </a:t>
            </a:r>
            <a:r>
              <a:rPr lang="en-US" baseline="0" dirty="0" err="1" smtClean="0"/>
              <a:t>ausnutzt</a:t>
            </a:r>
            <a:r>
              <a:rPr lang="en-US" baseline="0" dirty="0" smtClean="0"/>
              <a:t>. </a:t>
            </a:r>
            <a:r>
              <a:rPr lang="en-US" baseline="0" dirty="0" err="1" smtClean="0"/>
              <a:t>Hier</a:t>
            </a:r>
            <a:r>
              <a:rPr lang="en-US" baseline="0" dirty="0" smtClean="0"/>
              <a:t> </a:t>
            </a:r>
            <a:r>
              <a:rPr lang="en-US" baseline="0" dirty="0" err="1" smtClean="0"/>
              <a:t>ist</a:t>
            </a:r>
            <a:r>
              <a:rPr lang="en-US" baseline="0" dirty="0" smtClean="0"/>
              <a:t> die </a:t>
            </a:r>
            <a:r>
              <a:rPr lang="en-US" baseline="0" dirty="0" err="1" smtClean="0"/>
              <a:t>Lokalität</a:t>
            </a:r>
            <a:r>
              <a:rPr lang="en-US" baseline="0" dirty="0" smtClean="0"/>
              <a:t> von </a:t>
            </a:r>
            <a:r>
              <a:rPr lang="en-US" baseline="0" dirty="0" err="1" smtClean="0"/>
              <a:t>zugegriffenen</a:t>
            </a:r>
            <a:r>
              <a:rPr lang="en-US" baseline="0" dirty="0" smtClean="0"/>
              <a:t> </a:t>
            </a:r>
            <a:r>
              <a:rPr lang="en-US" baseline="0" dirty="0" err="1" smtClean="0"/>
              <a:t>Adressen</a:t>
            </a:r>
            <a:r>
              <a:rPr lang="en-US" baseline="0" dirty="0" smtClean="0"/>
              <a:t> </a:t>
            </a:r>
            <a:r>
              <a:rPr lang="en-US" baseline="0" dirty="0" err="1" smtClean="0"/>
              <a:t>ein</a:t>
            </a:r>
            <a:r>
              <a:rPr lang="en-US" baseline="0" dirty="0" smtClean="0"/>
              <a:t> </a:t>
            </a:r>
            <a:r>
              <a:rPr lang="en-US" baseline="0" dirty="0" err="1" smtClean="0"/>
              <a:t>Beispiel</a:t>
            </a:r>
            <a:r>
              <a:rPr lang="en-US" baseline="0" dirty="0" smtClean="0"/>
              <a:t>. VPC4 </a:t>
            </a:r>
            <a:r>
              <a:rPr lang="en-US" baseline="0" dirty="0" err="1" smtClean="0"/>
              <a:t>kann</a:t>
            </a:r>
            <a:r>
              <a:rPr lang="en-US" baseline="0" dirty="0" smtClean="0"/>
              <a:t> </a:t>
            </a:r>
            <a:r>
              <a:rPr lang="en-US" baseline="0" dirty="0" err="1" smtClean="0"/>
              <a:t>dadurch</a:t>
            </a:r>
            <a:r>
              <a:rPr lang="en-US" baseline="0" dirty="0" smtClean="0"/>
              <a:t> die </a:t>
            </a:r>
            <a:r>
              <a:rPr lang="en-US" baseline="0" dirty="0" err="1" smtClean="0"/>
              <a:t>aufgezeichneten</a:t>
            </a:r>
            <a:r>
              <a:rPr lang="en-US" baseline="0" dirty="0" smtClean="0"/>
              <a:t> </a:t>
            </a:r>
            <a:r>
              <a:rPr lang="en-US" baseline="0" dirty="0" err="1" smtClean="0"/>
              <a:t>Daten</a:t>
            </a:r>
            <a:r>
              <a:rPr lang="en-US" baseline="0" dirty="0" smtClean="0"/>
              <a:t> so </a:t>
            </a:r>
            <a:r>
              <a:rPr lang="en-US" baseline="0" dirty="0" err="1" smtClean="0"/>
              <a:t>aufbereiten</a:t>
            </a:r>
            <a:r>
              <a:rPr lang="en-US" baseline="0" dirty="0" smtClean="0"/>
              <a:t>, </a:t>
            </a:r>
            <a:r>
              <a:rPr lang="en-US" baseline="0" dirty="0" err="1" smtClean="0"/>
              <a:t>dass</a:t>
            </a:r>
            <a:r>
              <a:rPr lang="en-US" baseline="0" dirty="0" smtClean="0"/>
              <a:t> </a:t>
            </a:r>
            <a:r>
              <a:rPr lang="en-US" baseline="0" dirty="0" err="1" smtClean="0"/>
              <a:t>sie</a:t>
            </a:r>
            <a:r>
              <a:rPr lang="en-US" baseline="0" dirty="0" smtClean="0"/>
              <a:t> in </a:t>
            </a:r>
            <a:r>
              <a:rPr lang="en-US" baseline="0" dirty="0" err="1" smtClean="0"/>
              <a:t>einem</a:t>
            </a:r>
            <a:r>
              <a:rPr lang="en-US" baseline="0" dirty="0" smtClean="0"/>
              <a:t> </a:t>
            </a:r>
            <a:r>
              <a:rPr lang="en-US" baseline="0" dirty="0" err="1" smtClean="0"/>
              <a:t>zweiten</a:t>
            </a:r>
            <a:r>
              <a:rPr lang="en-US" baseline="0" dirty="0" smtClean="0"/>
              <a:t> </a:t>
            </a:r>
            <a:r>
              <a:rPr lang="en-US" baseline="0" dirty="0" err="1" smtClean="0"/>
              <a:t>Schritt</a:t>
            </a:r>
            <a:r>
              <a:rPr lang="en-US" baseline="0" dirty="0" smtClean="0"/>
              <a:t> </a:t>
            </a:r>
            <a:r>
              <a:rPr lang="en-US" baseline="0" dirty="0" err="1" smtClean="0"/>
              <a:t>mit</a:t>
            </a:r>
            <a:r>
              <a:rPr lang="en-US" baseline="0" dirty="0" smtClean="0"/>
              <a:t> </a:t>
            </a:r>
            <a:r>
              <a:rPr lang="en-US" baseline="0" dirty="0" err="1" smtClean="0"/>
              <a:t>Standardverfahren</a:t>
            </a:r>
            <a:r>
              <a:rPr lang="en-US" baseline="0" dirty="0" smtClean="0"/>
              <a:t> </a:t>
            </a:r>
            <a:r>
              <a:rPr lang="en-US" baseline="0" dirty="0" err="1" smtClean="0"/>
              <a:t>deutlich</a:t>
            </a:r>
            <a:r>
              <a:rPr lang="en-US" baseline="0" dirty="0" smtClean="0"/>
              <a:t> </a:t>
            </a:r>
            <a:r>
              <a:rPr lang="en-US" baseline="0" dirty="0" err="1" smtClean="0"/>
              <a:t>besser</a:t>
            </a:r>
            <a:r>
              <a:rPr lang="en-US" baseline="0" dirty="0" smtClean="0"/>
              <a:t> und </a:t>
            </a:r>
            <a:r>
              <a:rPr lang="en-US" baseline="0" dirty="0" err="1" smtClean="0"/>
              <a:t>sogar</a:t>
            </a:r>
            <a:r>
              <a:rPr lang="en-US" baseline="0" dirty="0" smtClean="0"/>
              <a:t> </a:t>
            </a:r>
            <a:r>
              <a:rPr lang="en-US" baseline="0" dirty="0" err="1" smtClean="0"/>
              <a:t>schneller</a:t>
            </a:r>
            <a:r>
              <a:rPr lang="en-US" baseline="0" dirty="0" smtClean="0"/>
              <a:t> </a:t>
            </a:r>
            <a:r>
              <a:rPr lang="en-US" baseline="0" dirty="0" err="1" smtClean="0"/>
              <a:t>zu</a:t>
            </a:r>
            <a:r>
              <a:rPr lang="en-US" baseline="0" dirty="0" smtClean="0"/>
              <a:t> </a:t>
            </a:r>
            <a:r>
              <a:rPr lang="en-US" baseline="0" dirty="0" err="1" smtClean="0"/>
              <a:t>komprimieren</a:t>
            </a:r>
            <a:r>
              <a:rPr lang="en-US" baseline="0" dirty="0" smtClean="0"/>
              <a:t> </a:t>
            </a:r>
            <a:r>
              <a:rPr lang="en-US" baseline="0" dirty="0" err="1" smtClean="0"/>
              <a:t>sind</a:t>
            </a:r>
            <a:r>
              <a:rPr lang="en-US" baseline="0" dirty="0" smtClean="0"/>
              <a:t>.</a:t>
            </a:r>
          </a:p>
          <a:p>
            <a:endParaRPr lang="en-US" baseline="0" dirty="0" smtClean="0"/>
          </a:p>
          <a:p>
            <a:r>
              <a:rPr lang="en-US" baseline="0" dirty="0" err="1" smtClean="0"/>
              <a:t>Prediktion</a:t>
            </a:r>
            <a:r>
              <a:rPr lang="en-US" baseline="0" dirty="0" smtClean="0"/>
              <a:t> </a:t>
            </a:r>
            <a:r>
              <a:rPr lang="en-US" baseline="0" dirty="0" err="1" smtClean="0"/>
              <a:t>ähnlich</a:t>
            </a:r>
            <a:r>
              <a:rPr lang="en-US" baseline="0" dirty="0" smtClean="0"/>
              <a:t> </a:t>
            </a:r>
            <a:r>
              <a:rPr lang="en-US" baseline="0" dirty="0" err="1" smtClean="0"/>
              <a:t>zu</a:t>
            </a:r>
            <a:r>
              <a:rPr lang="en-US" baseline="0" dirty="0" smtClean="0"/>
              <a:t> </a:t>
            </a:r>
            <a:r>
              <a:rPr lang="en-US" baseline="0" dirty="0" err="1" smtClean="0"/>
              <a:t>Sprungvorhersagen</a:t>
            </a:r>
            <a:r>
              <a:rPr lang="en-US" baseline="0" dirty="0" smtClean="0"/>
              <a:t> in </a:t>
            </a:r>
            <a:r>
              <a:rPr lang="en-US" baseline="0" dirty="0" err="1" smtClean="0"/>
              <a:t>Prozessoren</a:t>
            </a:r>
            <a:r>
              <a:rPr lang="en-US" baseline="0" dirty="0" smtClean="0"/>
              <a:t>.</a:t>
            </a:r>
          </a:p>
          <a:p>
            <a:endParaRPr lang="en-US" baseline="0" dirty="0" smtClean="0"/>
          </a:p>
          <a:p>
            <a:r>
              <a:rPr lang="en-US" baseline="0" dirty="0" smtClean="0"/>
              <a:t>CLICK</a:t>
            </a:r>
          </a:p>
          <a:p>
            <a:endParaRPr lang="en-US" baseline="0" dirty="0" smtClean="0"/>
          </a:p>
          <a:p>
            <a:pPr marL="171450" indent="-171450">
              <a:buFont typeface="Symbol" panose="05050102010706020507" pitchFamily="18" charset="2"/>
              <a:buChar char="Þ"/>
            </a:pPr>
            <a:r>
              <a:rPr lang="en-US" baseline="0" dirty="0" err="1" smtClean="0"/>
              <a:t>Durch</a:t>
            </a:r>
            <a:r>
              <a:rPr lang="en-US" baseline="0" dirty="0" smtClean="0"/>
              <a:t> den </a:t>
            </a:r>
            <a:r>
              <a:rPr lang="en-US" baseline="0" dirty="0" err="1" smtClean="0"/>
              <a:t>Einsatz</a:t>
            </a:r>
            <a:r>
              <a:rPr lang="en-US" baseline="0" dirty="0" smtClean="0"/>
              <a:t> von Streams und </a:t>
            </a:r>
            <a:r>
              <a:rPr lang="en-US" baseline="0" dirty="0" err="1" smtClean="0"/>
              <a:t>einer</a:t>
            </a:r>
            <a:r>
              <a:rPr lang="en-US" baseline="0" dirty="0" smtClean="0"/>
              <a:t> </a:t>
            </a:r>
            <a:r>
              <a:rPr lang="en-US" baseline="0" dirty="0" err="1" smtClean="0"/>
              <a:t>streamabhängig</a:t>
            </a:r>
            <a:r>
              <a:rPr lang="en-US" baseline="0" dirty="0" smtClean="0"/>
              <a:t> </a:t>
            </a:r>
            <a:r>
              <a:rPr lang="en-US" baseline="0" dirty="0" err="1" smtClean="0"/>
              <a:t>Komprimierung</a:t>
            </a:r>
            <a:r>
              <a:rPr lang="en-US" baseline="0" dirty="0" smtClean="0"/>
              <a:t> </a:t>
            </a:r>
            <a:r>
              <a:rPr lang="en-US" baseline="0" dirty="0" err="1" smtClean="0"/>
              <a:t>kann</a:t>
            </a:r>
            <a:r>
              <a:rPr lang="en-US" baseline="0" dirty="0" smtClean="0"/>
              <a:t> </a:t>
            </a:r>
            <a:r>
              <a:rPr lang="en-US" baseline="0" dirty="0" err="1" smtClean="0"/>
              <a:t>Simutrace</a:t>
            </a:r>
            <a:r>
              <a:rPr lang="en-US" baseline="0" dirty="0" smtClean="0"/>
              <a:t> </a:t>
            </a:r>
            <a:r>
              <a:rPr lang="en-US" baseline="0" dirty="0" err="1" smtClean="0"/>
              <a:t>beliege</a:t>
            </a:r>
            <a:r>
              <a:rPr lang="en-US" baseline="0" dirty="0" smtClean="0"/>
              <a:t> </a:t>
            </a:r>
            <a:r>
              <a:rPr lang="en-US" baseline="0" dirty="0" err="1" smtClean="0"/>
              <a:t>Daten</a:t>
            </a:r>
            <a:r>
              <a:rPr lang="en-US" baseline="0" dirty="0" smtClean="0"/>
              <a:t> </a:t>
            </a:r>
            <a:r>
              <a:rPr lang="en-US" baseline="0" dirty="0" err="1" smtClean="0"/>
              <a:t>aufzeichnen</a:t>
            </a:r>
            <a:r>
              <a:rPr lang="en-US" baseline="0" dirty="0" smtClean="0"/>
              <a:t> und </a:t>
            </a:r>
            <a:r>
              <a:rPr lang="en-US" baseline="0" dirty="0" err="1" smtClean="0"/>
              <a:t>trotzdem</a:t>
            </a:r>
            <a:r>
              <a:rPr lang="en-US" baseline="0" dirty="0" smtClean="0"/>
              <a:t> </a:t>
            </a:r>
            <a:r>
              <a:rPr lang="en-US" baseline="0" dirty="0" err="1" smtClean="0"/>
              <a:t>spezialisierte</a:t>
            </a:r>
            <a:r>
              <a:rPr lang="en-US" baseline="0" dirty="0" smtClean="0"/>
              <a:t> </a:t>
            </a:r>
            <a:r>
              <a:rPr lang="en-US" baseline="0" dirty="0" err="1" smtClean="0"/>
              <a:t>Kompression</a:t>
            </a:r>
            <a:r>
              <a:rPr lang="en-US" baseline="0" dirty="0" smtClean="0"/>
              <a:t> </a:t>
            </a:r>
            <a:r>
              <a:rPr lang="en-US" baseline="0" dirty="0" err="1" smtClean="0"/>
              <a:t>anwenden</a:t>
            </a:r>
            <a:r>
              <a:rPr lang="en-US" baseline="0" dirty="0" smtClean="0"/>
              <a:t>. Die </a:t>
            </a:r>
            <a:r>
              <a:rPr lang="en-US" baseline="0" dirty="0" err="1" smtClean="0"/>
              <a:t>aufgezeichneten</a:t>
            </a:r>
            <a:r>
              <a:rPr lang="en-US" baseline="0" dirty="0" smtClean="0"/>
              <a:t> Traces </a:t>
            </a:r>
            <a:r>
              <a:rPr lang="en-US" baseline="0" dirty="0" err="1" smtClean="0"/>
              <a:t>werden</a:t>
            </a:r>
            <a:r>
              <a:rPr lang="en-US" baseline="0" dirty="0" smtClean="0"/>
              <a:t> so </a:t>
            </a:r>
            <a:r>
              <a:rPr lang="en-US" baseline="0" dirty="0" err="1" smtClean="0"/>
              <a:t>entsprechend</a:t>
            </a:r>
            <a:r>
              <a:rPr lang="en-US" baseline="0" dirty="0" smtClean="0"/>
              <a:t> </a:t>
            </a:r>
            <a:r>
              <a:rPr lang="en-US" baseline="0" dirty="0" err="1" smtClean="0"/>
              <a:t>kompakt</a:t>
            </a:r>
            <a:r>
              <a:rPr lang="en-US" baseline="0" dirty="0" smtClean="0"/>
              <a:t> und </a:t>
            </a:r>
            <a:r>
              <a:rPr lang="en-US" baseline="0" dirty="0" err="1" smtClean="0"/>
              <a:t>handlicher</a:t>
            </a:r>
            <a:r>
              <a:rPr lang="en-US" baseline="0" dirty="0" smtClean="0"/>
              <a:t>.</a:t>
            </a:r>
          </a:p>
          <a:p>
            <a:pPr marL="171450" indent="-171450">
              <a:buFont typeface="Symbol" panose="05050102010706020507" pitchFamily="18" charset="2"/>
              <a:buChar char="Þ"/>
            </a:pPr>
            <a:endParaRPr lang="en-US" baseline="0" dirty="0" smtClean="0"/>
          </a:p>
          <a:p>
            <a:pPr marL="0" indent="0">
              <a:buFont typeface="Symbol" panose="05050102010706020507" pitchFamily="18" charset="2"/>
              <a:buNone/>
            </a:pPr>
            <a:r>
              <a:rPr lang="en-US" baseline="0" dirty="0" smtClean="0"/>
              <a:t>+ </a:t>
            </a:r>
            <a:r>
              <a:rPr lang="en-US" baseline="0" dirty="0" err="1" smtClean="0"/>
              <a:t>Zahlenbeispiel</a:t>
            </a:r>
            <a:r>
              <a:rPr lang="en-US" baseline="0" dirty="0" smtClean="0"/>
              <a:t> </a:t>
            </a:r>
            <a:r>
              <a:rPr lang="en-US" baseline="0" dirty="0" err="1" smtClean="0"/>
              <a:t>aus</a:t>
            </a:r>
            <a:r>
              <a:rPr lang="en-US" baseline="0" dirty="0" smtClean="0"/>
              <a:t> </a:t>
            </a:r>
            <a:r>
              <a:rPr lang="en-US" baseline="0" dirty="0" err="1" smtClean="0"/>
              <a:t>Tabelle</a:t>
            </a:r>
            <a:endParaRPr lang="en-US" baseline="0" dirty="0" smtClean="0"/>
          </a:p>
          <a:p>
            <a:pPr marL="171450" indent="-171450">
              <a:buFont typeface="Symbol" panose="05050102010706020507" pitchFamily="18" charset="2"/>
              <a:buChar char="Þ"/>
            </a:pPr>
            <a:endParaRPr lang="en-US" baseline="0" dirty="0" smtClean="0"/>
          </a:p>
          <a:p>
            <a:pPr marL="0" indent="0">
              <a:buFont typeface="Symbol" panose="05050102010706020507" pitchFamily="18" charset="2"/>
              <a:buNone/>
            </a:pPr>
            <a:r>
              <a:rPr lang="en-US" baseline="0" dirty="0" smtClean="0"/>
              <a:t>+ Das </a:t>
            </a:r>
            <a:r>
              <a:rPr lang="en-US" baseline="0" dirty="0" err="1" smtClean="0"/>
              <a:t>erleichtert</a:t>
            </a:r>
            <a:r>
              <a:rPr lang="en-US" baseline="0" dirty="0" smtClean="0"/>
              <a:t> </a:t>
            </a:r>
            <a:r>
              <a:rPr lang="en-US" baseline="0" dirty="0" err="1" smtClean="0"/>
              <a:t>es</a:t>
            </a:r>
            <a:r>
              <a:rPr lang="en-US" baseline="0" dirty="0" smtClean="0"/>
              <a:t> </a:t>
            </a:r>
            <a:r>
              <a:rPr lang="en-US" baseline="0" dirty="0" err="1" smtClean="0"/>
              <a:t>zahlreiche</a:t>
            </a:r>
            <a:r>
              <a:rPr lang="en-US" baseline="0" dirty="0" smtClean="0"/>
              <a:t> Traces </a:t>
            </a:r>
            <a:r>
              <a:rPr lang="en-US" baseline="0" dirty="0" err="1" smtClean="0"/>
              <a:t>auch</a:t>
            </a:r>
            <a:r>
              <a:rPr lang="en-US" baseline="0" dirty="0" smtClean="0"/>
              <a:t> auf </a:t>
            </a:r>
            <a:r>
              <a:rPr lang="en-US" baseline="0" dirty="0" err="1" smtClean="0"/>
              <a:t>Standardsystemen</a:t>
            </a:r>
            <a:r>
              <a:rPr lang="en-US" baseline="0" dirty="0" smtClean="0"/>
              <a:t> </a:t>
            </a:r>
            <a:r>
              <a:rPr lang="en-US" baseline="0" dirty="0" err="1" smtClean="0"/>
              <a:t>vorhalten</a:t>
            </a:r>
            <a:r>
              <a:rPr lang="en-US" baseline="0" dirty="0" smtClean="0"/>
              <a:t> </a:t>
            </a:r>
            <a:r>
              <a:rPr lang="en-US" baseline="0" dirty="0" err="1" smtClean="0"/>
              <a:t>zu</a:t>
            </a:r>
            <a:r>
              <a:rPr lang="en-US" baseline="0" dirty="0" smtClean="0"/>
              <a:t> </a:t>
            </a:r>
            <a:r>
              <a:rPr lang="en-US" baseline="0" dirty="0" err="1" smtClean="0"/>
              <a:t>können</a:t>
            </a:r>
            <a:r>
              <a:rPr lang="en-US" baseline="0" dirty="0" smtClean="0"/>
              <a:t> </a:t>
            </a:r>
            <a:r>
              <a:rPr lang="en-US" baseline="0" dirty="0" err="1" smtClean="0"/>
              <a:t>oder</a:t>
            </a:r>
            <a:r>
              <a:rPr lang="en-US" baseline="0" dirty="0" smtClean="0"/>
              <a:t> </a:t>
            </a:r>
            <a:r>
              <a:rPr lang="en-US" baseline="0" dirty="0" err="1" smtClean="0"/>
              <a:t>auch</a:t>
            </a:r>
            <a:r>
              <a:rPr lang="en-US" baseline="0" dirty="0" smtClean="0"/>
              <a:t> mal </a:t>
            </a:r>
            <a:r>
              <a:rPr lang="en-US" baseline="0" dirty="0" err="1" smtClean="0"/>
              <a:t>einen</a:t>
            </a:r>
            <a:r>
              <a:rPr lang="en-US" baseline="0" dirty="0" smtClean="0"/>
              <a:t> Trace auf der SSD </a:t>
            </a:r>
            <a:r>
              <a:rPr lang="en-US" baseline="0" dirty="0" err="1" smtClean="0"/>
              <a:t>im</a:t>
            </a:r>
            <a:r>
              <a:rPr lang="en-US" baseline="0" dirty="0" smtClean="0"/>
              <a:t> Laptop </a:t>
            </a:r>
            <a:r>
              <a:rPr lang="en-US" baseline="0" dirty="0" err="1" smtClean="0"/>
              <a:t>mit</a:t>
            </a:r>
            <a:r>
              <a:rPr lang="en-US" baseline="0" dirty="0" smtClean="0"/>
              <a:t> </a:t>
            </a:r>
            <a:r>
              <a:rPr lang="en-US" baseline="0" dirty="0" err="1" smtClean="0"/>
              <a:t>sich</a:t>
            </a:r>
            <a:r>
              <a:rPr lang="en-US" baseline="0" dirty="0" smtClean="0"/>
              <a:t> auf </a:t>
            </a:r>
            <a:r>
              <a:rPr lang="en-US" baseline="0" dirty="0" err="1" smtClean="0"/>
              <a:t>Reisen</a:t>
            </a:r>
            <a:r>
              <a:rPr lang="en-US" baseline="0" dirty="0" smtClean="0"/>
              <a:t> </a:t>
            </a:r>
            <a:r>
              <a:rPr lang="en-US" baseline="0" dirty="0" err="1" smtClean="0"/>
              <a:t>zu</a:t>
            </a:r>
            <a:r>
              <a:rPr lang="en-US" baseline="0" dirty="0" smtClean="0"/>
              <a:t> </a:t>
            </a:r>
            <a:r>
              <a:rPr lang="en-US" baseline="0" dirty="0" err="1" smtClean="0"/>
              <a:t>haben</a:t>
            </a:r>
            <a:r>
              <a:rPr lang="en-US" baseline="0" dirty="0" smtClean="0"/>
              <a:t> </a:t>
            </a:r>
            <a:r>
              <a:rPr lang="en-US" baseline="0" dirty="0" err="1" smtClean="0"/>
              <a:t>oder</a:t>
            </a:r>
            <a:r>
              <a:rPr lang="en-US" baseline="0" dirty="0" smtClean="0"/>
              <a:t> </a:t>
            </a:r>
            <a:r>
              <a:rPr lang="en-US" baseline="0" dirty="0" err="1" smtClean="0"/>
              <a:t>mit</a:t>
            </a:r>
            <a:r>
              <a:rPr lang="en-US" baseline="0" dirty="0" smtClean="0"/>
              <a:t> </a:t>
            </a:r>
            <a:r>
              <a:rPr lang="en-US" baseline="0" dirty="0" err="1" smtClean="0"/>
              <a:t>anderen</a:t>
            </a:r>
            <a:r>
              <a:rPr lang="en-US" baseline="0" dirty="0" smtClean="0"/>
              <a:t> </a:t>
            </a:r>
            <a:r>
              <a:rPr lang="en-US" baseline="0" dirty="0" err="1" smtClean="0"/>
              <a:t>Forschergruppen</a:t>
            </a:r>
            <a:r>
              <a:rPr lang="en-US" baseline="0" dirty="0" smtClean="0"/>
              <a:t> </a:t>
            </a:r>
            <a:r>
              <a:rPr lang="en-US" baseline="0" dirty="0" err="1" smtClean="0"/>
              <a:t>zu</a:t>
            </a:r>
            <a:r>
              <a:rPr lang="en-US" baseline="0" dirty="0" smtClean="0"/>
              <a:t> </a:t>
            </a:r>
            <a:r>
              <a:rPr lang="en-US" baseline="0" dirty="0" err="1" smtClean="0"/>
              <a:t>teilen</a:t>
            </a:r>
            <a:r>
              <a:rPr lang="en-US" baseline="0" dirty="0" smtClean="0"/>
              <a:t>. </a:t>
            </a:r>
            <a:r>
              <a:rPr lang="en-US" baseline="0" dirty="0" err="1" smtClean="0"/>
              <a:t>Ebenso</a:t>
            </a:r>
            <a:r>
              <a:rPr lang="en-US" baseline="0" dirty="0" smtClean="0"/>
              <a:t> </a:t>
            </a:r>
            <a:r>
              <a:rPr lang="en-US" baseline="0" dirty="0" err="1" smtClean="0"/>
              <a:t>erleichtert</a:t>
            </a:r>
            <a:r>
              <a:rPr lang="en-US" baseline="0" dirty="0" smtClean="0"/>
              <a:t> </a:t>
            </a:r>
            <a:r>
              <a:rPr lang="en-US" baseline="0" dirty="0" err="1" smtClean="0"/>
              <a:t>wird</a:t>
            </a:r>
            <a:r>
              <a:rPr lang="en-US" baseline="0" dirty="0" smtClean="0"/>
              <a:t> die </a:t>
            </a:r>
            <a:r>
              <a:rPr lang="en-US" baseline="0" dirty="0" err="1" smtClean="0"/>
              <a:t>Archivierung</a:t>
            </a:r>
            <a:r>
              <a:rPr lang="en-US" baseline="0" dirty="0" smtClean="0"/>
              <a:t> der </a:t>
            </a:r>
            <a:r>
              <a:rPr lang="en-US" baseline="0" dirty="0" err="1" smtClean="0"/>
              <a:t>Datenbasis</a:t>
            </a:r>
            <a:r>
              <a:rPr lang="en-US" baseline="0" dirty="0" smtClean="0"/>
              <a:t> von </a:t>
            </a:r>
            <a:r>
              <a:rPr lang="en-US" baseline="0" dirty="0" err="1" smtClean="0"/>
              <a:t>Publikationen</a:t>
            </a:r>
            <a:r>
              <a:rPr lang="en-US" baseline="0" dirty="0" smtClean="0"/>
              <a:t> und </a:t>
            </a:r>
            <a:r>
              <a:rPr lang="en-US" baseline="0" dirty="0" err="1" smtClean="0"/>
              <a:t>studentischen</a:t>
            </a:r>
            <a:r>
              <a:rPr lang="en-US" baseline="0" dirty="0" smtClean="0"/>
              <a:t> </a:t>
            </a:r>
            <a:r>
              <a:rPr lang="en-US" baseline="0" dirty="0" err="1" smtClean="0"/>
              <a:t>Arbeiten</a:t>
            </a:r>
            <a:r>
              <a:rPr lang="en-US" baseline="0" dirty="0" smtClean="0"/>
              <a:t>.</a:t>
            </a:r>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9</a:t>
            </a:fld>
            <a:endParaRPr lang="de-DE"/>
          </a:p>
        </p:txBody>
      </p:sp>
    </p:spTree>
    <p:extLst>
      <p:ext uri="{BB962C8B-B14F-4D97-AF65-F5344CB8AC3E}">
        <p14:creationId xmlns:p14="http://schemas.microsoft.com/office/powerpoint/2010/main" val="42008421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8" name="Picture 3" descr="C:\Users\marcritt\Desktop\bkg-gry.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58732"/>
            <a:ext cx="9144000" cy="319926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9" descr="II_rahmen_neu_titel"/>
          <p:cNvPicPr>
            <a:picLocks noChangeAspect="1" noChangeArrowheads="1"/>
          </p:cNvPicPr>
          <p:nvPr/>
        </p:nvPicPr>
        <p:blipFill>
          <a:blip r:embed="rId3" cstate="print"/>
          <a:srcRect/>
          <a:stretch>
            <a:fillRect/>
          </a:stretch>
        </p:blipFill>
        <p:spPr bwMode="auto">
          <a:xfrm>
            <a:off x="0" y="-3175"/>
            <a:ext cx="9144000" cy="6870700"/>
          </a:xfrm>
          <a:prstGeom prst="rect">
            <a:avLst/>
          </a:prstGeom>
          <a:noFill/>
          <a:ln w="9525">
            <a:noFill/>
            <a:miter lim="800000"/>
            <a:headEnd/>
            <a:tailEnd/>
          </a:ln>
        </p:spPr>
      </p:pic>
      <p:sp>
        <p:nvSpPr>
          <p:cNvPr id="4" name="Text Box 14"/>
          <p:cNvSpPr txBox="1">
            <a:spLocks noChangeArrowheads="1"/>
          </p:cNvSpPr>
          <p:nvPr/>
        </p:nvSpPr>
        <p:spPr bwMode="auto">
          <a:xfrm>
            <a:off x="396874" y="6426253"/>
            <a:ext cx="5620468" cy="307777"/>
          </a:xfrm>
          <a:prstGeom prst="rect">
            <a:avLst/>
          </a:prstGeom>
          <a:noFill/>
          <a:ln w="9525">
            <a:noFill/>
            <a:miter lim="800000"/>
            <a:headEnd/>
            <a:tailEnd/>
          </a:ln>
          <a:effectLst/>
        </p:spPr>
        <p:txBody>
          <a:bodyPr wrap="square" lIns="0" tIns="0" rIns="0" bIns="0">
            <a:spAutoFit/>
          </a:bodyPr>
          <a:lstStyle/>
          <a:p>
            <a:pPr>
              <a:defRPr/>
            </a:pPr>
            <a:r>
              <a:rPr lang="en-US" sz="1000" dirty="0">
                <a:latin typeface="Arial" pitchFamily="34" charset="0"/>
              </a:rPr>
              <a:t>KIT – University of the State of Baden-Wuerttemberg and </a:t>
            </a:r>
            <a:br>
              <a:rPr lang="en-US" sz="1000" dirty="0">
                <a:latin typeface="Arial" pitchFamily="34" charset="0"/>
              </a:rPr>
            </a:br>
            <a:r>
              <a:rPr lang="en-US" sz="1000" dirty="0">
                <a:latin typeface="Arial" pitchFamily="34" charset="0"/>
              </a:rPr>
              <a:t>National Research Center of the Helmholtz Association</a:t>
            </a:r>
            <a:r>
              <a:rPr lang="de-DE" sz="1000" dirty="0">
                <a:latin typeface="Arial" pitchFamily="34" charset="0"/>
              </a:rPr>
              <a:t> </a:t>
            </a:r>
            <a:endParaRPr lang="en-US" sz="1000" dirty="0">
              <a:latin typeface="Arial" pitchFamily="34" charset="0"/>
            </a:endParaRPr>
          </a:p>
        </p:txBody>
      </p:sp>
      <p:sp>
        <p:nvSpPr>
          <p:cNvPr id="5" name="Text Box 21"/>
          <p:cNvSpPr txBox="1">
            <a:spLocks noChangeArrowheads="1"/>
          </p:cNvSpPr>
          <p:nvPr/>
        </p:nvSpPr>
        <p:spPr bwMode="auto">
          <a:xfrm>
            <a:off x="385763" y="3289399"/>
            <a:ext cx="8532812" cy="307777"/>
          </a:xfrm>
          <a:prstGeom prst="rect">
            <a:avLst/>
          </a:prstGeom>
          <a:noFill/>
          <a:ln w="9525">
            <a:noFill/>
            <a:miter lim="800000"/>
            <a:headEnd/>
            <a:tailEnd/>
          </a:ln>
          <a:effectLst/>
        </p:spPr>
        <p:txBody>
          <a:bodyPr lIns="0" tIns="0" rIns="0" bIns="0" anchor="ctr">
            <a:spAutoFit/>
          </a:bodyPr>
          <a:lstStyle/>
          <a:p>
            <a:pPr>
              <a:defRPr/>
            </a:pPr>
            <a:r>
              <a:rPr lang="de-DE" sz="1000" dirty="0" smtClean="0">
                <a:solidFill>
                  <a:schemeClr val="bg1"/>
                </a:solidFill>
                <a:latin typeface="Arial" pitchFamily="34" charset="0"/>
              </a:rPr>
              <a:t>SYSTEM</a:t>
            </a:r>
            <a:r>
              <a:rPr lang="de-DE" sz="1000" baseline="0" dirty="0" smtClean="0">
                <a:solidFill>
                  <a:schemeClr val="bg1"/>
                </a:solidFill>
                <a:latin typeface="Arial" pitchFamily="34" charset="0"/>
              </a:rPr>
              <a:t> ARCHITECTURE GROUP</a:t>
            </a:r>
          </a:p>
          <a:p>
            <a:pPr>
              <a:defRPr/>
            </a:pPr>
            <a:r>
              <a:rPr lang="de-DE" sz="1000" baseline="0" dirty="0" smtClean="0">
                <a:solidFill>
                  <a:schemeClr val="bg1"/>
                </a:solidFill>
                <a:latin typeface="Arial" pitchFamily="34" charset="0"/>
              </a:rPr>
              <a:t>DEPARTMENT OF COMPUTER SCIENCE</a:t>
            </a:r>
            <a:endParaRPr lang="de-DE" sz="1000" dirty="0">
              <a:solidFill>
                <a:schemeClr val="bg1"/>
              </a:solidFill>
              <a:latin typeface="Arial" pitchFamily="34" charset="0"/>
            </a:endParaRPr>
          </a:p>
        </p:txBody>
      </p:sp>
      <p:sp>
        <p:nvSpPr>
          <p:cNvPr id="6" name="Text Box 14"/>
          <p:cNvSpPr txBox="1">
            <a:spLocks noChangeArrowheads="1"/>
          </p:cNvSpPr>
          <p:nvPr/>
        </p:nvSpPr>
        <p:spPr bwMode="auto">
          <a:xfrm>
            <a:off x="7318375" y="6497638"/>
            <a:ext cx="1727200" cy="244475"/>
          </a:xfrm>
          <a:prstGeom prst="rect">
            <a:avLst/>
          </a:prstGeom>
          <a:noFill/>
          <a:ln w="9525">
            <a:noFill/>
            <a:miter lim="800000"/>
            <a:headEnd/>
            <a:tailEnd/>
          </a:ln>
          <a:effectLst/>
        </p:spPr>
        <p:txBody>
          <a:bodyPr lIns="0" tIns="0" rIns="0" bIns="0">
            <a:spAutoFit/>
          </a:bodyPr>
          <a:lstStyle/>
          <a:p>
            <a:pPr algn="r">
              <a:defRPr/>
            </a:pPr>
            <a:r>
              <a:rPr lang="de-DE" sz="1600" b="1">
                <a:solidFill>
                  <a:schemeClr val="bg1"/>
                </a:solidFill>
              </a:rPr>
              <a:t>www.kit.edu</a:t>
            </a:r>
          </a:p>
        </p:txBody>
      </p:sp>
      <p:pic>
        <p:nvPicPr>
          <p:cNvPr id="7" name="Picture 13" descr="KIT-Logo-rgb_en"/>
          <p:cNvPicPr>
            <a:picLocks noChangeAspect="1" noChangeArrowheads="1"/>
          </p:cNvPicPr>
          <p:nvPr/>
        </p:nvPicPr>
        <p:blipFill>
          <a:blip r:embed="rId4" cstate="print"/>
          <a:srcRect/>
          <a:stretch>
            <a:fillRect/>
          </a:stretch>
        </p:blipFill>
        <p:spPr bwMode="auto">
          <a:xfrm>
            <a:off x="395288" y="333375"/>
            <a:ext cx="1619250" cy="747713"/>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59563" y="333375"/>
            <a:ext cx="2089150" cy="57594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90525" y="333375"/>
            <a:ext cx="6116638" cy="57594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lvl1pPr>
              <a:defRPr sz="2800"/>
            </a:lvl1pPr>
          </a:lstStyle>
          <a:p>
            <a:r>
              <a:rPr lang="de-DE" smtClean="0"/>
              <a:t>Titelmasterformat durch Klicken bearbeiten</a:t>
            </a:r>
            <a:endParaRPr lang="de-DE" dirty="0"/>
          </a:p>
        </p:txBody>
      </p:sp>
      <p:sp>
        <p:nvSpPr>
          <p:cNvPr id="3" name="Inhaltsplatzhalter 2"/>
          <p:cNvSpPr>
            <a:spLocks noGrp="1"/>
          </p:cNvSpPr>
          <p:nvPr>
            <p:ph idx="1" hasCustomPrompt="1"/>
          </p:nvPr>
        </p:nvSpPr>
        <p:spPr/>
        <p:txBody>
          <a:bodyPr>
            <a:normAutofit/>
          </a:bodyPr>
          <a:lstStyle>
            <a:lvl1pPr marL="357188" indent="-357188">
              <a:spcBef>
                <a:spcPts val="700"/>
              </a:spcBef>
              <a:defRPr/>
            </a:lvl1pPr>
            <a:lvl2pPr indent="-396000">
              <a:spcBef>
                <a:spcPts val="700"/>
              </a:spcBef>
              <a:defRPr/>
            </a:lvl2pPr>
            <a:lvl3pPr indent="-324000">
              <a:spcBef>
                <a:spcPts val="700"/>
              </a:spcBef>
              <a:defRPr/>
            </a:lvl3pPr>
            <a:lvl4pPr indent="-324000">
              <a:spcBef>
                <a:spcPts val="700"/>
              </a:spcBef>
              <a:defRPr/>
            </a:lvl4pPr>
            <a:lvl5pPr indent="-324000">
              <a:spcBef>
                <a:spcPts val="700"/>
              </a:spcBef>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4" name="Rectangle 12"/>
          <p:cNvSpPr>
            <a:spLocks noGrp="1" noChangeArrowheads="1"/>
          </p:cNvSpPr>
          <p:nvPr>
            <p:ph type="ftr" sz="quarter" idx="10"/>
          </p:nvPr>
        </p:nvSpPr>
        <p:spPr>
          <a:ln/>
        </p:spPr>
        <p:txBody>
          <a:bodyPr/>
          <a:lstStyle>
            <a:lvl1pPr>
              <a:defRPr/>
            </a:lvl1pPr>
          </a:lstStyle>
          <a:p>
            <a:pPr>
              <a:defRPr/>
            </a:pPr>
            <a:r>
              <a:rPr lang="de-DE" dirty="0" smtClean="0"/>
              <a:t>Marc Rittinghaus - </a:t>
            </a:r>
            <a:r>
              <a:rPr lang="de-DE" dirty="0" err="1" smtClean="0"/>
              <a:t>SimuBoost</a:t>
            </a:r>
            <a:endParaRPr lang="en-US" dirty="0" smtClean="0"/>
          </a:p>
          <a:p>
            <a:pPr>
              <a:defRPr/>
            </a:pP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pic>
        <p:nvPicPr>
          <p:cNvPr id="5" name="Picture 9" descr="II_rahmen_neu_titel"/>
          <p:cNvPicPr>
            <a:picLocks noChangeAspect="1" noChangeArrowheads="1"/>
          </p:cNvPicPr>
          <p:nvPr userDrawn="1"/>
        </p:nvPicPr>
        <p:blipFill rotWithShape="1">
          <a:blip r:embed="rId2" cstate="print"/>
          <a:srcRect t="37542" b="10490"/>
          <a:stretch/>
        </p:blipFill>
        <p:spPr bwMode="auto">
          <a:xfrm>
            <a:off x="0" y="2576285"/>
            <a:ext cx="9144000" cy="3570515"/>
          </a:xfrm>
          <a:prstGeom prst="rect">
            <a:avLst/>
          </a:prstGeom>
          <a:noFill/>
          <a:ln w="9525">
            <a:noFill/>
            <a:miter lim="800000"/>
            <a:headEnd/>
            <a:tailEnd/>
          </a:ln>
        </p:spPr>
      </p:pic>
      <p:sp>
        <p:nvSpPr>
          <p:cNvPr id="2" name="Titel 1"/>
          <p:cNvSpPr>
            <a:spLocks noGrp="1"/>
          </p:cNvSpPr>
          <p:nvPr>
            <p:ph type="title"/>
          </p:nvPr>
        </p:nvSpPr>
        <p:spPr>
          <a:xfrm>
            <a:off x="722313" y="3913424"/>
            <a:ext cx="7772400" cy="1362075"/>
          </a:xfrm>
        </p:spPr>
        <p:txBody>
          <a:bodyPr anchor="t"/>
          <a:lstStyle>
            <a:lvl1pPr algn="l">
              <a:defRPr sz="3200" b="1" cap="all"/>
            </a:lvl1pPr>
          </a:lstStyle>
          <a:p>
            <a:r>
              <a:rPr lang="de-DE" smtClean="0"/>
              <a:t>Titelmasterformat durch Klicken bearbeiten</a:t>
            </a:r>
            <a:endParaRPr lang="de-DE" dirty="0"/>
          </a:p>
        </p:txBody>
      </p:sp>
      <p:sp>
        <p:nvSpPr>
          <p:cNvPr id="3" name="Textplatzhalter 2"/>
          <p:cNvSpPr>
            <a:spLocks noGrp="1"/>
          </p:cNvSpPr>
          <p:nvPr>
            <p:ph type="body" idx="1" hasCustomPrompt="1"/>
          </p:nvPr>
        </p:nvSpPr>
        <p:spPr>
          <a:xfrm>
            <a:off x="722313" y="2697581"/>
            <a:ext cx="7772400" cy="931498"/>
          </a:xfrm>
        </p:spPr>
        <p:txBody>
          <a:bodyPr anchor="b"/>
          <a:lstStyle>
            <a:lvl1pPr marL="0" indent="0">
              <a:buNone/>
              <a:defRPr sz="2000" b="1">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dirty="0" smtClean="0"/>
              <a:t>TEXTMASTERFORMATE DURCH KLICKEN BEARBEITEN</a:t>
            </a:r>
          </a:p>
        </p:txBody>
      </p:sp>
      <p:sp>
        <p:nvSpPr>
          <p:cNvPr id="4"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392113" y="1198563"/>
            <a:ext cx="4102100" cy="4894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6613" y="1198563"/>
            <a:ext cx="4102100" cy="4894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
        <p:nvSpPr>
          <p:cNvPr id="6" name="Titel 1"/>
          <p:cNvSpPr>
            <a:spLocks noGrp="1"/>
          </p:cNvSpPr>
          <p:nvPr>
            <p:ph type="title"/>
          </p:nvPr>
        </p:nvSpPr>
        <p:spPr>
          <a:xfrm>
            <a:off x="390525" y="333375"/>
            <a:ext cx="6911975" cy="561975"/>
          </a:xfrm>
        </p:spPr>
        <p:txBody>
          <a:bodyPr>
            <a:normAutofit/>
          </a:bodyPr>
          <a:lstStyle>
            <a:lvl1pPr>
              <a:defRPr sz="2800"/>
            </a:lvl1pPr>
          </a:lstStyle>
          <a:p>
            <a:r>
              <a:rPr lang="de-DE" smtClean="0"/>
              <a:t>Titelmasterformat durch Klicken bearbeiten</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186777"/>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Textmasterformate durch Klicken bearbeiten</a:t>
            </a:r>
          </a:p>
        </p:txBody>
      </p:sp>
      <p:sp>
        <p:nvSpPr>
          <p:cNvPr id="4" name="Inhaltsplatzhalter 3"/>
          <p:cNvSpPr>
            <a:spLocks noGrp="1"/>
          </p:cNvSpPr>
          <p:nvPr>
            <p:ph sz="half" idx="2"/>
          </p:nvPr>
        </p:nvSpPr>
        <p:spPr>
          <a:xfrm>
            <a:off x="457200" y="1826538"/>
            <a:ext cx="4040188" cy="430574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186777"/>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1826539"/>
            <a:ext cx="4041775" cy="43130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
        <p:nvSpPr>
          <p:cNvPr id="8" name="Titel 1"/>
          <p:cNvSpPr>
            <a:spLocks noGrp="1"/>
          </p:cNvSpPr>
          <p:nvPr>
            <p:ph type="title"/>
          </p:nvPr>
        </p:nvSpPr>
        <p:spPr>
          <a:xfrm>
            <a:off x="390525" y="333375"/>
            <a:ext cx="6911975" cy="561975"/>
          </a:xfrm>
        </p:spPr>
        <p:txBody>
          <a:bodyPr>
            <a:normAutofit/>
          </a:bodyPr>
          <a:lstStyle>
            <a:lvl1pPr>
              <a:defRPr sz="2800"/>
            </a:lvl1pPr>
          </a:lstStyle>
          <a:p>
            <a:r>
              <a:rPr lang="de-DE" smtClean="0"/>
              <a:t>Titelmasterformat durch Klicken bearbeiten</a:t>
            </a:r>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
        <p:nvSpPr>
          <p:cNvPr id="4" name="Titel 1"/>
          <p:cNvSpPr>
            <a:spLocks noGrp="1"/>
          </p:cNvSpPr>
          <p:nvPr>
            <p:ph type="title"/>
          </p:nvPr>
        </p:nvSpPr>
        <p:spPr>
          <a:xfrm>
            <a:off x="390525" y="333375"/>
            <a:ext cx="6911975" cy="561975"/>
          </a:xfrm>
        </p:spPr>
        <p:txBody>
          <a:bodyPr>
            <a:normAutofit/>
          </a:bodyPr>
          <a:lstStyle>
            <a:lvl1pPr>
              <a:defRPr sz="2800"/>
            </a:lvl1pPr>
          </a:lstStyle>
          <a:p>
            <a:r>
              <a:rPr lang="de-DE" smtClean="0"/>
              <a:t>Titelmasterformat durch Klicken bearbeiten</a:t>
            </a:r>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II_rahmen_neu_folge"/>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90525" y="333375"/>
            <a:ext cx="6911975" cy="5619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smtClean="0"/>
              <a:t>Click to add title</a:t>
            </a:r>
          </a:p>
        </p:txBody>
      </p:sp>
      <p:sp>
        <p:nvSpPr>
          <p:cNvPr id="1028" name="Rectangle 3"/>
          <p:cNvSpPr>
            <a:spLocks noGrp="1" noChangeArrowheads="1"/>
          </p:cNvSpPr>
          <p:nvPr>
            <p:ph type="body" idx="1"/>
          </p:nvPr>
        </p:nvSpPr>
        <p:spPr bwMode="auto">
          <a:xfrm>
            <a:off x="392113" y="1198563"/>
            <a:ext cx="8356600" cy="47123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4" name="Text Box 10"/>
          <p:cNvSpPr txBox="1">
            <a:spLocks noChangeArrowheads="1"/>
          </p:cNvSpPr>
          <p:nvPr/>
        </p:nvSpPr>
        <p:spPr bwMode="auto">
          <a:xfrm>
            <a:off x="5850190" y="6433521"/>
            <a:ext cx="3183655" cy="360362"/>
          </a:xfrm>
          <a:prstGeom prst="rect">
            <a:avLst/>
          </a:prstGeom>
          <a:noFill/>
          <a:ln w="9525">
            <a:noFill/>
            <a:miter lim="800000"/>
            <a:headEnd/>
            <a:tailEnd/>
          </a:ln>
          <a:effectLst/>
        </p:spPr>
        <p:txBody>
          <a:bodyPr lIns="0" tIns="0" rIns="0" bIns="0"/>
          <a:lstStyle/>
          <a:p>
            <a:pPr algn="r">
              <a:spcBef>
                <a:spcPct val="50000"/>
              </a:spcBef>
              <a:defRPr/>
            </a:pPr>
            <a:r>
              <a:rPr lang="en-US" sz="1000" dirty="0" smtClean="0">
                <a:latin typeface="Arial" pitchFamily="34" charset="0"/>
              </a:rPr>
              <a:t>System Architecture Group</a:t>
            </a:r>
            <a:br>
              <a:rPr lang="en-US" sz="1000" dirty="0" smtClean="0">
                <a:latin typeface="Arial" pitchFamily="34" charset="0"/>
              </a:rPr>
            </a:br>
            <a:r>
              <a:rPr lang="en-US" sz="1000" dirty="0" smtClean="0">
                <a:latin typeface="Arial" pitchFamily="34" charset="0"/>
              </a:rPr>
              <a:t>Department</a:t>
            </a:r>
            <a:r>
              <a:rPr lang="en-US" sz="1000" baseline="0" dirty="0" smtClean="0">
                <a:latin typeface="Arial" pitchFamily="34" charset="0"/>
              </a:rPr>
              <a:t> of Computer Science</a:t>
            </a:r>
            <a:endParaRPr lang="en-US" sz="1000" dirty="0">
              <a:latin typeface="Arial" pitchFamily="34" charset="0"/>
            </a:endParaRPr>
          </a:p>
        </p:txBody>
      </p:sp>
      <p:sp>
        <p:nvSpPr>
          <p:cNvPr id="1035" name="Text Box 11"/>
          <p:cNvSpPr txBox="1">
            <a:spLocks noChangeArrowheads="1"/>
          </p:cNvSpPr>
          <p:nvPr/>
        </p:nvSpPr>
        <p:spPr bwMode="auto">
          <a:xfrm>
            <a:off x="142673" y="6445250"/>
            <a:ext cx="325438" cy="215900"/>
          </a:xfrm>
          <a:prstGeom prst="rect">
            <a:avLst/>
          </a:prstGeom>
          <a:noFill/>
          <a:ln w="9525">
            <a:noFill/>
            <a:miter lim="800000"/>
            <a:headEnd/>
            <a:tailEnd/>
          </a:ln>
          <a:effectLst/>
        </p:spPr>
        <p:txBody>
          <a:bodyPr lIns="0" tIns="0" rIns="0" bIns="0"/>
          <a:lstStyle/>
          <a:p>
            <a:pPr>
              <a:spcBef>
                <a:spcPct val="50000"/>
              </a:spcBef>
              <a:defRPr/>
            </a:pPr>
            <a:fld id="{8C0F9C85-1605-44FB-B89E-0505D1D630E7}" type="slidenum">
              <a:rPr lang="de-DE" sz="1000" b="1"/>
              <a:pPr>
                <a:spcBef>
                  <a:spcPct val="50000"/>
                </a:spcBef>
                <a:defRPr/>
              </a:pPr>
              <a:t>‹Nr.›</a:t>
            </a:fld>
            <a:endParaRPr lang="de-DE" sz="1000" b="1" dirty="0"/>
          </a:p>
        </p:txBody>
      </p:sp>
      <p:sp>
        <p:nvSpPr>
          <p:cNvPr id="1036" name="Rectangle 12"/>
          <p:cNvSpPr>
            <a:spLocks noGrp="1" noChangeArrowheads="1"/>
          </p:cNvSpPr>
          <p:nvPr>
            <p:ph type="ftr" sz="quarter" idx="3"/>
          </p:nvPr>
        </p:nvSpPr>
        <p:spPr bwMode="auto">
          <a:xfrm>
            <a:off x="1288027" y="6445250"/>
            <a:ext cx="4542502" cy="36036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latin typeface="Arial" pitchFamily="34" charset="0"/>
              </a:defRPr>
            </a:lvl1pPr>
          </a:lstStyle>
          <a:p>
            <a:pPr>
              <a:defRPr/>
            </a:pPr>
            <a:r>
              <a:rPr lang="de-DE" dirty="0" smtClean="0"/>
              <a:t>Marc Rittinghaus - </a:t>
            </a:r>
            <a:r>
              <a:rPr lang="de-DE" dirty="0" err="1" smtClean="0"/>
              <a:t>SimuBoost</a:t>
            </a:r>
            <a:endParaRPr lang="en-US" dirty="0" smtClean="0"/>
          </a:p>
        </p:txBody>
      </p:sp>
      <p:pic>
        <p:nvPicPr>
          <p:cNvPr id="1033" name="Picture 9" descr="KITlogo_4c_frutiger"/>
          <p:cNvPicPr>
            <a:picLocks noChangeAspect="1" noChangeArrowheads="1"/>
          </p:cNvPicPr>
          <p:nvPr/>
        </p:nvPicPr>
        <p:blipFill>
          <a:blip r:embed="rId14" cstate="print"/>
          <a:srcRect/>
          <a:stretch>
            <a:fillRect/>
          </a:stretch>
        </p:blipFill>
        <p:spPr bwMode="auto">
          <a:xfrm>
            <a:off x="7667625" y="341313"/>
            <a:ext cx="1084263" cy="495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iming>
    <p:tnLst>
      <p:par>
        <p:cTn id="1" dur="indefinite" restart="never" nodeType="tmRoot"/>
      </p:par>
    </p:tnLst>
  </p:timing>
  <p:hf sldNum="0" hdr="0"/>
  <p:txStyles>
    <p:titleStyle>
      <a:lvl1pPr algn="l" rtl="0" eaLnBrk="1" fontAlgn="base" hangingPunct="1">
        <a:spcBef>
          <a:spcPct val="0"/>
        </a:spcBef>
        <a:spcAft>
          <a:spcPct val="0"/>
        </a:spcAft>
        <a:defRPr sz="2600" b="1">
          <a:solidFill>
            <a:schemeClr val="tx2"/>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defRPr>
      </a:lvl2pPr>
      <a:lvl3pPr algn="l" rtl="0" eaLnBrk="1" fontAlgn="base" hangingPunct="1">
        <a:spcBef>
          <a:spcPct val="0"/>
        </a:spcBef>
        <a:spcAft>
          <a:spcPct val="0"/>
        </a:spcAft>
        <a:defRPr sz="2400" b="1">
          <a:solidFill>
            <a:schemeClr val="tx2"/>
          </a:solidFill>
          <a:latin typeface="Arial" charset="0"/>
        </a:defRPr>
      </a:lvl3pPr>
      <a:lvl4pPr algn="l" rtl="0" eaLnBrk="1" fontAlgn="base" hangingPunct="1">
        <a:spcBef>
          <a:spcPct val="0"/>
        </a:spcBef>
        <a:spcAft>
          <a:spcPct val="0"/>
        </a:spcAft>
        <a:defRPr sz="2400" b="1">
          <a:solidFill>
            <a:schemeClr val="tx2"/>
          </a:solidFill>
          <a:latin typeface="Arial" charset="0"/>
        </a:defRPr>
      </a:lvl4pPr>
      <a:lvl5pPr algn="l" rtl="0" eaLnBrk="1" fontAlgn="base" hangingPunct="1">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tx2"/>
          </a:solidFill>
          <a:latin typeface="Arial" charset="0"/>
        </a:defRPr>
      </a:lvl6pPr>
      <a:lvl7pPr marL="914400" algn="l" rtl="0" eaLnBrk="1" fontAlgn="base" hangingPunct="1">
        <a:spcBef>
          <a:spcPct val="0"/>
        </a:spcBef>
        <a:spcAft>
          <a:spcPct val="0"/>
        </a:spcAft>
        <a:defRPr sz="2400" b="1">
          <a:solidFill>
            <a:schemeClr val="tx2"/>
          </a:solidFill>
          <a:latin typeface="Arial" charset="0"/>
        </a:defRPr>
      </a:lvl7pPr>
      <a:lvl8pPr marL="1371600" algn="l" rtl="0" eaLnBrk="1" fontAlgn="base" hangingPunct="1">
        <a:spcBef>
          <a:spcPct val="0"/>
        </a:spcBef>
        <a:spcAft>
          <a:spcPct val="0"/>
        </a:spcAft>
        <a:defRPr sz="2400" b="1">
          <a:solidFill>
            <a:schemeClr val="tx2"/>
          </a:solidFill>
          <a:latin typeface="Arial" charset="0"/>
        </a:defRPr>
      </a:lvl8pPr>
      <a:lvl9pPr marL="1828800" algn="l" rtl="0" eaLnBrk="1" fontAlgn="base" hangingPunct="1">
        <a:spcBef>
          <a:spcPct val="0"/>
        </a:spcBef>
        <a:spcAft>
          <a:spcPct val="0"/>
        </a:spcAft>
        <a:defRPr sz="2400" b="1">
          <a:solidFill>
            <a:schemeClr val="tx2"/>
          </a:solidFill>
          <a:latin typeface="Arial" charset="0"/>
        </a:defRPr>
      </a:lvl9pPr>
    </p:titleStyle>
    <p:bodyStyle>
      <a:lvl1pPr marL="357188" indent="-357188" algn="l" rtl="0" eaLnBrk="1" fontAlgn="base" hangingPunct="1">
        <a:spcBef>
          <a:spcPct val="20000"/>
        </a:spcBef>
        <a:spcAft>
          <a:spcPct val="0"/>
        </a:spcAft>
        <a:buBlip>
          <a:blip r:embed="rId15"/>
        </a:buBlip>
        <a:defRPr sz="2000">
          <a:solidFill>
            <a:schemeClr val="tx1"/>
          </a:solidFill>
          <a:latin typeface="+mn-lt"/>
          <a:ea typeface="+mn-ea"/>
          <a:cs typeface="+mn-cs"/>
        </a:defRPr>
      </a:lvl1pPr>
      <a:lvl2pPr marL="790575" indent="-314325" algn="l" rtl="0" eaLnBrk="1" fontAlgn="base" hangingPunct="1">
        <a:spcBef>
          <a:spcPct val="20000"/>
        </a:spcBef>
        <a:spcAft>
          <a:spcPct val="0"/>
        </a:spcAft>
        <a:buBlip>
          <a:blip r:embed="rId16"/>
        </a:buBlip>
        <a:defRPr sz="1800">
          <a:solidFill>
            <a:schemeClr val="tx1"/>
          </a:solidFill>
          <a:latin typeface="+mn-lt"/>
        </a:defRPr>
      </a:lvl2pPr>
      <a:lvl3pPr marL="1209675" indent="-276225" algn="l" rtl="0" eaLnBrk="1" fontAlgn="base" hangingPunct="1">
        <a:spcBef>
          <a:spcPct val="20000"/>
        </a:spcBef>
        <a:spcAft>
          <a:spcPct val="0"/>
        </a:spcAft>
        <a:buBlip>
          <a:blip r:embed="rId17"/>
        </a:buBlip>
        <a:defRPr sz="1600">
          <a:solidFill>
            <a:schemeClr val="tx1"/>
          </a:solidFill>
          <a:latin typeface="+mn-lt"/>
        </a:defRPr>
      </a:lvl3pPr>
      <a:lvl4pPr marL="1657350" indent="-276225" algn="l" rtl="0" eaLnBrk="1" fontAlgn="base" hangingPunct="1">
        <a:spcBef>
          <a:spcPct val="20000"/>
        </a:spcBef>
        <a:spcAft>
          <a:spcPct val="0"/>
        </a:spcAft>
        <a:buBlip>
          <a:blip r:embed="rId17"/>
        </a:buBlip>
        <a:defRPr sz="1600">
          <a:solidFill>
            <a:schemeClr val="tx1"/>
          </a:solidFill>
          <a:latin typeface="+mn-lt"/>
        </a:defRPr>
      </a:lvl4pPr>
      <a:lvl5pPr marL="2095500" indent="-276225" algn="l" rtl="0" eaLnBrk="1" fontAlgn="base" hangingPunct="1">
        <a:spcBef>
          <a:spcPct val="20000"/>
        </a:spcBef>
        <a:spcAft>
          <a:spcPct val="0"/>
        </a:spcAft>
        <a:buBlip>
          <a:blip r:embed="rId17"/>
        </a:buBlip>
        <a:defRPr sz="1400">
          <a:solidFill>
            <a:schemeClr val="tx1"/>
          </a:solidFill>
          <a:latin typeface="+mn-lt"/>
        </a:defRPr>
      </a:lvl5pPr>
      <a:lvl6pPr marL="2514600" indent="-228600" algn="l" rtl="0" eaLnBrk="1" fontAlgn="base" hangingPunct="1">
        <a:spcBef>
          <a:spcPct val="20000"/>
        </a:spcBef>
        <a:spcAft>
          <a:spcPct val="0"/>
        </a:spcAft>
        <a:buSzPct val="60000"/>
        <a:buBlip>
          <a:blip r:embed="rId18"/>
        </a:buBlip>
        <a:defRPr sz="1400">
          <a:solidFill>
            <a:schemeClr val="tx1"/>
          </a:solidFill>
          <a:latin typeface="+mn-lt"/>
        </a:defRPr>
      </a:lvl6pPr>
      <a:lvl7pPr marL="2971800" indent="-228600" algn="l" rtl="0" eaLnBrk="1" fontAlgn="base" hangingPunct="1">
        <a:spcBef>
          <a:spcPct val="20000"/>
        </a:spcBef>
        <a:spcAft>
          <a:spcPct val="0"/>
        </a:spcAft>
        <a:buSzPct val="60000"/>
        <a:buBlip>
          <a:blip r:embed="rId18"/>
        </a:buBlip>
        <a:defRPr sz="1400">
          <a:solidFill>
            <a:schemeClr val="tx1"/>
          </a:solidFill>
          <a:latin typeface="+mn-lt"/>
        </a:defRPr>
      </a:lvl7pPr>
      <a:lvl8pPr marL="3429000" indent="-228600" algn="l" rtl="0" eaLnBrk="1" fontAlgn="base" hangingPunct="1">
        <a:spcBef>
          <a:spcPct val="20000"/>
        </a:spcBef>
        <a:spcAft>
          <a:spcPct val="0"/>
        </a:spcAft>
        <a:buSzPct val="60000"/>
        <a:buBlip>
          <a:blip r:embed="rId18"/>
        </a:buBlip>
        <a:defRPr sz="1400">
          <a:solidFill>
            <a:schemeClr val="tx1"/>
          </a:solidFill>
          <a:latin typeface="+mn-lt"/>
        </a:defRPr>
      </a:lvl8pPr>
      <a:lvl9pPr marL="3886200" indent="-228600" algn="l" rtl="0" eaLnBrk="1" fontAlgn="base" hangingPunct="1">
        <a:spcBef>
          <a:spcPct val="20000"/>
        </a:spcBef>
        <a:spcAft>
          <a:spcPct val="0"/>
        </a:spcAft>
        <a:buSzPct val="60000"/>
        <a:buBlip>
          <a:blip r:embed="rId18"/>
        </a:buBlip>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2.emf"/></Relationships>
</file>

<file path=ppt/slides/_rels/slide10.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95288" y="1519555"/>
            <a:ext cx="8389937" cy="713105"/>
          </a:xfrm>
          <a:prstGeom prst="rect">
            <a:avLst/>
          </a:prstGeom>
          <a:noFill/>
          <a:ln w="9525">
            <a:noFill/>
            <a:miter lim="800000"/>
            <a:headEnd/>
            <a:tailEnd/>
          </a:ln>
        </p:spPr>
        <p:txBody>
          <a:bodyPr lIns="0" tIns="0" rIns="0" bIns="0" anchor="b"/>
          <a:lstStyle/>
          <a:p>
            <a:pPr>
              <a:lnSpc>
                <a:spcPct val="90000"/>
              </a:lnSpc>
            </a:pPr>
            <a:r>
              <a:rPr lang="en-US" sz="2600" b="1" dirty="0" smtClean="0">
                <a:solidFill>
                  <a:schemeClr val="tx2"/>
                </a:solidFill>
              </a:rPr>
              <a:t>Efficient Full System Memory Tracing with </a:t>
            </a:r>
            <a:r>
              <a:rPr lang="en-US" sz="2600" b="1" dirty="0" err="1" smtClean="0">
                <a:solidFill>
                  <a:schemeClr val="tx2"/>
                </a:solidFill>
              </a:rPr>
              <a:t>Simutrace</a:t>
            </a:r>
            <a:endParaRPr lang="en-GB" sz="2200" b="1" dirty="0">
              <a:solidFill>
                <a:schemeClr val="tx2"/>
              </a:solidFill>
            </a:endParaRPr>
          </a:p>
        </p:txBody>
      </p:sp>
      <p:sp>
        <p:nvSpPr>
          <p:cNvPr id="3075" name="Rectangle 3"/>
          <p:cNvSpPr>
            <a:spLocks noChangeArrowheads="1"/>
          </p:cNvSpPr>
          <p:nvPr/>
        </p:nvSpPr>
        <p:spPr bwMode="auto">
          <a:xfrm>
            <a:off x="395288" y="2537460"/>
            <a:ext cx="8370888" cy="592773"/>
          </a:xfrm>
          <a:prstGeom prst="rect">
            <a:avLst/>
          </a:prstGeom>
          <a:noFill/>
          <a:ln w="9525">
            <a:noFill/>
            <a:miter lim="800000"/>
            <a:headEnd/>
            <a:tailEnd/>
          </a:ln>
        </p:spPr>
        <p:txBody>
          <a:bodyPr lIns="0" tIns="0" rIns="0" bIns="0"/>
          <a:lstStyle/>
          <a:p>
            <a:r>
              <a:rPr lang="en-GB" sz="1600" b="1" dirty="0" smtClean="0">
                <a:solidFill>
                  <a:srgbClr val="000000"/>
                </a:solidFill>
              </a:rPr>
              <a:t>GI </a:t>
            </a:r>
            <a:r>
              <a:rPr lang="en-GB" sz="1600" b="1" dirty="0" err="1" smtClean="0">
                <a:solidFill>
                  <a:srgbClr val="000000"/>
                </a:solidFill>
              </a:rPr>
              <a:t>Fachgruppentreffen</a:t>
            </a:r>
            <a:r>
              <a:rPr lang="en-GB" sz="1600" b="1" dirty="0" smtClean="0">
                <a:solidFill>
                  <a:srgbClr val="000000"/>
                </a:solidFill>
              </a:rPr>
              <a:t> </a:t>
            </a:r>
            <a:r>
              <a:rPr lang="en-GB" sz="1600" b="1" dirty="0" err="1" smtClean="0">
                <a:solidFill>
                  <a:srgbClr val="000000"/>
                </a:solidFill>
              </a:rPr>
              <a:t>Betriebssysteme</a:t>
            </a:r>
            <a:r>
              <a:rPr lang="en-GB" sz="1600" b="1" dirty="0" smtClean="0">
                <a:solidFill>
                  <a:srgbClr val="000000"/>
                </a:solidFill>
              </a:rPr>
              <a:t> (BS) 2014</a:t>
            </a:r>
            <a:endParaRPr lang="en-GB" sz="1600" b="1" dirty="0">
              <a:solidFill>
                <a:srgbClr val="000000"/>
              </a:solidFill>
            </a:endParaRPr>
          </a:p>
          <a:p>
            <a:r>
              <a:rPr lang="en-GB" sz="1600" dirty="0" smtClean="0">
                <a:solidFill>
                  <a:srgbClr val="000000"/>
                </a:solidFill>
              </a:rPr>
              <a:t>Thorsten Gröninger, Marc Rittinghaus, Frank Bellosa</a:t>
            </a:r>
          </a:p>
        </p:txBody>
      </p:sp>
      <p:grpSp>
        <p:nvGrpSpPr>
          <p:cNvPr id="2" name="Group 1"/>
          <p:cNvGrpSpPr/>
          <p:nvPr/>
        </p:nvGrpSpPr>
        <p:grpSpPr>
          <a:xfrm>
            <a:off x="6679248" y="347005"/>
            <a:ext cx="2105977" cy="581438"/>
            <a:chOff x="6302236" y="420332"/>
            <a:chExt cx="2105977" cy="581438"/>
          </a:xfrm>
        </p:grpSpPr>
        <p:sp>
          <p:nvSpPr>
            <p:cNvPr id="7" name="Textfeld 129"/>
            <p:cNvSpPr txBox="1"/>
            <p:nvPr/>
          </p:nvSpPr>
          <p:spPr>
            <a:xfrm>
              <a:off x="6302236" y="509327"/>
              <a:ext cx="2105977" cy="492443"/>
            </a:xfrm>
            <a:prstGeom prst="rect">
              <a:avLst/>
            </a:prstGeom>
            <a:noFill/>
          </p:spPr>
          <p:txBody>
            <a:bodyPr wrap="square" rtlCol="0">
              <a:spAutoFit/>
            </a:bodyPr>
            <a:lstStyle/>
            <a:p>
              <a:endParaRPr lang="en-US" sz="1400" dirty="0" smtClean="0">
                <a:solidFill>
                  <a:schemeClr val="accent3">
                    <a:lumMod val="50000"/>
                  </a:schemeClr>
                </a:solidFill>
                <a:latin typeface="+mj-lt"/>
                <a:cs typeface="Calibri" pitchFamily="34" charset="0"/>
              </a:endParaRPr>
            </a:p>
            <a:p>
              <a:r>
                <a:rPr lang="en-US" sz="1200" dirty="0" smtClean="0">
                  <a:solidFill>
                    <a:schemeClr val="accent3">
                      <a:lumMod val="50000"/>
                    </a:schemeClr>
                  </a:solidFill>
                  <a:latin typeface="+mj-lt"/>
                  <a:cs typeface="Calibri" pitchFamily="34" charset="0"/>
                </a:rPr>
                <a:t>http://simutrace.org/</a:t>
              </a:r>
              <a:endParaRPr lang="en-US" sz="1200" dirty="0">
                <a:solidFill>
                  <a:schemeClr val="accent3">
                    <a:lumMod val="50000"/>
                  </a:schemeClr>
                </a:solidFill>
                <a:latin typeface="+mj-lt"/>
                <a:cs typeface="Calibri" pitchFamily="34" charset="0"/>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389410" y="420332"/>
              <a:ext cx="1931630" cy="311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5912" y="3880802"/>
            <a:ext cx="8487163" cy="217709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Simutrace</a:t>
            </a:r>
            <a:r>
              <a:rPr lang="de-DE" dirty="0"/>
              <a:t> – </a:t>
            </a:r>
            <a:r>
              <a:rPr lang="en-US" dirty="0" smtClean="0"/>
              <a:t>Storage</a:t>
            </a:r>
            <a:endParaRPr lang="en-US" dirty="0"/>
          </a:p>
        </p:txBody>
      </p:sp>
      <p:sp>
        <p:nvSpPr>
          <p:cNvPr id="3" name="Content Placeholder 2"/>
          <p:cNvSpPr>
            <a:spLocks noGrp="1"/>
          </p:cNvSpPr>
          <p:nvPr>
            <p:ph idx="1"/>
          </p:nvPr>
        </p:nvSpPr>
        <p:spPr>
          <a:xfrm>
            <a:off x="392113" y="1423850"/>
            <a:ext cx="8356600" cy="4885509"/>
          </a:xfrm>
        </p:spPr>
        <p:txBody>
          <a:bodyPr>
            <a:normAutofit/>
          </a:bodyPr>
          <a:lstStyle/>
          <a:p>
            <a:r>
              <a:rPr lang="en-US" dirty="0" smtClean="0"/>
              <a:t>Record metadata in trace</a:t>
            </a:r>
          </a:p>
          <a:p>
            <a:pPr lvl="1"/>
            <a:r>
              <a:rPr lang="en-US" dirty="0" smtClean="0"/>
              <a:t>Simulation time, wall clock time, etc.</a:t>
            </a:r>
          </a:p>
          <a:p>
            <a:pPr lvl="1"/>
            <a:r>
              <a:rPr lang="en-US" dirty="0" smtClean="0"/>
              <a:t>Index to find position in file</a:t>
            </a:r>
          </a:p>
          <a:p>
            <a:endParaRPr lang="en-US" dirty="0" smtClean="0"/>
          </a:p>
          <a:p>
            <a:endParaRPr lang="en-US" dirty="0"/>
          </a:p>
          <a:p>
            <a:endParaRPr lang="en-US" dirty="0" smtClean="0"/>
          </a:p>
          <a:p>
            <a:endParaRPr lang="en-US" dirty="0" smtClean="0"/>
          </a:p>
          <a:p>
            <a:pPr>
              <a:spcBef>
                <a:spcPts val="1800"/>
              </a:spcBef>
            </a:pPr>
            <a:r>
              <a:rPr lang="en-US" dirty="0" smtClean="0"/>
              <a:t>Trace: List of compressed segments</a:t>
            </a:r>
          </a:p>
          <a:p>
            <a:pPr lvl="1">
              <a:buClr>
                <a:schemeClr val="accent1"/>
              </a:buClr>
              <a:buFont typeface="Arial" panose="020B0604020202020204" pitchFamily="34" charset="0"/>
              <a:buChar char="+"/>
            </a:pPr>
            <a:r>
              <a:rPr lang="en-US" dirty="0" smtClean="0"/>
              <a:t>Partial decompression</a:t>
            </a:r>
          </a:p>
          <a:p>
            <a:pPr lvl="1">
              <a:buClr>
                <a:schemeClr val="accent1"/>
              </a:buClr>
              <a:buFont typeface="Arial" panose="020B0604020202020204" pitchFamily="34" charset="0"/>
              <a:buChar char="-"/>
            </a:pPr>
            <a:r>
              <a:rPr lang="en-US" dirty="0" smtClean="0"/>
              <a:t>Segments have varying size</a:t>
            </a:r>
          </a:p>
          <a:p>
            <a:pPr lvl="1">
              <a:buClr>
                <a:schemeClr val="accent1"/>
              </a:buClr>
              <a:buFont typeface="Arial" panose="020B0604020202020204" pitchFamily="34" charset="0"/>
              <a:buChar char="-"/>
            </a:pPr>
            <a:r>
              <a:rPr lang="en-US" dirty="0" smtClean="0"/>
              <a:t>Segments may be in wrong order</a:t>
            </a:r>
            <a:endParaRPr lang="en-US" dirty="0"/>
          </a:p>
          <a:p>
            <a:pPr algn="ctr">
              <a:spcBef>
                <a:spcPts val="1800"/>
              </a:spcBef>
              <a:buClr>
                <a:schemeClr val="accent1"/>
              </a:buClr>
              <a:buFont typeface="Wingdings" panose="05000000000000000000" pitchFamily="2" charset="2"/>
              <a:buChar char="Ø"/>
            </a:pPr>
            <a:r>
              <a:rPr lang="en-US" dirty="0" smtClean="0"/>
              <a:t>Directory for fast discovery</a:t>
            </a:r>
          </a:p>
        </p:txBody>
      </p:sp>
      <p:sp>
        <p:nvSpPr>
          <p:cNvPr id="4" name="Footer Placeholder 3"/>
          <p:cNvSpPr>
            <a:spLocks noGrp="1"/>
          </p:cNvSpPr>
          <p:nvPr>
            <p:ph type="ftr" sz="quarter" idx="10"/>
          </p:nvPr>
        </p:nvSpPr>
        <p:spPr/>
        <p:txBody>
          <a:bodyPr/>
          <a:lstStyle/>
          <a:p>
            <a:pPr>
              <a:defRPr/>
            </a:pPr>
            <a:r>
              <a:rPr lang="de-DE" dirty="0"/>
              <a:t>Thorsten Gröninger, Marc </a:t>
            </a:r>
            <a:r>
              <a:rPr lang="de-DE" dirty="0" smtClean="0"/>
              <a:t>Rittinghaus, </a:t>
            </a:r>
            <a:r>
              <a:rPr lang="en-GB" dirty="0">
                <a:solidFill>
                  <a:srgbClr val="000000"/>
                </a:solidFill>
              </a:rPr>
              <a:t>Frank Bellosa</a:t>
            </a:r>
            <a:r>
              <a:rPr lang="de-DE" dirty="0" smtClean="0"/>
              <a:t> </a:t>
            </a:r>
            <a:r>
              <a:rPr lang="de-DE" dirty="0"/>
              <a:t>– </a:t>
            </a:r>
            <a:r>
              <a:rPr lang="de-DE" dirty="0" err="1"/>
              <a:t>Simutrace</a:t>
            </a:r>
            <a:endParaRPr lang="en-US" dirty="0"/>
          </a:p>
        </p:txBody>
      </p:sp>
      <p:sp>
        <p:nvSpPr>
          <p:cNvPr id="8" name="TextBox 7"/>
          <p:cNvSpPr txBox="1"/>
          <p:nvPr/>
        </p:nvSpPr>
        <p:spPr>
          <a:xfrm>
            <a:off x="311463" y="830022"/>
            <a:ext cx="6805749" cy="369332"/>
          </a:xfrm>
          <a:prstGeom prst="rect">
            <a:avLst/>
          </a:prstGeom>
          <a:noFill/>
        </p:spPr>
        <p:txBody>
          <a:bodyPr wrap="square" rtlCol="0">
            <a:spAutoFit/>
          </a:bodyPr>
          <a:lstStyle/>
          <a:p>
            <a:r>
              <a:rPr lang="de-DE" dirty="0">
                <a:solidFill>
                  <a:schemeClr val="bg1">
                    <a:lumMod val="65000"/>
                  </a:schemeClr>
                </a:solidFill>
              </a:rPr>
              <a:t>Want: </a:t>
            </a:r>
            <a:r>
              <a:rPr lang="de-DE" dirty="0" err="1" smtClean="0">
                <a:solidFill>
                  <a:schemeClr val="bg1">
                    <a:lumMod val="65000"/>
                  </a:schemeClr>
                </a:solidFill>
              </a:rPr>
              <a:t>Seekable</a:t>
            </a:r>
            <a:r>
              <a:rPr lang="de-DE" dirty="0" smtClean="0">
                <a:solidFill>
                  <a:schemeClr val="bg1">
                    <a:lumMod val="65000"/>
                  </a:schemeClr>
                </a:solidFill>
              </a:rPr>
              <a:t> </a:t>
            </a:r>
            <a:r>
              <a:rPr lang="de-DE" dirty="0" err="1" smtClean="0">
                <a:solidFill>
                  <a:schemeClr val="bg1">
                    <a:lumMod val="65000"/>
                  </a:schemeClr>
                </a:solidFill>
              </a:rPr>
              <a:t>storage</a:t>
            </a:r>
            <a:r>
              <a:rPr lang="de-DE" dirty="0" smtClean="0">
                <a:solidFill>
                  <a:schemeClr val="bg1">
                    <a:lumMod val="65000"/>
                  </a:schemeClr>
                </a:solidFill>
              </a:rPr>
              <a:t> </a:t>
            </a:r>
            <a:r>
              <a:rPr lang="de-DE" dirty="0" err="1" smtClean="0">
                <a:solidFill>
                  <a:schemeClr val="bg1">
                    <a:lumMod val="65000"/>
                  </a:schemeClr>
                </a:solidFill>
              </a:rPr>
              <a:t>format</a:t>
            </a:r>
            <a:endParaRPr lang="en-US" dirty="0">
              <a:solidFill>
                <a:schemeClr val="bg1">
                  <a:lumMod val="65000"/>
                </a:schemeClr>
              </a:solidFill>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850" y="3164576"/>
            <a:ext cx="8201673" cy="1110209"/>
          </a:xfrm>
          <a:prstGeom prst="rect">
            <a:avLst/>
          </a:prstGeom>
        </p:spPr>
      </p:pic>
      <p:sp>
        <p:nvSpPr>
          <p:cNvPr id="10" name="TextBox 9"/>
          <p:cNvSpPr txBox="1"/>
          <p:nvPr/>
        </p:nvSpPr>
        <p:spPr>
          <a:xfrm>
            <a:off x="390525" y="2659353"/>
            <a:ext cx="8358187" cy="369332"/>
          </a:xfrm>
          <a:prstGeom prst="rect">
            <a:avLst/>
          </a:prstGeom>
          <a:noFill/>
        </p:spPr>
        <p:txBody>
          <a:bodyPr wrap="square" rtlCol="0">
            <a:spAutoFit/>
          </a:bodyPr>
          <a:lstStyle/>
          <a:p>
            <a:pPr algn="ctr"/>
            <a:r>
              <a:rPr lang="en-US" b="1" dirty="0" smtClean="0"/>
              <a:t>We need partial decompression</a:t>
            </a:r>
            <a:endParaRPr lang="en-US" b="1" dirty="0"/>
          </a:p>
        </p:txBody>
      </p:sp>
    </p:spTree>
    <p:extLst>
      <p:ext uri="{BB962C8B-B14F-4D97-AF65-F5344CB8AC3E}">
        <p14:creationId xmlns:p14="http://schemas.microsoft.com/office/powerpoint/2010/main" val="91889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Demo – Memory </a:t>
            </a:r>
            <a:r>
              <a:rPr lang="de-DE" dirty="0" err="1" smtClean="0"/>
              <a:t>Reconstruction</a:t>
            </a:r>
            <a:endParaRPr lang="de-DE" dirty="0"/>
          </a:p>
        </p:txBody>
      </p:sp>
      <p:pic>
        <p:nvPicPr>
          <p:cNvPr id="5" name="Inhaltsplatzhalter 4"/>
          <p:cNvPicPr>
            <a:picLocks noGrp="1" noChangeAspect="1"/>
          </p:cNvPicPr>
          <p:nvPr>
            <p:ph idx="1"/>
          </p:nvPr>
        </p:nvPicPr>
        <p:blipFill>
          <a:blip r:embed="rId3"/>
          <a:stretch>
            <a:fillRect/>
          </a:stretch>
        </p:blipFill>
        <p:spPr>
          <a:xfrm>
            <a:off x="0" y="-1"/>
            <a:ext cx="9144000" cy="6858001"/>
          </a:xfrm>
          <a:prstGeom prst="rect">
            <a:avLst/>
          </a:prstGeom>
        </p:spPr>
      </p:pic>
    </p:spTree>
    <p:extLst>
      <p:ext uri="{BB962C8B-B14F-4D97-AF65-F5344CB8AC3E}">
        <p14:creationId xmlns:p14="http://schemas.microsoft.com/office/powerpoint/2010/main" val="3628406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Simutrace</a:t>
            </a:r>
            <a:endParaRPr lang="en-US" dirty="0"/>
          </a:p>
        </p:txBody>
      </p:sp>
      <p:sp>
        <p:nvSpPr>
          <p:cNvPr id="3" name="Inhaltsplatzhalter 2"/>
          <p:cNvSpPr>
            <a:spLocks noGrp="1"/>
          </p:cNvSpPr>
          <p:nvPr>
            <p:ph idx="1"/>
          </p:nvPr>
        </p:nvSpPr>
        <p:spPr>
          <a:xfrm>
            <a:off x="392113" y="1198562"/>
            <a:ext cx="8356600" cy="5110798"/>
          </a:xfrm>
        </p:spPr>
        <p:txBody>
          <a:bodyPr anchor="ctr">
            <a:normAutofit/>
          </a:bodyPr>
          <a:lstStyle/>
          <a:p>
            <a:pPr marL="0" indent="0" algn="ctr">
              <a:buNone/>
            </a:pPr>
            <a:r>
              <a:rPr lang="en-US" sz="3600" b="1" dirty="0" smtClean="0"/>
              <a:t>Demo</a:t>
            </a:r>
          </a:p>
          <a:p>
            <a:pPr marL="0" indent="0" algn="ctr">
              <a:buNone/>
            </a:pPr>
            <a:endParaRPr lang="en-US" sz="3600" b="1" dirty="0"/>
          </a:p>
          <a:p>
            <a:pPr marL="0" indent="0" algn="ctr">
              <a:buNone/>
            </a:pPr>
            <a:endParaRPr lang="en-US" b="1" dirty="0" smtClean="0"/>
          </a:p>
          <a:p>
            <a:pPr marL="394575" lvl="1" indent="0">
              <a:buNone/>
            </a:pPr>
            <a:endParaRPr lang="en-US" dirty="0" smtClean="0"/>
          </a:p>
        </p:txBody>
      </p:sp>
      <p:sp>
        <p:nvSpPr>
          <p:cNvPr id="4" name="Fußzeilenplatzhalter 3"/>
          <p:cNvSpPr>
            <a:spLocks noGrp="1"/>
          </p:cNvSpPr>
          <p:nvPr>
            <p:ph type="ftr" sz="quarter" idx="10"/>
          </p:nvPr>
        </p:nvSpPr>
        <p:spPr/>
        <p:txBody>
          <a:bodyPr/>
          <a:lstStyle/>
          <a:p>
            <a:pPr>
              <a:defRPr/>
            </a:pPr>
            <a:r>
              <a:rPr lang="de-DE" dirty="0"/>
              <a:t>Thorsten Gröninger, Marc </a:t>
            </a:r>
            <a:r>
              <a:rPr lang="de-DE" dirty="0" smtClean="0"/>
              <a:t>Rittinghaus, </a:t>
            </a:r>
            <a:r>
              <a:rPr lang="en-GB" dirty="0">
                <a:solidFill>
                  <a:srgbClr val="000000"/>
                </a:solidFill>
              </a:rPr>
              <a:t>Frank Bellosa</a:t>
            </a:r>
            <a:r>
              <a:rPr lang="de-DE" dirty="0" smtClean="0"/>
              <a:t> </a:t>
            </a:r>
            <a:r>
              <a:rPr lang="de-DE" dirty="0"/>
              <a:t>– </a:t>
            </a:r>
            <a:r>
              <a:rPr lang="de-DE" dirty="0" err="1"/>
              <a:t>Simutrace</a:t>
            </a:r>
            <a:endParaRPr lang="en-US" dirty="0"/>
          </a:p>
        </p:txBody>
      </p:sp>
    </p:spTree>
    <p:extLst>
      <p:ext uri="{BB962C8B-B14F-4D97-AF65-F5344CB8AC3E}">
        <p14:creationId xmlns:p14="http://schemas.microsoft.com/office/powerpoint/2010/main" val="11607146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Conclusion</a:t>
            </a:r>
            <a:endParaRPr lang="en-US" dirty="0"/>
          </a:p>
        </p:txBody>
      </p:sp>
      <p:sp>
        <p:nvSpPr>
          <p:cNvPr id="3" name="Inhaltsplatzhalter 2"/>
          <p:cNvSpPr>
            <a:spLocks noGrp="1"/>
          </p:cNvSpPr>
          <p:nvPr>
            <p:ph idx="1"/>
          </p:nvPr>
        </p:nvSpPr>
        <p:spPr>
          <a:xfrm>
            <a:off x="392113" y="1198563"/>
            <a:ext cx="8356600" cy="4888728"/>
          </a:xfrm>
        </p:spPr>
        <p:txBody>
          <a:bodyPr>
            <a:normAutofit/>
          </a:bodyPr>
          <a:lstStyle/>
          <a:p>
            <a:pPr marL="357188" lvl="1" indent="-357188">
              <a:buBlip>
                <a:blip r:embed="rId3"/>
              </a:buBlip>
            </a:pPr>
            <a:r>
              <a:rPr lang="de-DE" sz="2000" dirty="0" smtClean="0"/>
              <a:t>Memory </a:t>
            </a:r>
            <a:r>
              <a:rPr lang="de-DE" sz="2000" dirty="0" err="1" smtClean="0"/>
              <a:t>tracing</a:t>
            </a:r>
            <a:r>
              <a:rPr lang="de-DE" sz="2000" dirty="0" smtClean="0"/>
              <a:t> </a:t>
            </a:r>
            <a:r>
              <a:rPr lang="de-DE" sz="2000" dirty="0" err="1" smtClean="0"/>
              <a:t>puts</a:t>
            </a:r>
            <a:r>
              <a:rPr lang="de-DE" sz="2000" dirty="0" smtClean="0"/>
              <a:t> high </a:t>
            </a:r>
            <a:r>
              <a:rPr lang="de-DE" sz="2000" dirty="0" err="1" smtClean="0"/>
              <a:t>pressure</a:t>
            </a:r>
            <a:r>
              <a:rPr lang="de-DE" sz="2000" dirty="0" smtClean="0"/>
              <a:t> on </a:t>
            </a:r>
            <a:r>
              <a:rPr lang="de-DE" sz="2000" dirty="0" err="1" smtClean="0"/>
              <a:t>tracing</a:t>
            </a:r>
            <a:r>
              <a:rPr lang="de-DE" sz="2000" dirty="0" smtClean="0"/>
              <a:t> </a:t>
            </a:r>
            <a:r>
              <a:rPr lang="de-DE" sz="2000" dirty="0" err="1" smtClean="0"/>
              <a:t>infrastructure</a:t>
            </a:r>
            <a:endParaRPr lang="de-DE" sz="2000" dirty="0" smtClean="0"/>
          </a:p>
          <a:p>
            <a:pPr marL="776288" lvl="2" indent="-357188">
              <a:buBlip>
                <a:blip r:embed="rId3"/>
              </a:buBlip>
            </a:pPr>
            <a:r>
              <a:rPr lang="de-DE" sz="1800" dirty="0" err="1" smtClean="0"/>
              <a:t>Many</a:t>
            </a:r>
            <a:r>
              <a:rPr lang="de-DE" sz="1800" dirty="0" smtClean="0"/>
              <a:t> </a:t>
            </a:r>
            <a:r>
              <a:rPr lang="de-DE" sz="1800" dirty="0" err="1" smtClean="0"/>
              <a:t>terabytes</a:t>
            </a:r>
            <a:r>
              <a:rPr lang="de-DE" sz="1800" dirty="0" smtClean="0"/>
              <a:t> </a:t>
            </a:r>
            <a:r>
              <a:rPr lang="de-DE" sz="1800" dirty="0" err="1" smtClean="0"/>
              <a:t>of</a:t>
            </a:r>
            <a:r>
              <a:rPr lang="de-DE" sz="1800" dirty="0" smtClean="0"/>
              <a:t> </a:t>
            </a:r>
            <a:r>
              <a:rPr lang="de-DE" sz="1800" dirty="0" err="1" smtClean="0"/>
              <a:t>data</a:t>
            </a:r>
            <a:endParaRPr lang="de-DE" sz="1800" dirty="0" smtClean="0"/>
          </a:p>
          <a:p>
            <a:pPr marL="776288" lvl="2" indent="-357188">
              <a:buBlip>
                <a:blip r:embed="rId3"/>
              </a:buBlip>
            </a:pPr>
            <a:r>
              <a:rPr lang="de-DE" sz="1800" dirty="0" err="1" smtClean="0"/>
              <a:t>Billions</a:t>
            </a:r>
            <a:r>
              <a:rPr lang="de-DE" sz="1800" dirty="0" smtClean="0"/>
              <a:t> </a:t>
            </a:r>
            <a:r>
              <a:rPr lang="de-DE" sz="1800" dirty="0" err="1" smtClean="0"/>
              <a:t>of</a:t>
            </a:r>
            <a:r>
              <a:rPr lang="de-DE" sz="1800" dirty="0" smtClean="0"/>
              <a:t> </a:t>
            </a:r>
            <a:r>
              <a:rPr lang="de-DE" sz="1800" dirty="0" err="1" smtClean="0"/>
              <a:t>entries</a:t>
            </a:r>
            <a:endParaRPr lang="de-DE" sz="1800" dirty="0" smtClean="0"/>
          </a:p>
          <a:p>
            <a:pPr marL="776288" lvl="2" indent="-357188">
              <a:buBlip>
                <a:blip r:embed="rId3"/>
              </a:buBlip>
            </a:pPr>
            <a:endParaRPr lang="de-DE" sz="1800" dirty="0"/>
          </a:p>
          <a:p>
            <a:pPr marL="357188" lvl="1" indent="-357188">
              <a:buBlip>
                <a:blip r:embed="rId3"/>
              </a:buBlip>
            </a:pPr>
            <a:r>
              <a:rPr lang="de-DE" sz="2000" dirty="0" err="1" smtClean="0"/>
              <a:t>Simutrace</a:t>
            </a:r>
            <a:r>
              <a:rPr lang="de-DE" dirty="0" smtClean="0"/>
              <a:t>: </a:t>
            </a:r>
            <a:r>
              <a:rPr lang="de-DE" sz="1800" dirty="0" smtClean="0"/>
              <a:t>Flexible </a:t>
            </a:r>
            <a:r>
              <a:rPr lang="de-DE" sz="1800" dirty="0" err="1" smtClean="0"/>
              <a:t>full</a:t>
            </a:r>
            <a:r>
              <a:rPr lang="de-DE" sz="1800" dirty="0" smtClean="0"/>
              <a:t> </a:t>
            </a:r>
            <a:r>
              <a:rPr lang="de-DE" sz="1800" dirty="0" err="1" smtClean="0"/>
              <a:t>system</a:t>
            </a:r>
            <a:r>
              <a:rPr lang="de-DE" sz="1800" dirty="0" smtClean="0"/>
              <a:t> </a:t>
            </a:r>
            <a:r>
              <a:rPr lang="de-DE" sz="1800" dirty="0" err="1" smtClean="0"/>
              <a:t>tracing</a:t>
            </a:r>
            <a:endParaRPr lang="de-DE" sz="1800" dirty="0" smtClean="0"/>
          </a:p>
          <a:p>
            <a:pPr marL="776288" lvl="2" indent="-357188">
              <a:buBlip>
                <a:blip r:embed="rId3"/>
              </a:buBlip>
            </a:pPr>
            <a:r>
              <a:rPr lang="de-DE" sz="1800" dirty="0" err="1" smtClean="0"/>
              <a:t>Keeps</a:t>
            </a:r>
            <a:r>
              <a:rPr lang="de-DE" sz="1800" dirty="0" smtClean="0"/>
              <a:t> </a:t>
            </a:r>
            <a:r>
              <a:rPr lang="de-DE" sz="1800" dirty="0" err="1" smtClean="0"/>
              <a:t>slowdown</a:t>
            </a:r>
            <a:r>
              <a:rPr lang="de-DE" sz="1800" dirty="0" smtClean="0"/>
              <a:t> at a </a:t>
            </a:r>
            <a:r>
              <a:rPr lang="de-DE" sz="1800" dirty="0" err="1" smtClean="0"/>
              <a:t>minimum</a:t>
            </a:r>
            <a:endParaRPr lang="de-DE" sz="1800" dirty="0" smtClean="0"/>
          </a:p>
          <a:p>
            <a:pPr marL="776288" lvl="2" indent="-357188">
              <a:buBlip>
                <a:blip r:embed="rId3"/>
              </a:buBlip>
            </a:pPr>
            <a:r>
              <a:rPr lang="de-DE" sz="1800" dirty="0" err="1" smtClean="0"/>
              <a:t>Delivers</a:t>
            </a:r>
            <a:r>
              <a:rPr lang="de-DE" sz="1800" dirty="0" smtClean="0"/>
              <a:t> high </a:t>
            </a:r>
            <a:r>
              <a:rPr lang="de-DE" sz="1800" dirty="0" err="1" smtClean="0"/>
              <a:t>compression</a:t>
            </a:r>
            <a:endParaRPr lang="de-DE" sz="1800" dirty="0" smtClean="0"/>
          </a:p>
          <a:p>
            <a:pPr marL="776288" lvl="2" indent="-357188">
              <a:buBlip>
                <a:blip r:embed="rId3"/>
              </a:buBlip>
            </a:pPr>
            <a:r>
              <a:rPr lang="de-DE" sz="1800" dirty="0" err="1" smtClean="0"/>
              <a:t>Eases</a:t>
            </a:r>
            <a:r>
              <a:rPr lang="de-DE" sz="1800" dirty="0" smtClean="0"/>
              <a:t> </a:t>
            </a:r>
            <a:r>
              <a:rPr lang="de-DE" sz="1800" dirty="0" err="1" smtClean="0"/>
              <a:t>access</a:t>
            </a:r>
            <a:r>
              <a:rPr lang="de-DE" sz="1800" dirty="0" smtClean="0"/>
              <a:t> </a:t>
            </a:r>
            <a:r>
              <a:rPr lang="de-DE" sz="1800" dirty="0" err="1" smtClean="0"/>
              <a:t>to</a:t>
            </a:r>
            <a:r>
              <a:rPr lang="de-DE" sz="1800" dirty="0" smtClean="0"/>
              <a:t> </a:t>
            </a:r>
            <a:r>
              <a:rPr lang="de-DE" sz="1800" dirty="0" err="1" smtClean="0"/>
              <a:t>recorded</a:t>
            </a:r>
            <a:r>
              <a:rPr lang="de-DE" sz="1800" dirty="0" smtClean="0"/>
              <a:t> </a:t>
            </a:r>
            <a:r>
              <a:rPr lang="de-DE" sz="1800" dirty="0" err="1" smtClean="0"/>
              <a:t>data</a:t>
            </a:r>
            <a:endParaRPr lang="de-DE" sz="1800" dirty="0" smtClean="0"/>
          </a:p>
          <a:p>
            <a:pPr marL="776288" lvl="2" indent="-357188">
              <a:buBlip>
                <a:blip r:embed="rId3"/>
              </a:buBlip>
            </a:pPr>
            <a:endParaRPr lang="de-DE" sz="1800" dirty="0"/>
          </a:p>
          <a:p>
            <a:pPr marL="357188" lvl="1" indent="-357188">
              <a:buBlip>
                <a:blip r:embed="rId3"/>
              </a:buBlip>
            </a:pPr>
            <a:r>
              <a:rPr lang="de-DE" sz="2000" dirty="0" smtClean="0"/>
              <a:t>Will </a:t>
            </a:r>
            <a:r>
              <a:rPr lang="de-DE" sz="2000" dirty="0" err="1" smtClean="0"/>
              <a:t>be</a:t>
            </a:r>
            <a:r>
              <a:rPr lang="de-DE" sz="2000" dirty="0" smtClean="0"/>
              <a:t> </a:t>
            </a:r>
            <a:r>
              <a:rPr lang="de-DE" sz="2000" dirty="0" err="1" smtClean="0"/>
              <a:t>available</a:t>
            </a:r>
            <a:r>
              <a:rPr lang="de-DE" sz="2000" dirty="0" smtClean="0"/>
              <a:t> </a:t>
            </a:r>
            <a:r>
              <a:rPr lang="de-DE" sz="2000" dirty="0" err="1" smtClean="0"/>
              <a:t>as</a:t>
            </a:r>
            <a:r>
              <a:rPr lang="de-DE" sz="2000" dirty="0" smtClean="0"/>
              <a:t> open </a:t>
            </a:r>
            <a:r>
              <a:rPr lang="de-DE" sz="2000" dirty="0" err="1" smtClean="0"/>
              <a:t>source</a:t>
            </a:r>
            <a:endParaRPr lang="de-DE" sz="2000" dirty="0" smtClean="0"/>
          </a:p>
          <a:p>
            <a:pPr marL="776288" lvl="2" indent="-357188">
              <a:buBlip>
                <a:blip r:embed="rId3"/>
              </a:buBlip>
            </a:pPr>
            <a:r>
              <a:rPr lang="de-DE" dirty="0" smtClean="0"/>
              <a:t>http://simutrace.org</a:t>
            </a:r>
          </a:p>
          <a:p>
            <a:pPr marL="776288" lvl="2" indent="-357188">
              <a:buBlip>
                <a:blip r:embed="rId3"/>
              </a:buBlip>
            </a:pPr>
            <a:endParaRPr lang="de-DE" sz="1800" dirty="0"/>
          </a:p>
          <a:p>
            <a:pPr marL="357188" lvl="1" indent="-357188">
              <a:buBlip>
                <a:blip r:embed="rId3"/>
              </a:buBlip>
            </a:pPr>
            <a:endParaRPr lang="de-DE" sz="2000" dirty="0" smtClean="0"/>
          </a:p>
          <a:p>
            <a:pPr marL="776288" lvl="2" indent="-357188">
              <a:buBlip>
                <a:blip r:embed="rId3"/>
              </a:buBlip>
            </a:pPr>
            <a:endParaRPr lang="de-DE" sz="1800" dirty="0" smtClean="0"/>
          </a:p>
          <a:p>
            <a:pPr marL="776288" lvl="2" indent="-357188">
              <a:buBlip>
                <a:blip r:embed="rId3"/>
              </a:buBlip>
            </a:pPr>
            <a:endParaRPr lang="de-DE" dirty="0" smtClean="0"/>
          </a:p>
          <a:p>
            <a:pPr marL="776288" lvl="2" indent="-357188">
              <a:buBlip>
                <a:blip r:embed="rId3"/>
              </a:buBlip>
            </a:pPr>
            <a:endParaRPr lang="de-DE" sz="1800" dirty="0" smtClean="0"/>
          </a:p>
          <a:p>
            <a:pPr marL="776288" lvl="2" indent="-357188">
              <a:buBlip>
                <a:blip r:embed="rId3"/>
              </a:buBlip>
            </a:pPr>
            <a:endParaRPr lang="de-DE" sz="1800" dirty="0" smtClean="0"/>
          </a:p>
        </p:txBody>
      </p:sp>
      <p:sp>
        <p:nvSpPr>
          <p:cNvPr id="4" name="Fußzeilenplatzhalter 3"/>
          <p:cNvSpPr>
            <a:spLocks noGrp="1"/>
          </p:cNvSpPr>
          <p:nvPr>
            <p:ph type="ftr" sz="quarter" idx="10"/>
          </p:nvPr>
        </p:nvSpPr>
        <p:spPr/>
        <p:txBody>
          <a:bodyPr/>
          <a:lstStyle/>
          <a:p>
            <a:pPr>
              <a:defRPr/>
            </a:pPr>
            <a:r>
              <a:rPr lang="de-DE" dirty="0"/>
              <a:t>Thorsten Gröninger, Marc </a:t>
            </a:r>
            <a:r>
              <a:rPr lang="de-DE" dirty="0" smtClean="0"/>
              <a:t>Rittinghaus,</a:t>
            </a:r>
            <a:r>
              <a:rPr lang="en-GB" dirty="0">
                <a:solidFill>
                  <a:srgbClr val="000000"/>
                </a:solidFill>
              </a:rPr>
              <a:t> Frank Bellosa</a:t>
            </a:r>
            <a:r>
              <a:rPr lang="de-DE" dirty="0" smtClean="0"/>
              <a:t> </a:t>
            </a:r>
            <a:r>
              <a:rPr lang="de-DE" dirty="0"/>
              <a:t>– </a:t>
            </a:r>
            <a:r>
              <a:rPr lang="de-DE" dirty="0" err="1"/>
              <a:t>Simutrace</a:t>
            </a:r>
            <a:endParaRPr lang="en-US" dirty="0"/>
          </a:p>
        </p:txBody>
      </p:sp>
      <p:sp>
        <p:nvSpPr>
          <p:cNvPr id="5" name="TextBox 4"/>
          <p:cNvSpPr txBox="1"/>
          <p:nvPr/>
        </p:nvSpPr>
        <p:spPr>
          <a:xfrm>
            <a:off x="390525" y="5573262"/>
            <a:ext cx="8358187" cy="369332"/>
          </a:xfrm>
          <a:prstGeom prst="rect">
            <a:avLst/>
          </a:prstGeom>
          <a:noFill/>
        </p:spPr>
        <p:txBody>
          <a:bodyPr wrap="square" rtlCol="0">
            <a:spAutoFit/>
          </a:bodyPr>
          <a:lstStyle/>
          <a:p>
            <a:pPr algn="ctr"/>
            <a:r>
              <a:rPr lang="en-US" b="1" dirty="0" err="1" smtClean="0"/>
              <a:t>Simutrace</a:t>
            </a:r>
            <a:r>
              <a:rPr lang="en-US" b="1" dirty="0" smtClean="0"/>
              <a:t> makes memory tracing efficient</a:t>
            </a:r>
            <a:endParaRPr lang="en-US" b="1"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99321" y="2693152"/>
            <a:ext cx="3708882" cy="1688079"/>
          </a:xfrm>
          <a:prstGeom prst="rect">
            <a:avLst/>
          </a:prstGeom>
        </p:spPr>
      </p:pic>
    </p:spTree>
    <p:extLst>
      <p:ext uri="{BB962C8B-B14F-4D97-AF65-F5344CB8AC3E}">
        <p14:creationId xmlns:p14="http://schemas.microsoft.com/office/powerpoint/2010/main" val="2430174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nchor="ctr">
            <a:normAutofit/>
          </a:bodyPr>
          <a:lstStyle/>
          <a:p>
            <a:pPr marL="0" indent="0" algn="ctr">
              <a:buNone/>
            </a:pPr>
            <a:endParaRPr lang="en-US" sz="2800" dirty="0"/>
          </a:p>
        </p:txBody>
      </p:sp>
      <p:sp>
        <p:nvSpPr>
          <p:cNvPr id="4" name="Fußzeilenplatzhalter 3"/>
          <p:cNvSpPr>
            <a:spLocks noGrp="1"/>
          </p:cNvSpPr>
          <p:nvPr>
            <p:ph type="ftr" sz="quarter" idx="10"/>
          </p:nvPr>
        </p:nvSpPr>
        <p:spPr/>
        <p:txBody>
          <a:bodyPr/>
          <a:lstStyle/>
          <a:p>
            <a:pPr>
              <a:defRPr/>
            </a:pPr>
            <a:r>
              <a:rPr lang="de-DE" dirty="0"/>
              <a:t>Marc Rittinghaus, Thorsten Gröninger – </a:t>
            </a:r>
            <a:r>
              <a:rPr lang="de-DE" dirty="0" err="1"/>
              <a:t>Simutrace</a:t>
            </a:r>
            <a:endParaRPr lang="en-US" dirty="0"/>
          </a:p>
        </p:txBody>
      </p:sp>
    </p:spTree>
    <p:extLst>
      <p:ext uri="{BB962C8B-B14F-4D97-AF65-F5344CB8AC3E}">
        <p14:creationId xmlns:p14="http://schemas.microsoft.com/office/powerpoint/2010/main" val="1661336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Simutrace</a:t>
            </a:r>
            <a:r>
              <a:rPr lang="de-DE" dirty="0" smtClean="0"/>
              <a:t> in Research</a:t>
            </a:r>
            <a:endParaRPr lang="en-US" dirty="0"/>
          </a:p>
        </p:txBody>
      </p:sp>
      <p:sp>
        <p:nvSpPr>
          <p:cNvPr id="3" name="Inhaltsplatzhalter 2"/>
          <p:cNvSpPr>
            <a:spLocks noGrp="1"/>
          </p:cNvSpPr>
          <p:nvPr>
            <p:ph idx="1"/>
          </p:nvPr>
        </p:nvSpPr>
        <p:spPr>
          <a:xfrm>
            <a:off x="392113" y="1198562"/>
            <a:ext cx="8356600" cy="5110798"/>
          </a:xfrm>
        </p:spPr>
        <p:txBody>
          <a:bodyPr>
            <a:normAutofit/>
          </a:bodyPr>
          <a:lstStyle/>
          <a:p>
            <a:r>
              <a:rPr lang="en-US" dirty="0" smtClean="0"/>
              <a:t>Student projects at KIT</a:t>
            </a:r>
          </a:p>
          <a:p>
            <a:pPr lvl="1"/>
            <a:r>
              <a:rPr lang="en-US" dirty="0" smtClean="0"/>
              <a:t>Characteristics of memory duplication</a:t>
            </a:r>
          </a:p>
          <a:p>
            <a:pPr lvl="1"/>
            <a:r>
              <a:rPr lang="en-US" dirty="0" smtClean="0"/>
              <a:t>Applicability of more accurate page access information</a:t>
            </a:r>
          </a:p>
          <a:p>
            <a:endParaRPr lang="en-US" dirty="0"/>
          </a:p>
          <a:p>
            <a:r>
              <a:rPr lang="en-US" dirty="0" smtClean="0"/>
              <a:t>Analysis of memory duplication on NUMA systems</a:t>
            </a:r>
          </a:p>
          <a:p>
            <a:pPr marL="0" indent="0">
              <a:buNone/>
            </a:pPr>
            <a:endParaRPr lang="en-US" dirty="0" smtClean="0"/>
          </a:p>
          <a:p>
            <a:r>
              <a:rPr lang="en-US" dirty="0" err="1" smtClean="0"/>
              <a:t>SimuBoost</a:t>
            </a:r>
            <a:endParaRPr lang="en-US" dirty="0" smtClean="0"/>
          </a:p>
          <a:p>
            <a:pPr lvl="1"/>
            <a:endParaRPr lang="en-US" dirty="0" smtClean="0"/>
          </a:p>
          <a:p>
            <a:pPr lvl="1"/>
            <a:endParaRPr lang="en-US" dirty="0" smtClean="0"/>
          </a:p>
          <a:p>
            <a:pPr lvl="1">
              <a:spcBef>
                <a:spcPts val="0"/>
              </a:spcBef>
            </a:pPr>
            <a:r>
              <a:rPr lang="en-US" dirty="0" smtClean="0"/>
              <a:t>Accelerate full system simulation through massive parallelization</a:t>
            </a:r>
          </a:p>
          <a:p>
            <a:pPr lvl="1"/>
            <a:r>
              <a:rPr lang="en-US" dirty="0" smtClean="0"/>
              <a:t>Significantly increases requirements for tracing infrastructure</a:t>
            </a:r>
          </a:p>
          <a:p>
            <a:pPr lvl="2"/>
            <a:r>
              <a:rPr lang="en-US" dirty="0" smtClean="0"/>
              <a:t>&gt; 50 simulations in parallel</a:t>
            </a:r>
          </a:p>
          <a:p>
            <a:pPr marL="394575" lvl="1" indent="0">
              <a:buNone/>
            </a:pPr>
            <a:endParaRPr lang="en-US" dirty="0" smtClean="0"/>
          </a:p>
          <a:p>
            <a:pPr marL="394575" lvl="1" indent="0">
              <a:buNone/>
            </a:pPr>
            <a:endParaRPr lang="en-US" dirty="0" smtClean="0"/>
          </a:p>
        </p:txBody>
      </p:sp>
      <p:sp>
        <p:nvSpPr>
          <p:cNvPr id="4" name="Fußzeilenplatzhalter 3"/>
          <p:cNvSpPr>
            <a:spLocks noGrp="1"/>
          </p:cNvSpPr>
          <p:nvPr>
            <p:ph type="ftr" sz="quarter" idx="10"/>
          </p:nvPr>
        </p:nvSpPr>
        <p:spPr/>
        <p:txBody>
          <a:bodyPr/>
          <a:lstStyle/>
          <a:p>
            <a:pPr>
              <a:defRPr/>
            </a:pPr>
            <a:r>
              <a:rPr lang="de-DE" dirty="0"/>
              <a:t>Marc </a:t>
            </a:r>
            <a:r>
              <a:rPr lang="de-DE" dirty="0" smtClean="0"/>
              <a:t>Rittinghaus, Thorsten Gröninger – </a:t>
            </a:r>
            <a:r>
              <a:rPr lang="de-DE" dirty="0" err="1" smtClean="0"/>
              <a:t>Simutrace</a:t>
            </a:r>
            <a:endParaRPr lang="en-US" dirty="0"/>
          </a:p>
        </p:txBody>
      </p:sp>
      <p:grpSp>
        <p:nvGrpSpPr>
          <p:cNvPr id="22" name="Group 21"/>
          <p:cNvGrpSpPr/>
          <p:nvPr/>
        </p:nvGrpSpPr>
        <p:grpSpPr>
          <a:xfrm>
            <a:off x="968737" y="3852474"/>
            <a:ext cx="3786144" cy="646557"/>
            <a:chOff x="877297" y="3845401"/>
            <a:chExt cx="3786144" cy="646557"/>
          </a:xfrm>
        </p:grpSpPr>
        <p:sp>
          <p:nvSpPr>
            <p:cNvPr id="12" name="Rectangle 11"/>
            <p:cNvSpPr/>
            <p:nvPr/>
          </p:nvSpPr>
          <p:spPr>
            <a:xfrm>
              <a:off x="878799" y="4071501"/>
              <a:ext cx="3066530" cy="33285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90 %</a:t>
              </a:r>
              <a:endParaRPr lang="en-US" sz="1100" b="1" dirty="0"/>
            </a:p>
          </p:txBody>
        </p:sp>
        <p:sp>
          <p:nvSpPr>
            <p:cNvPr id="13" name="TextBox 12"/>
            <p:cNvSpPr txBox="1"/>
            <p:nvPr/>
          </p:nvSpPr>
          <p:spPr>
            <a:xfrm>
              <a:off x="877297" y="3849210"/>
              <a:ext cx="2746899" cy="261610"/>
            </a:xfrm>
            <a:prstGeom prst="rect">
              <a:avLst/>
            </a:prstGeom>
            <a:noFill/>
          </p:spPr>
          <p:txBody>
            <a:bodyPr wrap="square" rtlCol="0">
              <a:spAutoFit/>
            </a:bodyPr>
            <a:lstStyle/>
            <a:p>
              <a:pPr algn="ctr"/>
              <a:r>
                <a:rPr lang="en-US" sz="1100" b="1" dirty="0" smtClean="0"/>
                <a:t>Simulation</a:t>
              </a:r>
              <a:endParaRPr lang="en-US" sz="1100" b="1" dirty="0"/>
            </a:p>
          </p:txBody>
        </p:sp>
        <p:sp>
          <p:nvSpPr>
            <p:cNvPr id="15" name="TextBox 14"/>
            <p:cNvSpPr txBox="1"/>
            <p:nvPr/>
          </p:nvSpPr>
          <p:spPr>
            <a:xfrm>
              <a:off x="3958964" y="3845401"/>
              <a:ext cx="704477" cy="261610"/>
            </a:xfrm>
            <a:prstGeom prst="rect">
              <a:avLst/>
            </a:prstGeom>
            <a:noFill/>
          </p:spPr>
          <p:txBody>
            <a:bodyPr wrap="square" lIns="0" rIns="0" rtlCol="0">
              <a:spAutoFit/>
            </a:bodyPr>
            <a:lstStyle/>
            <a:p>
              <a:pPr algn="ctr"/>
              <a:r>
                <a:rPr lang="en-US" sz="1100" b="1" dirty="0" smtClean="0"/>
                <a:t>Tracing</a:t>
              </a:r>
              <a:endParaRPr lang="en-US" sz="1100" b="1" dirty="0"/>
            </a:p>
          </p:txBody>
        </p:sp>
        <p:sp>
          <p:nvSpPr>
            <p:cNvPr id="17" name="Rectangle 16"/>
            <p:cNvSpPr/>
            <p:nvPr/>
          </p:nvSpPr>
          <p:spPr>
            <a:xfrm>
              <a:off x="3958964" y="4071501"/>
              <a:ext cx="704477" cy="332859"/>
            </a:xfrm>
            <a:prstGeom prst="rect">
              <a:avLst/>
            </a:prstGeom>
            <a:solidFill>
              <a:srgbClr val="00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t>10 %</a:t>
              </a:r>
              <a:endParaRPr lang="en-US" sz="1100" b="1" dirty="0"/>
            </a:p>
          </p:txBody>
        </p:sp>
        <p:cxnSp>
          <p:nvCxnSpPr>
            <p:cNvPr id="19" name="Straight Connector 18"/>
            <p:cNvCxnSpPr/>
            <p:nvPr/>
          </p:nvCxnSpPr>
          <p:spPr>
            <a:xfrm>
              <a:off x="3952146" y="3957202"/>
              <a:ext cx="0" cy="534756"/>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86139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Motivation</a:t>
            </a:r>
            <a:endParaRPr lang="en-US" dirty="0"/>
          </a:p>
        </p:txBody>
      </p:sp>
      <p:sp>
        <p:nvSpPr>
          <p:cNvPr id="3" name="Inhaltsplatzhalter 2"/>
          <p:cNvSpPr>
            <a:spLocks noGrp="1"/>
          </p:cNvSpPr>
          <p:nvPr>
            <p:ph idx="1"/>
          </p:nvPr>
        </p:nvSpPr>
        <p:spPr>
          <a:xfrm>
            <a:off x="392113" y="1198562"/>
            <a:ext cx="8356600" cy="5110798"/>
          </a:xfrm>
        </p:spPr>
        <p:txBody>
          <a:bodyPr>
            <a:normAutofit/>
          </a:bodyPr>
          <a:lstStyle/>
          <a:p>
            <a:r>
              <a:rPr lang="en-US" dirty="0" smtClean="0"/>
              <a:t>Operating system performance analysis</a:t>
            </a:r>
          </a:p>
          <a:p>
            <a:pPr lvl="1"/>
            <a:r>
              <a:rPr lang="en-US" dirty="0" smtClean="0"/>
              <a:t>Application and kernel interaction</a:t>
            </a:r>
          </a:p>
          <a:p>
            <a:pPr lvl="1"/>
            <a:r>
              <a:rPr lang="en-US" dirty="0" smtClean="0"/>
              <a:t>Memory access patterns</a:t>
            </a:r>
            <a:endParaRPr lang="de-DE" dirty="0" smtClean="0"/>
          </a:p>
          <a:p>
            <a:pPr lvl="1"/>
            <a:r>
              <a:rPr lang="de-DE" dirty="0" smtClean="0"/>
              <a:t>Cache </a:t>
            </a:r>
            <a:r>
              <a:rPr lang="de-DE" dirty="0" err="1" smtClean="0"/>
              <a:t>efficiency</a:t>
            </a:r>
            <a:endParaRPr lang="de-DE" dirty="0" smtClean="0"/>
          </a:p>
          <a:p>
            <a:pPr marL="0" indent="0">
              <a:buNone/>
            </a:pPr>
            <a:endParaRPr lang="de-DE" dirty="0"/>
          </a:p>
          <a:p>
            <a:pPr marL="0" indent="0">
              <a:buNone/>
            </a:pPr>
            <a:endParaRPr lang="de-DE" dirty="0" smtClean="0"/>
          </a:p>
          <a:p>
            <a:pPr marL="0" indent="0">
              <a:buNone/>
            </a:pPr>
            <a:endParaRPr lang="de-DE" dirty="0"/>
          </a:p>
          <a:p>
            <a:pPr marL="0" indent="0">
              <a:buNone/>
            </a:pPr>
            <a:endParaRPr lang="de-DE" dirty="0" smtClean="0"/>
          </a:p>
          <a:p>
            <a:pPr marL="0" indent="0">
              <a:buNone/>
            </a:pPr>
            <a:endParaRPr lang="de-DE" dirty="0"/>
          </a:p>
          <a:p>
            <a:endParaRPr lang="de-DE" dirty="0" smtClean="0"/>
          </a:p>
          <a:p>
            <a:r>
              <a:rPr lang="de-DE" dirty="0" smtClean="0"/>
              <a:t>Want </a:t>
            </a:r>
            <a:r>
              <a:rPr lang="de-DE" dirty="0" err="1" smtClean="0"/>
              <a:t>to</a:t>
            </a:r>
            <a:r>
              <a:rPr lang="de-DE" dirty="0" smtClean="0"/>
              <a:t> </a:t>
            </a:r>
            <a:r>
              <a:rPr lang="de-DE" dirty="0" err="1" smtClean="0"/>
              <a:t>trace</a:t>
            </a:r>
            <a:r>
              <a:rPr lang="de-DE" dirty="0" smtClean="0"/>
              <a:t> </a:t>
            </a:r>
            <a:r>
              <a:rPr lang="de-DE" dirty="0" err="1" smtClean="0"/>
              <a:t>and</a:t>
            </a:r>
            <a:r>
              <a:rPr lang="de-DE" dirty="0" smtClean="0"/>
              <a:t> do offline </a:t>
            </a:r>
            <a:r>
              <a:rPr lang="de-DE" dirty="0" err="1" smtClean="0"/>
              <a:t>analysis</a:t>
            </a:r>
            <a:endParaRPr lang="de-DE" dirty="0" smtClean="0"/>
          </a:p>
          <a:p>
            <a:pPr lvl="1"/>
            <a:r>
              <a:rPr lang="de-DE" dirty="0" err="1" smtClean="0"/>
              <a:t>Full</a:t>
            </a:r>
            <a:r>
              <a:rPr lang="de-DE" dirty="0" smtClean="0"/>
              <a:t> </a:t>
            </a:r>
            <a:r>
              <a:rPr lang="de-DE" dirty="0" err="1" smtClean="0"/>
              <a:t>system</a:t>
            </a:r>
            <a:r>
              <a:rPr lang="de-DE" dirty="0" smtClean="0"/>
              <a:t> </a:t>
            </a:r>
            <a:r>
              <a:rPr lang="de-DE" dirty="0" err="1" smtClean="0"/>
              <a:t>simulation</a:t>
            </a:r>
            <a:r>
              <a:rPr lang="de-DE" dirty="0" smtClean="0"/>
              <a:t> </a:t>
            </a:r>
            <a:r>
              <a:rPr lang="de-DE" dirty="0" err="1" smtClean="0"/>
              <a:t>is</a:t>
            </a:r>
            <a:r>
              <a:rPr lang="de-DE" dirty="0" smtClean="0"/>
              <a:t> </a:t>
            </a:r>
            <a:r>
              <a:rPr lang="de-DE" dirty="0" err="1" smtClean="0"/>
              <a:t>slow</a:t>
            </a:r>
            <a:r>
              <a:rPr lang="de-DE" dirty="0" smtClean="0"/>
              <a:t> (100x)</a:t>
            </a:r>
          </a:p>
          <a:p>
            <a:pPr lvl="1"/>
            <a:r>
              <a:rPr lang="de-DE" dirty="0" err="1" smtClean="0"/>
              <a:t>Repeatability</a:t>
            </a:r>
            <a:r>
              <a:rPr lang="de-DE" dirty="0" smtClean="0"/>
              <a:t>/</a:t>
            </a:r>
            <a:r>
              <a:rPr lang="de-DE" dirty="0" err="1" smtClean="0"/>
              <a:t>reproducibility</a:t>
            </a:r>
            <a:r>
              <a:rPr lang="de-DE" dirty="0" smtClean="0"/>
              <a:t> </a:t>
            </a:r>
            <a:r>
              <a:rPr lang="de-DE" dirty="0" err="1" smtClean="0"/>
              <a:t>of</a:t>
            </a:r>
            <a:r>
              <a:rPr lang="de-DE" dirty="0" smtClean="0"/>
              <a:t> </a:t>
            </a:r>
            <a:r>
              <a:rPr lang="de-DE" dirty="0" err="1" smtClean="0"/>
              <a:t>experiments</a:t>
            </a:r>
            <a:r>
              <a:rPr lang="de-DE" dirty="0" smtClean="0"/>
              <a:t>/</a:t>
            </a:r>
            <a:r>
              <a:rPr lang="de-DE" dirty="0" err="1" smtClean="0"/>
              <a:t>results</a:t>
            </a:r>
            <a:endParaRPr lang="de-DE" dirty="0"/>
          </a:p>
          <a:p>
            <a:pPr marL="394575" lvl="1" indent="0">
              <a:buNone/>
            </a:pPr>
            <a:endParaRPr lang="en-US" dirty="0" smtClean="0"/>
          </a:p>
          <a:p>
            <a:pPr marL="394575" lvl="1" indent="0">
              <a:buNone/>
            </a:pPr>
            <a:endParaRPr lang="en-US" dirty="0" smtClean="0"/>
          </a:p>
        </p:txBody>
      </p:sp>
      <p:sp>
        <p:nvSpPr>
          <p:cNvPr id="4" name="Fußzeilenplatzhalter 3"/>
          <p:cNvSpPr>
            <a:spLocks noGrp="1"/>
          </p:cNvSpPr>
          <p:nvPr>
            <p:ph type="ftr" sz="quarter" idx="10"/>
          </p:nvPr>
        </p:nvSpPr>
        <p:spPr/>
        <p:txBody>
          <a:bodyPr/>
          <a:lstStyle/>
          <a:p>
            <a:pPr>
              <a:defRPr/>
            </a:pPr>
            <a:r>
              <a:rPr lang="de-DE" dirty="0" smtClean="0"/>
              <a:t>Thorsten Gröninger, Marc Rittinghaus, </a:t>
            </a:r>
            <a:r>
              <a:rPr lang="en-GB" dirty="0">
                <a:solidFill>
                  <a:srgbClr val="000000"/>
                </a:solidFill>
              </a:rPr>
              <a:t>Frank Bellosa</a:t>
            </a:r>
            <a:r>
              <a:rPr lang="de-DE" dirty="0" smtClean="0"/>
              <a:t> – </a:t>
            </a:r>
            <a:r>
              <a:rPr lang="de-DE" dirty="0" err="1" smtClean="0"/>
              <a:t>Simutrace</a:t>
            </a:r>
            <a:endParaRPr lang="en-US"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4042" y="2770305"/>
            <a:ext cx="4320645" cy="1868100"/>
          </a:xfrm>
          <a:prstGeom prst="rect">
            <a:avLst/>
          </a:prstGeom>
        </p:spPr>
      </p:pic>
      <p:sp>
        <p:nvSpPr>
          <p:cNvPr id="10" name="Rectangle 9"/>
          <p:cNvSpPr/>
          <p:nvPr/>
        </p:nvSpPr>
        <p:spPr>
          <a:xfrm>
            <a:off x="5913120" y="2897870"/>
            <a:ext cx="579120" cy="1397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US" sz="1100" b="1" spc="-140" dirty="0" smtClean="0"/>
              <a:t>ANALYZE</a:t>
            </a:r>
            <a:endParaRPr lang="en-US" sz="1050" b="1" spc="-140" dirty="0"/>
          </a:p>
        </p:txBody>
      </p:sp>
      <p:cxnSp>
        <p:nvCxnSpPr>
          <p:cNvPr id="12" name="Straight Arrow Connector 11"/>
          <p:cNvCxnSpPr/>
          <p:nvPr/>
        </p:nvCxnSpPr>
        <p:spPr>
          <a:xfrm flipH="1">
            <a:off x="5722620" y="3167745"/>
            <a:ext cx="190500"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H="1">
            <a:off x="5722620" y="3640185"/>
            <a:ext cx="190500"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p:cNvCxnSpPr/>
          <p:nvPr/>
        </p:nvCxnSpPr>
        <p:spPr>
          <a:xfrm flipH="1">
            <a:off x="5722620" y="3998325"/>
            <a:ext cx="190500"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8" name="Rectangle 17"/>
          <p:cNvSpPr/>
          <p:nvPr/>
        </p:nvSpPr>
        <p:spPr>
          <a:xfrm>
            <a:off x="5913120" y="2897870"/>
            <a:ext cx="579120" cy="1397000"/>
          </a:xfrm>
          <a:prstGeom prst="rect">
            <a:avLst/>
          </a:prstGeom>
          <a:solidFill>
            <a:srgbClr val="0091C8"/>
          </a:solidFill>
          <a:ln>
            <a:no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US" sz="1100" b="1" spc="-140" dirty="0" smtClean="0"/>
              <a:t>TRACE</a:t>
            </a:r>
            <a:endParaRPr lang="en-US" sz="1050" b="1" spc="-140" dirty="0"/>
          </a:p>
        </p:txBody>
      </p:sp>
      <p:pic>
        <p:nvPicPr>
          <p:cNvPr id="19" name="Pictur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92240" y="3121215"/>
            <a:ext cx="1140711" cy="950310"/>
          </a:xfrm>
          <a:prstGeom prst="rect">
            <a:avLst/>
          </a:prstGeom>
        </p:spPr>
      </p:pic>
    </p:spTree>
    <p:extLst>
      <p:ext uri="{BB962C8B-B14F-4D97-AF65-F5344CB8AC3E}">
        <p14:creationId xmlns:p14="http://schemas.microsoft.com/office/powerpoint/2010/main" val="347321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1" end="1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Tracing</a:t>
            </a:r>
            <a:endParaRPr lang="en-US" dirty="0"/>
          </a:p>
        </p:txBody>
      </p:sp>
      <p:sp>
        <p:nvSpPr>
          <p:cNvPr id="3" name="Content Placeholder 2"/>
          <p:cNvSpPr>
            <a:spLocks noGrp="1"/>
          </p:cNvSpPr>
          <p:nvPr>
            <p:ph idx="1"/>
          </p:nvPr>
        </p:nvSpPr>
        <p:spPr>
          <a:xfrm>
            <a:off x="392113" y="1201783"/>
            <a:ext cx="8356600" cy="5243468"/>
          </a:xfrm>
        </p:spPr>
        <p:txBody>
          <a:bodyPr>
            <a:normAutofit/>
          </a:bodyPr>
          <a:lstStyle/>
          <a:p>
            <a:r>
              <a:rPr lang="en-US" dirty="0" smtClean="0"/>
              <a:t>Want: Record memory accesses and introspection data</a:t>
            </a:r>
          </a:p>
          <a:p>
            <a:pPr lvl="1"/>
            <a:r>
              <a:rPr lang="en-US" dirty="0" smtClean="0"/>
              <a:t>Correlate operations with processes, memory areas, etc</a:t>
            </a:r>
            <a:r>
              <a:rPr lang="en-US" dirty="0"/>
              <a:t>.</a:t>
            </a:r>
            <a:endParaRPr lang="en-US" dirty="0" smtClean="0"/>
          </a:p>
          <a:p>
            <a:pPr marL="0" indent="0">
              <a:buNone/>
            </a:pPr>
            <a:endParaRPr lang="en-US" dirty="0" smtClean="0"/>
          </a:p>
          <a:p>
            <a:r>
              <a:rPr lang="en-US" dirty="0" smtClean="0"/>
              <a:t>Challenges</a:t>
            </a:r>
          </a:p>
          <a:p>
            <a:pPr lvl="1"/>
            <a:r>
              <a:rPr lang="en-US" dirty="0" smtClean="0"/>
              <a:t>High event rate: </a:t>
            </a:r>
            <a:r>
              <a:rPr lang="en-US" dirty="0" smtClean="0"/>
              <a:t>approx. 150 </a:t>
            </a:r>
            <a:r>
              <a:rPr lang="en-US" dirty="0" err="1" smtClean="0"/>
              <a:t>MiB</a:t>
            </a:r>
            <a:r>
              <a:rPr lang="en-US" dirty="0" smtClean="0"/>
              <a:t>/s (</a:t>
            </a:r>
            <a:r>
              <a:rPr lang="en-US" dirty="0" err="1" smtClean="0"/>
              <a:t>QEmu</a:t>
            </a:r>
            <a:r>
              <a:rPr lang="en-US" dirty="0" smtClean="0"/>
              <a:t> single-threaded)</a:t>
            </a:r>
            <a:endParaRPr lang="en-US" dirty="0" smtClean="0"/>
          </a:p>
          <a:p>
            <a:pPr lvl="1"/>
            <a:r>
              <a:rPr lang="en-US" dirty="0" smtClean="0"/>
              <a:t>High amount of data:</a:t>
            </a:r>
          </a:p>
          <a:p>
            <a:endParaRPr lang="en-US" dirty="0"/>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de-DE" dirty="0"/>
              <a:t>Thorsten Gröninger, Marc </a:t>
            </a:r>
            <a:r>
              <a:rPr lang="de-DE" dirty="0" smtClean="0"/>
              <a:t>Rittinghaus, </a:t>
            </a:r>
            <a:r>
              <a:rPr lang="en-GB" dirty="0">
                <a:solidFill>
                  <a:srgbClr val="000000"/>
                </a:solidFill>
              </a:rPr>
              <a:t>Frank Bellosa</a:t>
            </a:r>
            <a:r>
              <a:rPr lang="de-DE" dirty="0" smtClean="0"/>
              <a:t> </a:t>
            </a:r>
            <a:r>
              <a:rPr lang="de-DE" dirty="0"/>
              <a:t>– </a:t>
            </a:r>
            <a:r>
              <a:rPr lang="de-DE" dirty="0" err="1"/>
              <a:t>Simutrace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25068575"/>
              </p:ext>
            </p:extLst>
          </p:nvPr>
        </p:nvGraphicFramePr>
        <p:xfrm>
          <a:off x="1534681" y="3496928"/>
          <a:ext cx="6096000" cy="110236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dirty="0" smtClean="0"/>
                        <a:t>Kernel</a:t>
                      </a:r>
                      <a:r>
                        <a:rPr lang="en-US" baseline="0" dirty="0" smtClean="0"/>
                        <a:t> Build</a:t>
                      </a:r>
                      <a:endParaRPr lang="en-US" dirty="0"/>
                    </a:p>
                  </a:txBody>
                  <a:tcPr>
                    <a:solidFill>
                      <a:srgbClr val="0091C8"/>
                    </a:solidFill>
                  </a:tcPr>
                </a:tc>
                <a:tc>
                  <a:txBody>
                    <a:bodyPr/>
                    <a:lstStyle/>
                    <a:p>
                      <a:pPr algn="ctr"/>
                      <a:r>
                        <a:rPr lang="en-US" dirty="0" smtClean="0"/>
                        <a:t>SPEC.h264</a:t>
                      </a:r>
                      <a:r>
                        <a:rPr lang="en-US" baseline="0" dirty="0" smtClean="0"/>
                        <a:t> (w)</a:t>
                      </a:r>
                      <a:endParaRPr lang="en-US" dirty="0"/>
                    </a:p>
                  </a:txBody>
                  <a:tcPr>
                    <a:solidFill>
                      <a:srgbClr val="0091C8"/>
                    </a:solidFill>
                  </a:tcPr>
                </a:tc>
                <a:tc>
                  <a:txBody>
                    <a:bodyPr/>
                    <a:lstStyle/>
                    <a:p>
                      <a:pPr algn="ctr"/>
                      <a:r>
                        <a:rPr lang="en-US" dirty="0" err="1" smtClean="0"/>
                        <a:t>SPEC.gcc</a:t>
                      </a:r>
                      <a:endParaRPr lang="en-US" dirty="0"/>
                    </a:p>
                  </a:txBody>
                  <a:tcPr>
                    <a:solidFill>
                      <a:srgbClr val="0091C8"/>
                    </a:solidFill>
                  </a:tcPr>
                </a:tc>
              </a:tr>
              <a:tr h="185420">
                <a:tc>
                  <a:txBody>
                    <a:bodyPr/>
                    <a:lstStyle/>
                    <a:p>
                      <a:pPr algn="ctr"/>
                      <a:r>
                        <a:rPr lang="en-US" dirty="0" smtClean="0"/>
                        <a:t>3.6 </a:t>
                      </a:r>
                      <a:r>
                        <a:rPr lang="en-US" dirty="0" err="1" smtClean="0"/>
                        <a:t>TiB</a:t>
                      </a:r>
                      <a:endParaRPr lang="en-US" dirty="0"/>
                    </a:p>
                  </a:txBody>
                  <a:tcPr/>
                </a:tc>
                <a:tc>
                  <a:txBody>
                    <a:bodyPr/>
                    <a:lstStyle/>
                    <a:p>
                      <a:pPr algn="ctr"/>
                      <a:r>
                        <a:rPr lang="en-US" dirty="0" smtClean="0"/>
                        <a:t>11 </a:t>
                      </a:r>
                      <a:r>
                        <a:rPr lang="en-US" dirty="0" err="1" smtClean="0"/>
                        <a:t>TiB</a:t>
                      </a:r>
                      <a:endParaRPr lang="en-US" dirty="0"/>
                    </a:p>
                  </a:txBody>
                  <a:tcPr/>
                </a:tc>
                <a:tc>
                  <a:txBody>
                    <a:bodyPr/>
                    <a:lstStyle/>
                    <a:p>
                      <a:pPr algn="ctr"/>
                      <a:r>
                        <a:rPr lang="en-US" dirty="0" smtClean="0"/>
                        <a:t>8 </a:t>
                      </a:r>
                      <a:r>
                        <a:rPr lang="en-US" dirty="0" err="1" smtClean="0"/>
                        <a:t>TiB</a:t>
                      </a:r>
                      <a:endParaRPr lang="en-US" dirty="0"/>
                    </a:p>
                  </a:txBody>
                  <a:tcPr/>
                </a:tc>
              </a:tr>
              <a:tr h="185420">
                <a:tc>
                  <a:txBody>
                    <a:bodyPr/>
                    <a:lstStyle/>
                    <a:p>
                      <a:pPr algn="ctr"/>
                      <a:r>
                        <a:rPr lang="en-US" dirty="0" smtClean="0"/>
                        <a:t>150 </a:t>
                      </a:r>
                      <a:r>
                        <a:rPr lang="en-US" dirty="0" err="1" smtClean="0"/>
                        <a:t>bil</a:t>
                      </a:r>
                      <a:r>
                        <a:rPr lang="en-US" dirty="0" smtClean="0"/>
                        <a:t>.</a:t>
                      </a:r>
                      <a:r>
                        <a:rPr lang="en-US" baseline="0" dirty="0" smtClean="0"/>
                        <a:t> Entries</a:t>
                      </a:r>
                      <a:endParaRPr lang="en-US" dirty="0"/>
                    </a:p>
                  </a:txBody>
                  <a:tcPr/>
                </a:tc>
                <a:tc>
                  <a:txBody>
                    <a:bodyPr/>
                    <a:lstStyle/>
                    <a:p>
                      <a:pPr algn="ctr"/>
                      <a:r>
                        <a:rPr lang="en-US" dirty="0" smtClean="0"/>
                        <a:t>360 </a:t>
                      </a:r>
                      <a:r>
                        <a:rPr lang="en-US" dirty="0" err="1" smtClean="0"/>
                        <a:t>bil</a:t>
                      </a:r>
                      <a:r>
                        <a:rPr lang="en-US" dirty="0" smtClean="0"/>
                        <a:t>. Entries</a:t>
                      </a:r>
                      <a:endParaRPr lang="en-US" dirty="0"/>
                    </a:p>
                  </a:txBody>
                  <a:tcPr/>
                </a:tc>
                <a:tc>
                  <a:txBody>
                    <a:bodyPr/>
                    <a:lstStyle/>
                    <a:p>
                      <a:pPr algn="ctr"/>
                      <a:r>
                        <a:rPr lang="en-US" dirty="0" smtClean="0"/>
                        <a:t>310 </a:t>
                      </a:r>
                      <a:r>
                        <a:rPr lang="en-US" dirty="0" err="1" smtClean="0"/>
                        <a:t>bil</a:t>
                      </a:r>
                      <a:r>
                        <a:rPr lang="en-US" dirty="0" smtClean="0"/>
                        <a:t>. Entries</a:t>
                      </a:r>
                      <a:endParaRPr lang="en-US" dirty="0"/>
                    </a:p>
                  </a:txBody>
                  <a:tcPr/>
                </a:tc>
              </a:tr>
            </a:tbl>
          </a:graphicData>
        </a:graphic>
      </p:graphicFrame>
      <p:sp>
        <p:nvSpPr>
          <p:cNvPr id="10" name="TextBox 9"/>
          <p:cNvSpPr txBox="1"/>
          <p:nvPr/>
        </p:nvSpPr>
        <p:spPr>
          <a:xfrm>
            <a:off x="390525" y="5312002"/>
            <a:ext cx="8358187" cy="369332"/>
          </a:xfrm>
          <a:prstGeom prst="rect">
            <a:avLst/>
          </a:prstGeom>
          <a:noFill/>
        </p:spPr>
        <p:txBody>
          <a:bodyPr wrap="square" rtlCol="0">
            <a:spAutoFit/>
          </a:bodyPr>
          <a:lstStyle/>
          <a:p>
            <a:pPr algn="ctr"/>
            <a:r>
              <a:rPr lang="en-US" b="1" dirty="0" smtClean="0"/>
              <a:t>We need to compress traces</a:t>
            </a:r>
          </a:p>
        </p:txBody>
      </p:sp>
    </p:spTree>
    <p:extLst>
      <p:ext uri="{BB962C8B-B14F-4D97-AF65-F5344CB8AC3E}">
        <p14:creationId xmlns:p14="http://schemas.microsoft.com/office/powerpoint/2010/main" val="2624817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Tracing</a:t>
            </a:r>
            <a:endParaRPr lang="en-US" dirty="0"/>
          </a:p>
        </p:txBody>
      </p:sp>
      <p:sp>
        <p:nvSpPr>
          <p:cNvPr id="3" name="Content Placeholder 2"/>
          <p:cNvSpPr>
            <a:spLocks noGrp="1"/>
          </p:cNvSpPr>
          <p:nvPr>
            <p:ph idx="1"/>
          </p:nvPr>
        </p:nvSpPr>
        <p:spPr>
          <a:xfrm>
            <a:off x="392113" y="3500846"/>
            <a:ext cx="8356600" cy="2944404"/>
          </a:xfrm>
        </p:spPr>
        <p:txBody>
          <a:bodyPr>
            <a:normAutofit/>
          </a:bodyPr>
          <a:lstStyle/>
          <a:p>
            <a:pPr>
              <a:spcBef>
                <a:spcPts val="5400"/>
              </a:spcBef>
            </a:pPr>
            <a:r>
              <a:rPr lang="de-DE" dirty="0"/>
              <a:t>Simple </a:t>
            </a:r>
            <a:r>
              <a:rPr lang="de-DE" dirty="0" err="1"/>
              <a:t>tracer</a:t>
            </a:r>
            <a:r>
              <a:rPr lang="de-DE" dirty="0"/>
              <a:t>: </a:t>
            </a:r>
            <a:r>
              <a:rPr lang="de-DE" dirty="0" err="1"/>
              <a:t>pipe</a:t>
            </a:r>
            <a:r>
              <a:rPr lang="de-DE" dirty="0"/>
              <a:t> </a:t>
            </a:r>
            <a:r>
              <a:rPr lang="de-DE" dirty="0" err="1"/>
              <a:t>data</a:t>
            </a:r>
            <a:r>
              <a:rPr lang="de-DE" dirty="0"/>
              <a:t> </a:t>
            </a:r>
            <a:r>
              <a:rPr lang="de-DE" dirty="0" err="1"/>
              <a:t>into</a:t>
            </a:r>
            <a:r>
              <a:rPr lang="de-DE" dirty="0"/>
              <a:t> </a:t>
            </a:r>
            <a:r>
              <a:rPr lang="de-DE" dirty="0" err="1"/>
              <a:t>compressor</a:t>
            </a:r>
            <a:endParaRPr lang="de-DE" dirty="0"/>
          </a:p>
          <a:p>
            <a:pPr lvl="1">
              <a:buClr>
                <a:schemeClr val="accent1"/>
              </a:buClr>
              <a:buFont typeface="Arial" panose="020B0604020202020204" pitchFamily="34" charset="0"/>
              <a:buChar char="±"/>
            </a:pPr>
            <a:r>
              <a:rPr lang="de-DE" dirty="0"/>
              <a:t>Kernel </a:t>
            </a:r>
            <a:r>
              <a:rPr lang="de-DE" dirty="0" err="1" smtClean="0"/>
              <a:t>build</a:t>
            </a:r>
            <a:r>
              <a:rPr lang="de-DE" dirty="0" smtClean="0"/>
              <a:t> (3.6 </a:t>
            </a:r>
            <a:r>
              <a:rPr lang="de-DE" dirty="0" err="1" smtClean="0"/>
              <a:t>TiB</a:t>
            </a:r>
            <a:r>
              <a:rPr lang="de-DE" dirty="0" smtClean="0"/>
              <a:t>): </a:t>
            </a:r>
            <a:r>
              <a:rPr lang="de-DE" dirty="0"/>
              <a:t>7</a:t>
            </a:r>
            <a:r>
              <a:rPr lang="de-DE" dirty="0" smtClean="0"/>
              <a:t>00 </a:t>
            </a:r>
            <a:r>
              <a:rPr lang="de-DE" dirty="0" err="1"/>
              <a:t>GiB</a:t>
            </a:r>
            <a:r>
              <a:rPr lang="de-DE" dirty="0"/>
              <a:t> (bzip2), </a:t>
            </a:r>
            <a:r>
              <a:rPr lang="de-DE" dirty="0" smtClean="0"/>
              <a:t>800 </a:t>
            </a:r>
            <a:r>
              <a:rPr lang="de-DE" dirty="0" err="1"/>
              <a:t>GiB</a:t>
            </a:r>
            <a:r>
              <a:rPr lang="de-DE" dirty="0"/>
              <a:t> </a:t>
            </a:r>
            <a:r>
              <a:rPr lang="de-DE" dirty="0" smtClean="0"/>
              <a:t>(</a:t>
            </a:r>
            <a:r>
              <a:rPr lang="de-DE" dirty="0" err="1" smtClean="0"/>
              <a:t>deflate</a:t>
            </a:r>
            <a:r>
              <a:rPr lang="de-DE" dirty="0" smtClean="0"/>
              <a:t>)</a:t>
            </a:r>
            <a:endParaRPr lang="de-DE" dirty="0"/>
          </a:p>
          <a:p>
            <a:pPr lvl="1">
              <a:buClr>
                <a:schemeClr val="accent1"/>
              </a:buClr>
              <a:buFont typeface="Arial" panose="020B0604020202020204" pitchFamily="34" charset="0"/>
              <a:buChar char="‒"/>
            </a:pPr>
            <a:r>
              <a:rPr lang="de-DE" dirty="0"/>
              <a:t>Simulation </a:t>
            </a:r>
            <a:r>
              <a:rPr lang="de-DE" dirty="0" err="1" smtClean="0"/>
              <a:t>slowdown</a:t>
            </a:r>
            <a:r>
              <a:rPr lang="de-DE" dirty="0"/>
              <a:t>: </a:t>
            </a:r>
            <a:r>
              <a:rPr lang="de-DE" dirty="0" smtClean="0"/>
              <a:t>7x </a:t>
            </a:r>
            <a:r>
              <a:rPr lang="de-DE" dirty="0" smtClean="0"/>
              <a:t>(</a:t>
            </a:r>
            <a:r>
              <a:rPr lang="de-DE" dirty="0" err="1" smtClean="0"/>
              <a:t>deflate</a:t>
            </a:r>
            <a:r>
              <a:rPr lang="de-DE" dirty="0" smtClean="0"/>
              <a:t>)</a:t>
            </a:r>
            <a:endParaRPr lang="de-DE" dirty="0"/>
          </a:p>
          <a:p>
            <a:pPr marL="0" indent="0">
              <a:buNone/>
            </a:pPr>
            <a:endParaRPr lang="en-US" dirty="0" smtClean="0"/>
          </a:p>
          <a:p>
            <a:endParaRPr lang="en-US" dirty="0"/>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de-DE" dirty="0"/>
              <a:t>Thorsten Gröninger, Marc </a:t>
            </a:r>
            <a:r>
              <a:rPr lang="de-DE" dirty="0" smtClean="0"/>
              <a:t>Rittinghaus, </a:t>
            </a:r>
            <a:r>
              <a:rPr lang="en-GB" dirty="0">
                <a:solidFill>
                  <a:srgbClr val="000000"/>
                </a:solidFill>
              </a:rPr>
              <a:t>Frank Bellosa</a:t>
            </a:r>
            <a:r>
              <a:rPr lang="de-DE" dirty="0" smtClean="0"/>
              <a:t> </a:t>
            </a:r>
            <a:r>
              <a:rPr lang="de-DE" dirty="0"/>
              <a:t>– </a:t>
            </a:r>
            <a:r>
              <a:rPr lang="de-DE" dirty="0" err="1"/>
              <a:t>Simutrace</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168" y="1091253"/>
            <a:ext cx="8262901" cy="2263763"/>
          </a:xfrm>
          <a:prstGeom prst="rect">
            <a:avLst/>
          </a:prstGeom>
        </p:spPr>
      </p:pic>
      <p:sp>
        <p:nvSpPr>
          <p:cNvPr id="8" name="TextBox 7"/>
          <p:cNvSpPr txBox="1"/>
          <p:nvPr/>
        </p:nvSpPr>
        <p:spPr>
          <a:xfrm>
            <a:off x="390525" y="5690829"/>
            <a:ext cx="8358187" cy="369332"/>
          </a:xfrm>
          <a:prstGeom prst="rect">
            <a:avLst/>
          </a:prstGeom>
          <a:noFill/>
        </p:spPr>
        <p:txBody>
          <a:bodyPr wrap="square" rtlCol="0">
            <a:spAutoFit/>
          </a:bodyPr>
          <a:lstStyle/>
          <a:p>
            <a:pPr algn="ctr"/>
            <a:r>
              <a:rPr lang="en-US" b="1" dirty="0" smtClean="0"/>
              <a:t>We need a more sophisticated approach</a:t>
            </a:r>
            <a:endParaRPr lang="en-US" b="1" dirty="0"/>
          </a:p>
        </p:txBody>
      </p:sp>
      <p:grpSp>
        <p:nvGrpSpPr>
          <p:cNvPr id="9" name="Group 8"/>
          <p:cNvGrpSpPr/>
          <p:nvPr/>
        </p:nvGrpSpPr>
        <p:grpSpPr>
          <a:xfrm>
            <a:off x="878811" y="4615725"/>
            <a:ext cx="7395066" cy="731340"/>
            <a:chOff x="878811" y="4648380"/>
            <a:chExt cx="7395066" cy="731340"/>
          </a:xfrm>
        </p:grpSpPr>
        <p:sp>
          <p:nvSpPr>
            <p:cNvPr id="10" name="Rectangle 9"/>
            <p:cNvSpPr/>
            <p:nvPr/>
          </p:nvSpPr>
          <p:spPr>
            <a:xfrm>
              <a:off x="881741" y="4965920"/>
              <a:ext cx="1578533" cy="33974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10 </a:t>
              </a:r>
              <a:r>
                <a:rPr lang="en-US" b="1" dirty="0" smtClean="0"/>
                <a:t>%</a:t>
              </a:r>
              <a:endParaRPr lang="en-US" b="1" dirty="0"/>
            </a:p>
          </p:txBody>
        </p:sp>
        <p:sp>
          <p:nvSpPr>
            <p:cNvPr id="11" name="TextBox 10"/>
            <p:cNvSpPr txBox="1"/>
            <p:nvPr/>
          </p:nvSpPr>
          <p:spPr>
            <a:xfrm>
              <a:off x="878811" y="4652189"/>
              <a:ext cx="1540561" cy="369332"/>
            </a:xfrm>
            <a:prstGeom prst="rect">
              <a:avLst/>
            </a:prstGeom>
            <a:noFill/>
          </p:spPr>
          <p:txBody>
            <a:bodyPr wrap="square" rtlCol="0">
              <a:spAutoFit/>
            </a:bodyPr>
            <a:lstStyle/>
            <a:p>
              <a:pPr algn="ctr"/>
              <a:r>
                <a:rPr lang="en-US" b="1" dirty="0" smtClean="0"/>
                <a:t>Simulation</a:t>
              </a:r>
              <a:endParaRPr lang="en-US" b="1" dirty="0"/>
            </a:p>
          </p:txBody>
        </p:sp>
        <p:sp>
          <p:nvSpPr>
            <p:cNvPr id="12" name="TextBox 11"/>
            <p:cNvSpPr txBox="1"/>
            <p:nvPr/>
          </p:nvSpPr>
          <p:spPr>
            <a:xfrm>
              <a:off x="2906232" y="4648380"/>
              <a:ext cx="5367645" cy="369332"/>
            </a:xfrm>
            <a:prstGeom prst="rect">
              <a:avLst/>
            </a:prstGeom>
            <a:noFill/>
          </p:spPr>
          <p:txBody>
            <a:bodyPr wrap="square" rtlCol="0">
              <a:spAutoFit/>
            </a:bodyPr>
            <a:lstStyle/>
            <a:p>
              <a:pPr algn="ctr"/>
              <a:r>
                <a:rPr lang="en-US" b="1" dirty="0" smtClean="0"/>
                <a:t>Trace Compression and Storage</a:t>
              </a:r>
              <a:endParaRPr lang="en-US" b="1" dirty="0"/>
            </a:p>
          </p:txBody>
        </p:sp>
        <p:sp>
          <p:nvSpPr>
            <p:cNvPr id="13" name="Rectangle 12"/>
            <p:cNvSpPr/>
            <p:nvPr/>
          </p:nvSpPr>
          <p:spPr>
            <a:xfrm>
              <a:off x="2460275" y="4965920"/>
              <a:ext cx="5803340" cy="339745"/>
            </a:xfrm>
            <a:prstGeom prst="rect">
              <a:avLst/>
            </a:prstGeom>
            <a:solidFill>
              <a:srgbClr val="00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90 </a:t>
              </a:r>
              <a:r>
                <a:rPr lang="en-US" b="1" dirty="0" smtClean="0"/>
                <a:t>%</a:t>
              </a:r>
              <a:endParaRPr lang="en-US" b="1" dirty="0"/>
            </a:p>
          </p:txBody>
        </p:sp>
        <p:cxnSp>
          <p:nvCxnSpPr>
            <p:cNvPr id="14" name="Straight Connector 13"/>
            <p:cNvCxnSpPr/>
            <p:nvPr/>
          </p:nvCxnSpPr>
          <p:spPr>
            <a:xfrm>
              <a:off x="2460275" y="4821141"/>
              <a:ext cx="0" cy="558579"/>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54397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err="1" smtClean="0"/>
              <a:t>Simutrace</a:t>
            </a:r>
            <a:r>
              <a:rPr lang="de-DE" dirty="0" smtClean="0"/>
              <a:t> Design Goals</a:t>
            </a:r>
            <a:endParaRPr lang="en-US" dirty="0"/>
          </a:p>
        </p:txBody>
      </p:sp>
      <p:sp>
        <p:nvSpPr>
          <p:cNvPr id="4" name="Fußzeilenplatzhalter 3"/>
          <p:cNvSpPr>
            <a:spLocks noGrp="1"/>
          </p:cNvSpPr>
          <p:nvPr>
            <p:ph type="ftr" sz="quarter" idx="10"/>
          </p:nvPr>
        </p:nvSpPr>
        <p:spPr/>
        <p:txBody>
          <a:bodyPr/>
          <a:lstStyle/>
          <a:p>
            <a:pPr>
              <a:defRPr/>
            </a:pPr>
            <a:r>
              <a:rPr lang="de-DE" dirty="0"/>
              <a:t>Thorsten Gröninger, Marc </a:t>
            </a:r>
            <a:r>
              <a:rPr lang="de-DE" dirty="0" smtClean="0"/>
              <a:t>Rittinghaus, </a:t>
            </a:r>
            <a:r>
              <a:rPr lang="en-GB" dirty="0">
                <a:solidFill>
                  <a:srgbClr val="000000"/>
                </a:solidFill>
              </a:rPr>
              <a:t>Frank Bellosa</a:t>
            </a:r>
            <a:r>
              <a:rPr lang="de-DE" dirty="0" smtClean="0"/>
              <a:t> </a:t>
            </a:r>
            <a:r>
              <a:rPr lang="de-DE" dirty="0"/>
              <a:t>– </a:t>
            </a:r>
            <a:r>
              <a:rPr lang="de-DE" dirty="0" err="1"/>
              <a:t>Simutrace</a:t>
            </a:r>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168" y="1091253"/>
            <a:ext cx="8262901" cy="2263763"/>
          </a:xfrm>
          <a:prstGeom prst="rect">
            <a:avLst/>
          </a:prstGeom>
        </p:spPr>
      </p:pic>
      <p:sp>
        <p:nvSpPr>
          <p:cNvPr id="3" name="TextBox 2"/>
          <p:cNvSpPr txBox="1"/>
          <p:nvPr/>
        </p:nvSpPr>
        <p:spPr>
          <a:xfrm>
            <a:off x="2309321" y="4149714"/>
            <a:ext cx="2182857" cy="1200329"/>
          </a:xfrm>
          <a:prstGeom prst="rect">
            <a:avLst/>
          </a:prstGeom>
          <a:noFill/>
        </p:spPr>
        <p:txBody>
          <a:bodyPr wrap="square" rtlCol="0">
            <a:spAutoFit/>
          </a:bodyPr>
          <a:lstStyle/>
          <a:p>
            <a:r>
              <a:rPr lang="en-US" b="1" dirty="0" smtClean="0"/>
              <a:t>Flexibility</a:t>
            </a:r>
          </a:p>
          <a:p>
            <a:r>
              <a:rPr lang="en-US" dirty="0" smtClean="0"/>
              <a:t>Trace data of</a:t>
            </a:r>
          </a:p>
          <a:p>
            <a:r>
              <a:rPr lang="en-US" dirty="0" smtClean="0"/>
              <a:t>various types</a:t>
            </a:r>
            <a:endParaRPr lang="en-US" dirty="0"/>
          </a:p>
          <a:p>
            <a:endParaRPr lang="en-US" b="1" dirty="0"/>
          </a:p>
        </p:txBody>
      </p:sp>
      <p:sp>
        <p:nvSpPr>
          <p:cNvPr id="17" name="TextBox 16"/>
          <p:cNvSpPr txBox="1"/>
          <p:nvPr/>
        </p:nvSpPr>
        <p:spPr>
          <a:xfrm>
            <a:off x="438168" y="4145439"/>
            <a:ext cx="2182857" cy="1200329"/>
          </a:xfrm>
          <a:prstGeom prst="rect">
            <a:avLst/>
          </a:prstGeom>
          <a:noFill/>
        </p:spPr>
        <p:txBody>
          <a:bodyPr wrap="square" rtlCol="0">
            <a:spAutoFit/>
          </a:bodyPr>
          <a:lstStyle/>
          <a:p>
            <a:r>
              <a:rPr lang="en-US" b="1" dirty="0" smtClean="0"/>
              <a:t>Speed</a:t>
            </a:r>
          </a:p>
          <a:p>
            <a:r>
              <a:rPr lang="en-US" dirty="0" smtClean="0"/>
              <a:t>Keep simulation slowdown low</a:t>
            </a:r>
            <a:endParaRPr lang="en-US" dirty="0"/>
          </a:p>
          <a:p>
            <a:endParaRPr lang="en-US" b="1" dirty="0"/>
          </a:p>
        </p:txBody>
      </p:sp>
      <p:sp>
        <p:nvSpPr>
          <p:cNvPr id="18" name="TextBox 17"/>
          <p:cNvSpPr txBox="1"/>
          <p:nvPr/>
        </p:nvSpPr>
        <p:spPr>
          <a:xfrm>
            <a:off x="4234404" y="4145438"/>
            <a:ext cx="2856688" cy="1200329"/>
          </a:xfrm>
          <a:prstGeom prst="rect">
            <a:avLst/>
          </a:prstGeom>
          <a:noFill/>
        </p:spPr>
        <p:txBody>
          <a:bodyPr wrap="square" rtlCol="0">
            <a:spAutoFit/>
          </a:bodyPr>
          <a:lstStyle/>
          <a:p>
            <a:r>
              <a:rPr lang="en-US" b="1" dirty="0" smtClean="0"/>
              <a:t>Compression</a:t>
            </a:r>
          </a:p>
          <a:p>
            <a:r>
              <a:rPr lang="en-US" dirty="0" smtClean="0"/>
              <a:t>Leverage special purpose compression if</a:t>
            </a:r>
            <a:r>
              <a:rPr lang="en-US" dirty="0"/>
              <a:t> </a:t>
            </a:r>
            <a:r>
              <a:rPr lang="en-US" dirty="0" smtClean="0"/>
              <a:t>possible</a:t>
            </a:r>
            <a:endParaRPr lang="en-US" dirty="0"/>
          </a:p>
          <a:p>
            <a:endParaRPr lang="en-US" b="1" dirty="0"/>
          </a:p>
        </p:txBody>
      </p:sp>
      <p:sp>
        <p:nvSpPr>
          <p:cNvPr id="19" name="TextBox 18"/>
          <p:cNvSpPr txBox="1"/>
          <p:nvPr/>
        </p:nvSpPr>
        <p:spPr>
          <a:xfrm>
            <a:off x="7091092" y="4145266"/>
            <a:ext cx="2024743" cy="1200329"/>
          </a:xfrm>
          <a:prstGeom prst="rect">
            <a:avLst/>
          </a:prstGeom>
          <a:noFill/>
        </p:spPr>
        <p:txBody>
          <a:bodyPr wrap="square" rtlCol="0">
            <a:spAutoFit/>
          </a:bodyPr>
          <a:lstStyle/>
          <a:p>
            <a:r>
              <a:rPr lang="en-US" b="1" dirty="0" smtClean="0"/>
              <a:t>Storage</a:t>
            </a:r>
          </a:p>
          <a:p>
            <a:r>
              <a:rPr lang="en-US" dirty="0" err="1" smtClean="0"/>
              <a:t>Seekable</a:t>
            </a:r>
            <a:r>
              <a:rPr lang="en-US" dirty="0" smtClean="0"/>
              <a:t> storage</a:t>
            </a:r>
          </a:p>
          <a:p>
            <a:r>
              <a:rPr lang="en-US" dirty="0" smtClean="0"/>
              <a:t>format</a:t>
            </a:r>
            <a:endParaRPr lang="en-US" dirty="0"/>
          </a:p>
          <a:p>
            <a:endParaRPr lang="en-US" b="1" dirty="0"/>
          </a:p>
        </p:txBody>
      </p:sp>
      <p:cxnSp>
        <p:nvCxnSpPr>
          <p:cNvPr id="10" name="Straight Arrow Connector 9"/>
          <p:cNvCxnSpPr/>
          <p:nvPr/>
        </p:nvCxnSpPr>
        <p:spPr>
          <a:xfrm>
            <a:off x="1014294" y="3583494"/>
            <a:ext cx="0" cy="52470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2116183" y="3579223"/>
            <a:ext cx="457199" cy="49857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flipH="1">
            <a:off x="5381897" y="3579223"/>
            <a:ext cx="561703" cy="49857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flipH="1">
            <a:off x="7811590" y="3579223"/>
            <a:ext cx="248193" cy="49857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52533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Simutrace</a:t>
            </a:r>
            <a:r>
              <a:rPr lang="en-US" dirty="0" smtClean="0"/>
              <a:t> Architecture</a:t>
            </a:r>
            <a:endParaRPr lang="en-US" dirty="0"/>
          </a:p>
        </p:txBody>
      </p:sp>
      <p:sp>
        <p:nvSpPr>
          <p:cNvPr id="3" name="Content Placeholder 2"/>
          <p:cNvSpPr>
            <a:spLocks noGrp="1"/>
          </p:cNvSpPr>
          <p:nvPr>
            <p:ph idx="1"/>
          </p:nvPr>
        </p:nvSpPr>
        <p:spPr>
          <a:xfrm>
            <a:off x="392113" y="1198562"/>
            <a:ext cx="8356600" cy="5011737"/>
          </a:xfrm>
        </p:spPr>
        <p:txBody>
          <a:bodyPr>
            <a:normAutofit/>
          </a:bodyPr>
          <a:lstStyle/>
          <a:p>
            <a:endParaRPr lang="en-US" dirty="0" smtClean="0"/>
          </a:p>
          <a:p>
            <a:endParaRPr lang="en-US" dirty="0"/>
          </a:p>
          <a:p>
            <a:endParaRPr lang="en-US" dirty="0" smtClean="0"/>
          </a:p>
          <a:p>
            <a:endParaRPr lang="en-US" dirty="0"/>
          </a:p>
          <a:p>
            <a:endParaRPr lang="en-US" dirty="0" smtClean="0"/>
          </a:p>
          <a:p>
            <a:endParaRPr lang="en-US" dirty="0"/>
          </a:p>
          <a:p>
            <a:pPr>
              <a:spcBef>
                <a:spcPts val="0"/>
              </a:spcBef>
            </a:pPr>
            <a:endParaRPr lang="en-US" dirty="0" smtClean="0"/>
          </a:p>
          <a:p>
            <a:r>
              <a:rPr lang="en-US" dirty="0" smtClean="0"/>
              <a:t>Client-server architecture</a:t>
            </a:r>
          </a:p>
          <a:p>
            <a:pPr lvl="1"/>
            <a:r>
              <a:rPr lang="en-US" dirty="0"/>
              <a:t>Clients submit or query data</a:t>
            </a:r>
          </a:p>
          <a:p>
            <a:pPr lvl="1"/>
            <a:r>
              <a:rPr lang="en-US" dirty="0" smtClean="0"/>
              <a:t>Server processes traces and manages storage</a:t>
            </a:r>
          </a:p>
          <a:p>
            <a:endParaRPr lang="en-US" dirty="0"/>
          </a:p>
          <a:p>
            <a:r>
              <a:rPr lang="en-US" dirty="0" smtClean="0"/>
              <a:t>Library in client manages connection</a:t>
            </a:r>
          </a:p>
          <a:p>
            <a:pPr lvl="1"/>
            <a:r>
              <a:rPr lang="en-US" dirty="0" smtClean="0"/>
              <a:t>Trace data exchange over shared memory or sockets</a:t>
            </a:r>
          </a:p>
          <a:p>
            <a:endParaRPr lang="en-US" dirty="0"/>
          </a:p>
        </p:txBody>
      </p:sp>
      <p:sp>
        <p:nvSpPr>
          <p:cNvPr id="4" name="Footer Placeholder 3"/>
          <p:cNvSpPr>
            <a:spLocks noGrp="1"/>
          </p:cNvSpPr>
          <p:nvPr>
            <p:ph type="ftr" sz="quarter" idx="10"/>
          </p:nvPr>
        </p:nvSpPr>
        <p:spPr/>
        <p:txBody>
          <a:bodyPr/>
          <a:lstStyle/>
          <a:p>
            <a:pPr>
              <a:defRPr/>
            </a:pPr>
            <a:r>
              <a:rPr lang="de-DE" dirty="0"/>
              <a:t>Thorsten Gröninger, Marc </a:t>
            </a:r>
            <a:r>
              <a:rPr lang="de-DE" dirty="0" smtClean="0"/>
              <a:t>Rittinghaus, </a:t>
            </a:r>
            <a:r>
              <a:rPr lang="en-GB" dirty="0">
                <a:solidFill>
                  <a:srgbClr val="000000"/>
                </a:solidFill>
              </a:rPr>
              <a:t>Frank Bellosa</a:t>
            </a:r>
            <a:r>
              <a:rPr lang="de-DE" dirty="0" smtClean="0"/>
              <a:t> </a:t>
            </a:r>
            <a:r>
              <a:rPr lang="de-DE" dirty="0"/>
              <a:t>– </a:t>
            </a:r>
            <a:r>
              <a:rPr lang="de-DE" dirty="0" err="1"/>
              <a:t>Simutrace</a:t>
            </a:r>
            <a:endParaRPr lang="en-US" dirty="0"/>
          </a:p>
          <a:p>
            <a:pPr>
              <a:defRPr/>
            </a:pP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5437" y="963611"/>
            <a:ext cx="6229952" cy="2835531"/>
          </a:xfrm>
          <a:prstGeom prst="rect">
            <a:avLst/>
          </a:prstGeom>
        </p:spPr>
      </p:pic>
    </p:spTree>
    <p:extLst>
      <p:ext uri="{BB962C8B-B14F-4D97-AF65-F5344CB8AC3E}">
        <p14:creationId xmlns:p14="http://schemas.microsoft.com/office/powerpoint/2010/main" val="4103487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Simutrace</a:t>
            </a:r>
            <a:r>
              <a:rPr lang="en-US" dirty="0" smtClean="0"/>
              <a:t> </a:t>
            </a:r>
            <a:r>
              <a:rPr lang="de-DE" dirty="0" smtClean="0"/>
              <a:t>– </a:t>
            </a:r>
            <a:r>
              <a:rPr lang="en-US" dirty="0" smtClean="0"/>
              <a:t>Flexibility</a:t>
            </a:r>
            <a:endParaRPr lang="en-US" dirty="0"/>
          </a:p>
        </p:txBody>
      </p:sp>
      <p:sp>
        <p:nvSpPr>
          <p:cNvPr id="3" name="Content Placeholder 2"/>
          <p:cNvSpPr>
            <a:spLocks noGrp="1"/>
          </p:cNvSpPr>
          <p:nvPr>
            <p:ph idx="1"/>
          </p:nvPr>
        </p:nvSpPr>
        <p:spPr>
          <a:xfrm>
            <a:off x="392113" y="1391997"/>
            <a:ext cx="8356600" cy="4900518"/>
          </a:xfrm>
        </p:spPr>
        <p:txBody>
          <a:bodyPr>
            <a:normAutofit/>
          </a:bodyPr>
          <a:lstStyle/>
          <a:p>
            <a:r>
              <a:rPr lang="en-US" dirty="0" smtClean="0"/>
              <a:t>Challenges</a:t>
            </a:r>
          </a:p>
          <a:p>
            <a:pPr lvl="1"/>
            <a:r>
              <a:rPr lang="en-US" dirty="0" smtClean="0"/>
              <a:t>Entries of different size and compressibility are interleaved</a:t>
            </a:r>
          </a:p>
          <a:p>
            <a:pPr lvl="1"/>
            <a:r>
              <a:rPr lang="en-US" dirty="0" smtClean="0"/>
              <a:t>Varying number of entries per type</a:t>
            </a:r>
          </a:p>
          <a:p>
            <a:pPr algn="ctr">
              <a:buClr>
                <a:schemeClr val="accent1"/>
              </a:buClr>
              <a:buFont typeface="Wingdings" panose="05000000000000000000" pitchFamily="2" charset="2"/>
              <a:buChar char="Ø"/>
            </a:pPr>
            <a:endParaRPr lang="en-US" b="1" dirty="0" smtClean="0"/>
          </a:p>
          <a:p>
            <a:pPr algn="ctr">
              <a:buClr>
                <a:schemeClr val="accent1"/>
              </a:buClr>
              <a:buFont typeface="Wingdings" panose="05000000000000000000" pitchFamily="2" charset="2"/>
              <a:buChar char="Ø"/>
            </a:pPr>
            <a:r>
              <a:rPr lang="en-US" b="1" dirty="0" smtClean="0"/>
              <a:t>Separate entries of different type</a:t>
            </a:r>
            <a:endParaRPr lang="en-US" dirty="0" smtClean="0"/>
          </a:p>
          <a:p>
            <a:pPr>
              <a:spcBef>
                <a:spcPts val="3600"/>
              </a:spcBef>
            </a:pPr>
            <a:r>
              <a:rPr lang="en-US" dirty="0" smtClean="0"/>
              <a:t>Streams</a:t>
            </a:r>
            <a:endParaRPr lang="en-US" dirty="0"/>
          </a:p>
          <a:p>
            <a:pPr lvl="1"/>
            <a:r>
              <a:rPr lang="en-US" dirty="0"/>
              <a:t>Contain only </a:t>
            </a:r>
            <a:r>
              <a:rPr lang="en-US" i="1" dirty="0"/>
              <a:t>one </a:t>
            </a:r>
            <a:r>
              <a:rPr lang="en-US" dirty="0"/>
              <a:t>type</a:t>
            </a:r>
          </a:p>
          <a:p>
            <a:pPr lvl="1"/>
            <a:r>
              <a:rPr lang="en-US" dirty="0" smtClean="0"/>
              <a:t>Group </a:t>
            </a:r>
            <a:r>
              <a:rPr lang="en-US" dirty="0"/>
              <a:t>semantically connected</a:t>
            </a:r>
            <a:br>
              <a:rPr lang="en-US" dirty="0"/>
            </a:br>
            <a:r>
              <a:rPr lang="en-US" dirty="0" smtClean="0"/>
              <a:t>entries</a:t>
            </a:r>
          </a:p>
          <a:p>
            <a:pPr lvl="1"/>
            <a:r>
              <a:rPr lang="en-US" dirty="0" smtClean="0"/>
              <a:t>Ease type specific compression</a:t>
            </a:r>
          </a:p>
          <a:p>
            <a:pPr lvl="1"/>
            <a:r>
              <a:rPr lang="en-US" dirty="0" smtClean="0"/>
              <a:t>Ease </a:t>
            </a:r>
            <a:r>
              <a:rPr lang="en-US" dirty="0"/>
              <a:t>addition of </a:t>
            </a:r>
            <a:r>
              <a:rPr lang="en-US" dirty="0" smtClean="0"/>
              <a:t>further </a:t>
            </a:r>
            <a:r>
              <a:rPr lang="en-US" dirty="0"/>
              <a:t>data</a:t>
            </a:r>
          </a:p>
          <a:p>
            <a:pPr marL="394575" lvl="1" indent="0">
              <a:buNone/>
            </a:pPr>
            <a:endParaRPr lang="en-US" dirty="0" smtClean="0"/>
          </a:p>
        </p:txBody>
      </p:sp>
      <p:sp>
        <p:nvSpPr>
          <p:cNvPr id="4" name="Footer Placeholder 3"/>
          <p:cNvSpPr>
            <a:spLocks noGrp="1"/>
          </p:cNvSpPr>
          <p:nvPr>
            <p:ph type="ftr" sz="quarter" idx="10"/>
          </p:nvPr>
        </p:nvSpPr>
        <p:spPr/>
        <p:txBody>
          <a:bodyPr/>
          <a:lstStyle/>
          <a:p>
            <a:pPr>
              <a:defRPr/>
            </a:pPr>
            <a:r>
              <a:rPr lang="de-DE" dirty="0"/>
              <a:t>Thorsten Gröninger, Marc </a:t>
            </a:r>
            <a:r>
              <a:rPr lang="de-DE" dirty="0" smtClean="0"/>
              <a:t>Rittinghaus, </a:t>
            </a:r>
            <a:r>
              <a:rPr lang="en-GB" dirty="0">
                <a:solidFill>
                  <a:srgbClr val="000000"/>
                </a:solidFill>
              </a:rPr>
              <a:t>Frank Bellosa</a:t>
            </a:r>
            <a:r>
              <a:rPr lang="de-DE" dirty="0" smtClean="0"/>
              <a:t> </a:t>
            </a:r>
            <a:r>
              <a:rPr lang="de-DE" dirty="0"/>
              <a:t>– </a:t>
            </a:r>
            <a:r>
              <a:rPr lang="de-DE" dirty="0" err="1"/>
              <a:t>Simutrace</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9468" y="3724792"/>
            <a:ext cx="4097950" cy="2076780"/>
          </a:xfrm>
          <a:prstGeom prst="rect">
            <a:avLst/>
          </a:prstGeom>
        </p:spPr>
      </p:pic>
      <p:sp>
        <p:nvSpPr>
          <p:cNvPr id="7" name="TextBox 6"/>
          <p:cNvSpPr txBox="1"/>
          <p:nvPr/>
        </p:nvSpPr>
        <p:spPr>
          <a:xfrm>
            <a:off x="311463" y="830022"/>
            <a:ext cx="6805749" cy="369332"/>
          </a:xfrm>
          <a:prstGeom prst="rect">
            <a:avLst/>
          </a:prstGeom>
          <a:noFill/>
        </p:spPr>
        <p:txBody>
          <a:bodyPr wrap="square" rtlCol="0">
            <a:spAutoFit/>
          </a:bodyPr>
          <a:lstStyle/>
          <a:p>
            <a:r>
              <a:rPr lang="de-DE" dirty="0">
                <a:solidFill>
                  <a:schemeClr val="bg1">
                    <a:lumMod val="65000"/>
                  </a:schemeClr>
                </a:solidFill>
              </a:rPr>
              <a:t>Want: </a:t>
            </a:r>
            <a:r>
              <a:rPr lang="de-DE" dirty="0" smtClean="0">
                <a:solidFill>
                  <a:schemeClr val="bg1">
                    <a:lumMod val="65000"/>
                  </a:schemeClr>
                </a:solidFill>
              </a:rPr>
              <a:t>Trace </a:t>
            </a:r>
            <a:r>
              <a:rPr lang="de-DE" dirty="0" err="1" smtClean="0">
                <a:solidFill>
                  <a:schemeClr val="bg1">
                    <a:lumMod val="65000"/>
                  </a:schemeClr>
                </a:solidFill>
              </a:rPr>
              <a:t>data</a:t>
            </a:r>
            <a:r>
              <a:rPr lang="de-DE" dirty="0" smtClean="0">
                <a:solidFill>
                  <a:schemeClr val="bg1">
                    <a:lumMod val="65000"/>
                  </a:schemeClr>
                </a:solidFill>
              </a:rPr>
              <a:t> </a:t>
            </a:r>
            <a:r>
              <a:rPr lang="de-DE" dirty="0" err="1" smtClean="0">
                <a:solidFill>
                  <a:schemeClr val="bg1">
                    <a:lumMod val="65000"/>
                  </a:schemeClr>
                </a:solidFill>
              </a:rPr>
              <a:t>of</a:t>
            </a:r>
            <a:r>
              <a:rPr lang="de-DE" dirty="0" smtClean="0">
                <a:solidFill>
                  <a:schemeClr val="bg1">
                    <a:lumMod val="65000"/>
                  </a:schemeClr>
                </a:solidFill>
              </a:rPr>
              <a:t> </a:t>
            </a:r>
            <a:r>
              <a:rPr lang="de-DE" dirty="0" err="1" smtClean="0">
                <a:solidFill>
                  <a:schemeClr val="bg1">
                    <a:lumMod val="65000"/>
                  </a:schemeClr>
                </a:solidFill>
              </a:rPr>
              <a:t>various</a:t>
            </a:r>
            <a:r>
              <a:rPr lang="de-DE" dirty="0" smtClean="0">
                <a:solidFill>
                  <a:schemeClr val="bg1">
                    <a:lumMod val="65000"/>
                  </a:schemeClr>
                </a:solidFill>
              </a:rPr>
              <a:t> </a:t>
            </a:r>
            <a:r>
              <a:rPr lang="de-DE" dirty="0" err="1" smtClean="0">
                <a:solidFill>
                  <a:schemeClr val="bg1">
                    <a:lumMod val="65000"/>
                  </a:schemeClr>
                </a:solidFill>
              </a:rPr>
              <a:t>types</a:t>
            </a:r>
            <a:endParaRPr lang="en-US" dirty="0">
              <a:solidFill>
                <a:schemeClr val="bg1">
                  <a:lumMod val="65000"/>
                </a:schemeClr>
              </a:solidFill>
            </a:endParaRPr>
          </a:p>
        </p:txBody>
      </p:sp>
    </p:spTree>
    <p:extLst>
      <p:ext uri="{BB962C8B-B14F-4D97-AF65-F5344CB8AC3E}">
        <p14:creationId xmlns:p14="http://schemas.microsoft.com/office/powerpoint/2010/main" val="162256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Simutrace</a:t>
            </a:r>
            <a:r>
              <a:rPr lang="de-DE" dirty="0" smtClean="0"/>
              <a:t> – Speed</a:t>
            </a:r>
            <a:endParaRPr lang="en-US" dirty="0"/>
          </a:p>
        </p:txBody>
      </p:sp>
      <p:sp>
        <p:nvSpPr>
          <p:cNvPr id="3" name="Inhaltsplatzhalter 2"/>
          <p:cNvSpPr>
            <a:spLocks noGrp="1"/>
          </p:cNvSpPr>
          <p:nvPr>
            <p:ph idx="1"/>
          </p:nvPr>
        </p:nvSpPr>
        <p:spPr>
          <a:xfrm>
            <a:off x="392113" y="1391998"/>
            <a:ext cx="8356600" cy="4917362"/>
          </a:xfrm>
        </p:spPr>
        <p:txBody>
          <a:bodyPr>
            <a:normAutofit/>
          </a:bodyPr>
          <a:lstStyle/>
          <a:p>
            <a:r>
              <a:rPr lang="de-DE" dirty="0" err="1" smtClean="0"/>
              <a:t>Asynchronous</a:t>
            </a:r>
            <a:r>
              <a:rPr lang="de-DE" dirty="0" smtClean="0"/>
              <a:t> </a:t>
            </a:r>
            <a:r>
              <a:rPr lang="de-DE" dirty="0" err="1" smtClean="0"/>
              <a:t>compression</a:t>
            </a:r>
            <a:endParaRPr lang="de-DE" dirty="0" smtClean="0"/>
          </a:p>
          <a:p>
            <a:pPr lvl="1"/>
            <a:r>
              <a:rPr lang="de-DE" dirty="0" err="1" smtClean="0"/>
              <a:t>Shared</a:t>
            </a:r>
            <a:r>
              <a:rPr lang="de-DE" dirty="0" smtClean="0"/>
              <a:t> </a:t>
            </a:r>
            <a:r>
              <a:rPr lang="de-DE" dirty="0" err="1" smtClean="0"/>
              <a:t>buffer</a:t>
            </a:r>
            <a:r>
              <a:rPr lang="de-DE" dirty="0" smtClean="0"/>
              <a:t> (zero-</a:t>
            </a:r>
            <a:r>
              <a:rPr lang="de-DE" dirty="0" err="1" smtClean="0"/>
              <a:t>copy</a:t>
            </a:r>
            <a:r>
              <a:rPr lang="de-DE" dirty="0" smtClean="0"/>
              <a:t>)</a:t>
            </a:r>
          </a:p>
          <a:p>
            <a:pPr lvl="1"/>
            <a:r>
              <a:rPr lang="de-DE" dirty="0" smtClean="0"/>
              <a:t>Segment </a:t>
            </a:r>
            <a:r>
              <a:rPr lang="de-DE" dirty="0" err="1" smtClean="0"/>
              <a:t>granularity</a:t>
            </a:r>
            <a:endParaRPr lang="de-DE" dirty="0"/>
          </a:p>
          <a:p>
            <a:pPr marL="0" indent="0">
              <a:buNone/>
            </a:pPr>
            <a:endParaRPr lang="de-DE" dirty="0" smtClean="0"/>
          </a:p>
          <a:p>
            <a:r>
              <a:rPr lang="de-DE" dirty="0" smtClean="0"/>
              <a:t>Parallel </a:t>
            </a:r>
            <a:r>
              <a:rPr lang="de-DE" dirty="0" err="1" smtClean="0"/>
              <a:t>compression</a:t>
            </a:r>
            <a:endParaRPr lang="de-DE" dirty="0" smtClean="0"/>
          </a:p>
          <a:p>
            <a:pPr lvl="1"/>
            <a:r>
              <a:rPr lang="de-DE" dirty="0" err="1" smtClean="0"/>
              <a:t>Scales</a:t>
            </a:r>
            <a:r>
              <a:rPr lang="de-DE" dirty="0" smtClean="0"/>
              <a:t> </a:t>
            </a:r>
            <a:r>
              <a:rPr lang="de-DE" dirty="0" err="1" smtClean="0"/>
              <a:t>with</a:t>
            </a:r>
            <a:r>
              <a:rPr lang="de-DE" dirty="0" smtClean="0"/>
              <a:t> </a:t>
            </a:r>
            <a:r>
              <a:rPr lang="de-DE" dirty="0" err="1" smtClean="0"/>
              <a:t>submission</a:t>
            </a:r>
            <a:r>
              <a:rPr lang="de-DE" dirty="0" smtClean="0"/>
              <a:t> rate</a:t>
            </a:r>
          </a:p>
          <a:p>
            <a:endParaRPr lang="de-DE" dirty="0" smtClean="0"/>
          </a:p>
          <a:p>
            <a:endParaRPr lang="de-DE" dirty="0" smtClean="0"/>
          </a:p>
          <a:p>
            <a:pPr>
              <a:spcBef>
                <a:spcPts val="1200"/>
              </a:spcBef>
              <a:buClr>
                <a:schemeClr val="accent1"/>
              </a:buClr>
              <a:buFont typeface="Wingdings" panose="05000000000000000000" pitchFamily="2" charset="2"/>
              <a:buChar char="Ø"/>
            </a:pPr>
            <a:r>
              <a:rPr lang="de-DE" dirty="0" smtClean="0"/>
              <a:t>Simulation </a:t>
            </a:r>
            <a:r>
              <a:rPr lang="de-DE" dirty="0" err="1" smtClean="0"/>
              <a:t>runs</a:t>
            </a:r>
            <a:r>
              <a:rPr lang="de-DE" dirty="0" smtClean="0"/>
              <a:t> at </a:t>
            </a:r>
            <a:r>
              <a:rPr lang="de-DE" dirty="0" err="1" smtClean="0"/>
              <a:t>near</a:t>
            </a:r>
            <a:r>
              <a:rPr lang="de-DE" dirty="0" smtClean="0"/>
              <a:t> </a:t>
            </a:r>
            <a:r>
              <a:rPr lang="de-DE" dirty="0" err="1" smtClean="0"/>
              <a:t>full</a:t>
            </a:r>
            <a:r>
              <a:rPr lang="de-DE" dirty="0" smtClean="0"/>
              <a:t> </a:t>
            </a:r>
            <a:r>
              <a:rPr lang="de-DE" dirty="0" err="1" smtClean="0"/>
              <a:t>speed</a:t>
            </a:r>
            <a:endParaRPr lang="de-DE" dirty="0" smtClean="0"/>
          </a:p>
          <a:p>
            <a:pPr lvl="1"/>
            <a:r>
              <a:rPr lang="de-DE" dirty="0" smtClean="0"/>
              <a:t>Simulation </a:t>
            </a:r>
            <a:r>
              <a:rPr lang="de-DE" dirty="0" err="1" smtClean="0"/>
              <a:t>slowdown</a:t>
            </a:r>
            <a:r>
              <a:rPr lang="de-DE" dirty="0" smtClean="0"/>
              <a:t>: </a:t>
            </a:r>
            <a:r>
              <a:rPr lang="de-DE" dirty="0" smtClean="0"/>
              <a:t>1.1x</a:t>
            </a:r>
            <a:endParaRPr lang="en-US" dirty="0" smtClean="0"/>
          </a:p>
        </p:txBody>
      </p:sp>
      <p:sp>
        <p:nvSpPr>
          <p:cNvPr id="4" name="Fußzeilenplatzhalter 3"/>
          <p:cNvSpPr>
            <a:spLocks noGrp="1"/>
          </p:cNvSpPr>
          <p:nvPr>
            <p:ph type="ftr" sz="quarter" idx="10"/>
          </p:nvPr>
        </p:nvSpPr>
        <p:spPr/>
        <p:txBody>
          <a:bodyPr/>
          <a:lstStyle/>
          <a:p>
            <a:pPr>
              <a:defRPr/>
            </a:pPr>
            <a:r>
              <a:rPr lang="de-DE" dirty="0"/>
              <a:t>Thorsten Gröninger, Marc </a:t>
            </a:r>
            <a:r>
              <a:rPr lang="de-DE" dirty="0" smtClean="0"/>
              <a:t>Rittinghaus, </a:t>
            </a:r>
            <a:r>
              <a:rPr lang="en-GB" dirty="0">
                <a:solidFill>
                  <a:srgbClr val="000000"/>
                </a:solidFill>
              </a:rPr>
              <a:t>Frank Bellosa</a:t>
            </a:r>
            <a:r>
              <a:rPr lang="de-DE" dirty="0" smtClean="0"/>
              <a:t> </a:t>
            </a:r>
            <a:r>
              <a:rPr lang="de-DE" dirty="0"/>
              <a:t>– </a:t>
            </a:r>
            <a:r>
              <a:rPr lang="de-DE" dirty="0" err="1"/>
              <a:t>Simutrace</a:t>
            </a:r>
            <a:endParaRPr lang="en-US" dirty="0"/>
          </a:p>
        </p:txBody>
      </p:sp>
      <p:grpSp>
        <p:nvGrpSpPr>
          <p:cNvPr id="7" name="Group 6"/>
          <p:cNvGrpSpPr/>
          <p:nvPr/>
        </p:nvGrpSpPr>
        <p:grpSpPr>
          <a:xfrm>
            <a:off x="872880" y="5224777"/>
            <a:ext cx="7395065" cy="731340"/>
            <a:chOff x="878811" y="4648380"/>
            <a:chExt cx="7395065" cy="731340"/>
          </a:xfrm>
        </p:grpSpPr>
        <p:sp>
          <p:nvSpPr>
            <p:cNvPr id="21" name="Rectangle 20"/>
            <p:cNvSpPr/>
            <p:nvPr/>
          </p:nvSpPr>
          <p:spPr>
            <a:xfrm>
              <a:off x="881741" y="4965920"/>
              <a:ext cx="5995254" cy="33974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90 %</a:t>
              </a:r>
              <a:endParaRPr lang="en-US" b="1" dirty="0"/>
            </a:p>
          </p:txBody>
        </p:sp>
        <p:sp>
          <p:nvSpPr>
            <p:cNvPr id="22" name="TextBox 21"/>
            <p:cNvSpPr txBox="1"/>
            <p:nvPr/>
          </p:nvSpPr>
          <p:spPr>
            <a:xfrm>
              <a:off x="878811" y="4652189"/>
              <a:ext cx="6296584" cy="369332"/>
            </a:xfrm>
            <a:prstGeom prst="rect">
              <a:avLst/>
            </a:prstGeom>
            <a:noFill/>
          </p:spPr>
          <p:txBody>
            <a:bodyPr wrap="square" rtlCol="0">
              <a:spAutoFit/>
            </a:bodyPr>
            <a:lstStyle/>
            <a:p>
              <a:pPr algn="ctr"/>
              <a:r>
                <a:rPr lang="en-US" b="1" dirty="0" smtClean="0"/>
                <a:t>Simulation</a:t>
              </a:r>
              <a:endParaRPr lang="en-US" b="1" dirty="0"/>
            </a:p>
          </p:txBody>
        </p:sp>
        <p:sp>
          <p:nvSpPr>
            <p:cNvPr id="24" name="TextBox 23"/>
            <p:cNvSpPr txBox="1"/>
            <p:nvPr/>
          </p:nvSpPr>
          <p:spPr>
            <a:xfrm>
              <a:off x="6885213" y="4648380"/>
              <a:ext cx="1388663" cy="369332"/>
            </a:xfrm>
            <a:prstGeom prst="rect">
              <a:avLst/>
            </a:prstGeom>
            <a:noFill/>
          </p:spPr>
          <p:txBody>
            <a:bodyPr wrap="square" rtlCol="0">
              <a:spAutoFit/>
            </a:bodyPr>
            <a:lstStyle/>
            <a:p>
              <a:pPr algn="ctr"/>
              <a:r>
                <a:rPr lang="en-US" b="1" dirty="0" smtClean="0"/>
                <a:t>Tracing</a:t>
              </a:r>
              <a:endParaRPr lang="en-US" b="1" dirty="0"/>
            </a:p>
          </p:txBody>
        </p:sp>
        <p:sp>
          <p:nvSpPr>
            <p:cNvPr id="26" name="Rectangle 25"/>
            <p:cNvSpPr/>
            <p:nvPr/>
          </p:nvSpPr>
          <p:spPr>
            <a:xfrm>
              <a:off x="6903098" y="4965920"/>
              <a:ext cx="1360516" cy="339745"/>
            </a:xfrm>
            <a:prstGeom prst="rect">
              <a:avLst/>
            </a:prstGeom>
            <a:solidFill>
              <a:srgbClr val="00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10 %</a:t>
              </a:r>
              <a:endParaRPr lang="en-US" b="1" dirty="0"/>
            </a:p>
          </p:txBody>
        </p:sp>
        <p:cxnSp>
          <p:nvCxnSpPr>
            <p:cNvPr id="28" name="Straight Connector 27"/>
            <p:cNvCxnSpPr/>
            <p:nvPr/>
          </p:nvCxnSpPr>
          <p:spPr>
            <a:xfrm>
              <a:off x="6885213" y="4821141"/>
              <a:ext cx="0" cy="558579"/>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7863" y="1299069"/>
            <a:ext cx="4727027" cy="2823640"/>
          </a:xfrm>
          <a:prstGeom prst="rect">
            <a:avLst/>
          </a:prstGeom>
        </p:spPr>
      </p:pic>
      <p:sp>
        <p:nvSpPr>
          <p:cNvPr id="6" name="TextBox 5"/>
          <p:cNvSpPr txBox="1"/>
          <p:nvPr/>
        </p:nvSpPr>
        <p:spPr>
          <a:xfrm>
            <a:off x="311463" y="830022"/>
            <a:ext cx="6805749" cy="369332"/>
          </a:xfrm>
          <a:prstGeom prst="rect">
            <a:avLst/>
          </a:prstGeom>
          <a:noFill/>
        </p:spPr>
        <p:txBody>
          <a:bodyPr wrap="square" rtlCol="0">
            <a:spAutoFit/>
          </a:bodyPr>
          <a:lstStyle/>
          <a:p>
            <a:r>
              <a:rPr lang="de-DE" dirty="0">
                <a:solidFill>
                  <a:schemeClr val="bg1">
                    <a:lumMod val="65000"/>
                  </a:schemeClr>
                </a:solidFill>
              </a:rPr>
              <a:t>Want: Keep </a:t>
            </a:r>
            <a:r>
              <a:rPr lang="de-DE" dirty="0" err="1">
                <a:solidFill>
                  <a:schemeClr val="bg1">
                    <a:lumMod val="65000"/>
                  </a:schemeClr>
                </a:solidFill>
              </a:rPr>
              <a:t>simulation</a:t>
            </a:r>
            <a:r>
              <a:rPr lang="de-DE" dirty="0">
                <a:solidFill>
                  <a:schemeClr val="bg1">
                    <a:lumMod val="65000"/>
                  </a:schemeClr>
                </a:solidFill>
              </a:rPr>
              <a:t> </a:t>
            </a:r>
            <a:r>
              <a:rPr lang="de-DE" dirty="0" err="1">
                <a:solidFill>
                  <a:schemeClr val="bg1">
                    <a:lumMod val="65000"/>
                  </a:schemeClr>
                </a:solidFill>
              </a:rPr>
              <a:t>slowdown</a:t>
            </a:r>
            <a:r>
              <a:rPr lang="de-DE" dirty="0">
                <a:solidFill>
                  <a:schemeClr val="bg1">
                    <a:lumMod val="65000"/>
                  </a:schemeClr>
                </a:solidFill>
              </a:rPr>
              <a:t> </a:t>
            </a:r>
            <a:r>
              <a:rPr lang="de-DE" dirty="0" err="1">
                <a:solidFill>
                  <a:schemeClr val="bg1">
                    <a:lumMod val="65000"/>
                  </a:schemeClr>
                </a:solidFill>
              </a:rPr>
              <a:t>low</a:t>
            </a:r>
            <a:endParaRPr lang="en-US" dirty="0">
              <a:solidFill>
                <a:schemeClr val="bg1">
                  <a:lumMod val="65000"/>
                </a:schemeClr>
              </a:solidFill>
            </a:endParaRPr>
          </a:p>
        </p:txBody>
      </p:sp>
    </p:spTree>
    <p:extLst>
      <p:ext uri="{BB962C8B-B14F-4D97-AF65-F5344CB8AC3E}">
        <p14:creationId xmlns:p14="http://schemas.microsoft.com/office/powerpoint/2010/main" val="1966671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Simutrace</a:t>
            </a:r>
            <a:r>
              <a:rPr lang="de-DE" dirty="0"/>
              <a:t> – </a:t>
            </a:r>
            <a:r>
              <a:rPr lang="de-DE" dirty="0" err="1"/>
              <a:t>Compression</a:t>
            </a:r>
            <a:endParaRPr lang="en-US" dirty="0"/>
          </a:p>
        </p:txBody>
      </p:sp>
      <p:sp>
        <p:nvSpPr>
          <p:cNvPr id="3" name="Inhaltsplatzhalter 2"/>
          <p:cNvSpPr>
            <a:spLocks noGrp="1"/>
          </p:cNvSpPr>
          <p:nvPr>
            <p:ph idx="1"/>
          </p:nvPr>
        </p:nvSpPr>
        <p:spPr>
          <a:xfrm>
            <a:off x="392113" y="1391996"/>
            <a:ext cx="8356600" cy="4917363"/>
          </a:xfrm>
        </p:spPr>
        <p:txBody>
          <a:bodyPr>
            <a:normAutofit/>
          </a:bodyPr>
          <a:lstStyle/>
          <a:p>
            <a:pPr>
              <a:spcBef>
                <a:spcPts val="3600"/>
              </a:spcBef>
            </a:pPr>
            <a:r>
              <a:rPr lang="en-US" dirty="0" smtClean="0"/>
              <a:t>Compression scheme depends on stream‘s data type</a:t>
            </a:r>
          </a:p>
          <a:p>
            <a:pPr lvl="1"/>
            <a:r>
              <a:rPr lang="en-US" dirty="0" smtClean="0"/>
              <a:t>General purpose as default (LZMA)</a:t>
            </a:r>
          </a:p>
          <a:p>
            <a:pPr>
              <a:spcBef>
                <a:spcPts val="3600"/>
              </a:spcBef>
            </a:pPr>
            <a:r>
              <a:rPr lang="en-US" dirty="0" smtClean="0"/>
              <a:t>Memory access: Modified version of VPC4 (SVPC)</a:t>
            </a:r>
          </a:p>
          <a:p>
            <a:pPr lvl="1"/>
            <a:r>
              <a:rPr lang="en-US" dirty="0" smtClean="0"/>
              <a:t>Leverages memory access locality</a:t>
            </a:r>
          </a:p>
          <a:p>
            <a:pPr lvl="1"/>
            <a:r>
              <a:rPr lang="en-US" dirty="0" smtClean="0"/>
              <a:t>Combines prediction-based compression with LZMA</a:t>
            </a:r>
          </a:p>
          <a:p>
            <a:pPr lvl="1"/>
            <a:r>
              <a:rPr lang="en-US" dirty="0" smtClean="0"/>
              <a:t>Improves compression ratio </a:t>
            </a:r>
            <a:r>
              <a:rPr lang="en-US" i="1" dirty="0" smtClean="0"/>
              <a:t>and</a:t>
            </a:r>
            <a:r>
              <a:rPr lang="en-US" dirty="0" smtClean="0"/>
              <a:t> speed</a:t>
            </a:r>
          </a:p>
          <a:p>
            <a:endParaRPr lang="en-US" dirty="0" smtClean="0"/>
          </a:p>
          <a:p>
            <a:pPr>
              <a:buClr>
                <a:schemeClr val="accent1"/>
              </a:buClr>
              <a:buFont typeface="Wingdings" panose="05000000000000000000" pitchFamily="2" charset="2"/>
              <a:buChar char="Ø"/>
            </a:pPr>
            <a:r>
              <a:rPr lang="en-US" dirty="0" smtClean="0"/>
              <a:t>Detailed traces become manageable</a:t>
            </a:r>
          </a:p>
          <a:p>
            <a:pPr marL="0" indent="0">
              <a:buNone/>
            </a:pPr>
            <a:endParaRPr lang="en-US" dirty="0" smtClean="0"/>
          </a:p>
          <a:p>
            <a:pPr marL="394575" lvl="1" indent="0">
              <a:buNone/>
            </a:pPr>
            <a:endParaRPr lang="en-US" dirty="0" smtClean="0"/>
          </a:p>
        </p:txBody>
      </p:sp>
      <p:sp>
        <p:nvSpPr>
          <p:cNvPr id="4" name="Fußzeilenplatzhalter 3"/>
          <p:cNvSpPr>
            <a:spLocks noGrp="1"/>
          </p:cNvSpPr>
          <p:nvPr>
            <p:ph type="ftr" sz="quarter" idx="10"/>
          </p:nvPr>
        </p:nvSpPr>
        <p:spPr/>
        <p:txBody>
          <a:bodyPr/>
          <a:lstStyle/>
          <a:p>
            <a:pPr>
              <a:defRPr/>
            </a:pPr>
            <a:r>
              <a:rPr lang="de-DE" dirty="0"/>
              <a:t>Thorsten Gröninger, Marc </a:t>
            </a:r>
            <a:r>
              <a:rPr lang="de-DE" dirty="0" smtClean="0"/>
              <a:t>Rittinghaus, </a:t>
            </a:r>
            <a:r>
              <a:rPr lang="en-GB" dirty="0">
                <a:solidFill>
                  <a:srgbClr val="000000"/>
                </a:solidFill>
              </a:rPr>
              <a:t>Frank Bellosa</a:t>
            </a:r>
            <a:r>
              <a:rPr lang="de-DE" dirty="0" smtClean="0"/>
              <a:t> </a:t>
            </a:r>
            <a:r>
              <a:rPr lang="de-DE" dirty="0"/>
              <a:t>– </a:t>
            </a:r>
            <a:r>
              <a:rPr lang="de-DE" dirty="0" err="1"/>
              <a:t>Simutrace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35752602"/>
              </p:ext>
            </p:extLst>
          </p:nvPr>
        </p:nvGraphicFramePr>
        <p:xfrm>
          <a:off x="836023" y="4809136"/>
          <a:ext cx="7390792" cy="1102360"/>
        </p:xfrm>
        <a:graphic>
          <a:graphicData uri="http://schemas.openxmlformats.org/drawingml/2006/table">
            <a:tbl>
              <a:tblPr firstRow="1" bandRow="1">
                <a:tableStyleId>{5C22544A-7EE6-4342-B048-85BDC9FD1C3A}</a:tableStyleId>
              </a:tblPr>
              <a:tblGrid>
                <a:gridCol w="1332412"/>
                <a:gridCol w="1896711"/>
                <a:gridCol w="2087794"/>
                <a:gridCol w="2073875"/>
              </a:tblGrid>
              <a:tr h="370840">
                <a:tc>
                  <a:txBody>
                    <a:bodyPr/>
                    <a:lstStyle/>
                    <a:p>
                      <a:pPr algn="ctr"/>
                      <a:endParaRPr lang="en-US" dirty="0"/>
                    </a:p>
                  </a:txBody>
                  <a:tcPr>
                    <a:solidFill>
                      <a:srgbClr val="0091C8"/>
                    </a:solidFill>
                  </a:tcPr>
                </a:tc>
                <a:tc>
                  <a:txBody>
                    <a:bodyPr/>
                    <a:lstStyle/>
                    <a:p>
                      <a:pPr algn="ctr"/>
                      <a:r>
                        <a:rPr lang="en-US" dirty="0" smtClean="0"/>
                        <a:t>Kernel</a:t>
                      </a:r>
                      <a:r>
                        <a:rPr lang="en-US" baseline="0" dirty="0" smtClean="0"/>
                        <a:t> Build</a:t>
                      </a:r>
                      <a:endParaRPr lang="en-US" dirty="0"/>
                    </a:p>
                  </a:txBody>
                  <a:tcPr>
                    <a:solidFill>
                      <a:srgbClr val="0091C8"/>
                    </a:solidFill>
                  </a:tcPr>
                </a:tc>
                <a:tc>
                  <a:txBody>
                    <a:bodyPr/>
                    <a:lstStyle/>
                    <a:p>
                      <a:pPr algn="ctr"/>
                      <a:r>
                        <a:rPr lang="en-US" dirty="0" err="1" smtClean="0"/>
                        <a:t>SPEC.gcc</a:t>
                      </a:r>
                      <a:endParaRPr lang="en-US" dirty="0"/>
                    </a:p>
                  </a:txBody>
                  <a:tcPr>
                    <a:solidFill>
                      <a:srgbClr val="0091C8"/>
                    </a:solidFill>
                  </a:tcPr>
                </a:tc>
                <a:tc>
                  <a:txBody>
                    <a:bodyPr/>
                    <a:lstStyle/>
                    <a:p>
                      <a:pPr algn="ctr"/>
                      <a:r>
                        <a:rPr lang="en-US" dirty="0" err="1" smtClean="0"/>
                        <a:t>memtest</a:t>
                      </a:r>
                      <a:endParaRPr lang="en-US" dirty="0"/>
                    </a:p>
                  </a:txBody>
                  <a:tcPr>
                    <a:solidFill>
                      <a:srgbClr val="0091C8"/>
                    </a:solidFill>
                  </a:tcPr>
                </a:tc>
              </a:tr>
              <a:tr h="182880">
                <a:tc>
                  <a:txBody>
                    <a:bodyPr/>
                    <a:lstStyle/>
                    <a:p>
                      <a:pPr algn="ctr"/>
                      <a:r>
                        <a:rPr lang="en-US" b="1" dirty="0" smtClean="0"/>
                        <a:t>RAW</a:t>
                      </a:r>
                      <a:endParaRPr lang="en-US" b="1" dirty="0"/>
                    </a:p>
                  </a:txBody>
                  <a:tcPr/>
                </a:tc>
                <a:tc>
                  <a:txBody>
                    <a:bodyPr/>
                    <a:lstStyle/>
                    <a:p>
                      <a:pPr algn="ctr"/>
                      <a:r>
                        <a:rPr lang="en-US" dirty="0" smtClean="0"/>
                        <a:t>3.6 </a:t>
                      </a:r>
                      <a:r>
                        <a:rPr lang="en-US" dirty="0" err="1" smtClean="0"/>
                        <a:t>TiB</a:t>
                      </a:r>
                      <a:endParaRPr lang="en-US" dirty="0"/>
                    </a:p>
                  </a:txBody>
                  <a:tcPr/>
                </a:tc>
                <a:tc>
                  <a:txBody>
                    <a:bodyPr/>
                    <a:lstStyle/>
                    <a:p>
                      <a:pPr algn="ctr"/>
                      <a:r>
                        <a:rPr lang="en-US" dirty="0" smtClean="0"/>
                        <a:t>8 </a:t>
                      </a:r>
                      <a:r>
                        <a:rPr lang="en-US" dirty="0" err="1" smtClean="0"/>
                        <a:t>TiB</a:t>
                      </a:r>
                      <a:endParaRPr lang="en-US" dirty="0"/>
                    </a:p>
                  </a:txBody>
                  <a:tcPr/>
                </a:tc>
                <a:tc>
                  <a:txBody>
                    <a:bodyPr/>
                    <a:lstStyle/>
                    <a:p>
                      <a:pPr algn="ctr"/>
                      <a:r>
                        <a:rPr lang="en-US" dirty="0" smtClean="0"/>
                        <a:t>308 </a:t>
                      </a:r>
                      <a:r>
                        <a:rPr lang="en-US" dirty="0" err="1" smtClean="0"/>
                        <a:t>GiB</a:t>
                      </a:r>
                      <a:endParaRPr lang="en-US" dirty="0"/>
                    </a:p>
                  </a:txBody>
                  <a:tcPr/>
                </a:tc>
              </a:tr>
              <a:tr h="185420">
                <a:tc>
                  <a:txBody>
                    <a:bodyPr/>
                    <a:lstStyle/>
                    <a:p>
                      <a:pPr algn="ctr"/>
                      <a:r>
                        <a:rPr lang="en-US" b="1" dirty="0" err="1" smtClean="0"/>
                        <a:t>Simutrace</a:t>
                      </a:r>
                      <a:endParaRPr lang="en-US" b="1" dirty="0"/>
                    </a:p>
                  </a:txBody>
                  <a:tcPr>
                    <a:solidFill>
                      <a:srgbClr val="E7EFED"/>
                    </a:solidFill>
                  </a:tcPr>
                </a:tc>
                <a:tc>
                  <a:txBody>
                    <a:bodyPr/>
                    <a:lstStyle/>
                    <a:p>
                      <a:pPr algn="ctr"/>
                      <a:r>
                        <a:rPr lang="en-US" dirty="0" smtClean="0"/>
                        <a:t>110 </a:t>
                      </a:r>
                      <a:r>
                        <a:rPr lang="en-US" dirty="0" err="1" smtClean="0"/>
                        <a:t>GiB</a:t>
                      </a:r>
                      <a:r>
                        <a:rPr lang="en-US" dirty="0" smtClean="0"/>
                        <a:t> (1:32)</a:t>
                      </a:r>
                      <a:endParaRPr lang="en-US" dirty="0"/>
                    </a:p>
                  </a:txBody>
                  <a:tcPr>
                    <a:solidFill>
                      <a:srgbClr val="E7EFED"/>
                    </a:solidFill>
                  </a:tcPr>
                </a:tc>
                <a:tc>
                  <a:txBody>
                    <a:bodyPr/>
                    <a:lstStyle/>
                    <a:p>
                      <a:pPr algn="ctr"/>
                      <a:r>
                        <a:rPr lang="en-US" baseline="0" dirty="0" smtClean="0"/>
                        <a:t>70 </a:t>
                      </a:r>
                      <a:r>
                        <a:rPr lang="en-US" baseline="0" dirty="0" err="1" smtClean="0"/>
                        <a:t>GiB</a:t>
                      </a:r>
                      <a:r>
                        <a:rPr lang="en-US" baseline="0" dirty="0" smtClean="0"/>
                        <a:t> (1:114)</a:t>
                      </a:r>
                      <a:endParaRPr lang="en-US" dirty="0"/>
                    </a:p>
                  </a:txBody>
                  <a:tcPr>
                    <a:solidFill>
                      <a:srgbClr val="E7EFED"/>
                    </a:solidFill>
                  </a:tcPr>
                </a:tc>
                <a:tc>
                  <a:txBody>
                    <a:bodyPr/>
                    <a:lstStyle/>
                    <a:p>
                      <a:pPr algn="ctr"/>
                      <a:r>
                        <a:rPr lang="en-US" baseline="0" dirty="0" smtClean="0"/>
                        <a:t>98 </a:t>
                      </a:r>
                      <a:r>
                        <a:rPr lang="en-US" baseline="0" dirty="0" err="1" smtClean="0"/>
                        <a:t>MiB</a:t>
                      </a:r>
                      <a:r>
                        <a:rPr lang="en-US" baseline="0" dirty="0" smtClean="0"/>
                        <a:t> (1:3142)</a:t>
                      </a:r>
                      <a:endParaRPr lang="en-US" dirty="0"/>
                    </a:p>
                  </a:txBody>
                  <a:tcPr>
                    <a:solidFill>
                      <a:srgbClr val="E7EFED"/>
                    </a:solidFill>
                  </a:tcPr>
                </a:tc>
              </a:tr>
            </a:tbl>
          </a:graphicData>
        </a:graphic>
      </p:graphicFrame>
      <p:sp>
        <p:nvSpPr>
          <p:cNvPr id="7" name="TextBox 6"/>
          <p:cNvSpPr txBox="1"/>
          <p:nvPr/>
        </p:nvSpPr>
        <p:spPr>
          <a:xfrm>
            <a:off x="311463" y="830022"/>
            <a:ext cx="6805749" cy="369332"/>
          </a:xfrm>
          <a:prstGeom prst="rect">
            <a:avLst/>
          </a:prstGeom>
          <a:noFill/>
        </p:spPr>
        <p:txBody>
          <a:bodyPr wrap="square" rtlCol="0">
            <a:spAutoFit/>
          </a:bodyPr>
          <a:lstStyle/>
          <a:p>
            <a:r>
              <a:rPr lang="de-DE" dirty="0">
                <a:solidFill>
                  <a:schemeClr val="bg1">
                    <a:lumMod val="65000"/>
                  </a:schemeClr>
                </a:solidFill>
              </a:rPr>
              <a:t>Want: </a:t>
            </a:r>
            <a:r>
              <a:rPr lang="de-DE" dirty="0" err="1" smtClean="0">
                <a:solidFill>
                  <a:schemeClr val="bg1">
                    <a:lumMod val="65000"/>
                  </a:schemeClr>
                </a:solidFill>
              </a:rPr>
              <a:t>Leverage</a:t>
            </a:r>
            <a:r>
              <a:rPr lang="de-DE" dirty="0" smtClean="0">
                <a:solidFill>
                  <a:schemeClr val="bg1">
                    <a:lumMod val="65000"/>
                  </a:schemeClr>
                </a:solidFill>
              </a:rPr>
              <a:t> </a:t>
            </a:r>
            <a:r>
              <a:rPr lang="de-DE" dirty="0" err="1" smtClean="0">
                <a:solidFill>
                  <a:schemeClr val="bg1">
                    <a:lumMod val="65000"/>
                  </a:schemeClr>
                </a:solidFill>
              </a:rPr>
              <a:t>special</a:t>
            </a:r>
            <a:r>
              <a:rPr lang="de-DE" dirty="0" smtClean="0">
                <a:solidFill>
                  <a:schemeClr val="bg1">
                    <a:lumMod val="65000"/>
                  </a:schemeClr>
                </a:solidFill>
              </a:rPr>
              <a:t> </a:t>
            </a:r>
            <a:r>
              <a:rPr lang="de-DE" dirty="0" err="1" smtClean="0">
                <a:solidFill>
                  <a:schemeClr val="bg1">
                    <a:lumMod val="65000"/>
                  </a:schemeClr>
                </a:solidFill>
              </a:rPr>
              <a:t>purpose</a:t>
            </a:r>
            <a:r>
              <a:rPr lang="de-DE" dirty="0" smtClean="0">
                <a:solidFill>
                  <a:schemeClr val="bg1">
                    <a:lumMod val="65000"/>
                  </a:schemeClr>
                </a:solidFill>
              </a:rPr>
              <a:t> </a:t>
            </a:r>
            <a:r>
              <a:rPr lang="de-DE" dirty="0" err="1" smtClean="0">
                <a:solidFill>
                  <a:schemeClr val="bg1">
                    <a:lumMod val="65000"/>
                  </a:schemeClr>
                </a:solidFill>
              </a:rPr>
              <a:t>compression</a:t>
            </a:r>
            <a:r>
              <a:rPr lang="de-DE" dirty="0" smtClean="0">
                <a:solidFill>
                  <a:schemeClr val="bg1">
                    <a:lumMod val="65000"/>
                  </a:schemeClr>
                </a:solidFill>
              </a:rPr>
              <a:t> </a:t>
            </a:r>
            <a:r>
              <a:rPr lang="de-DE" dirty="0" err="1" smtClean="0">
                <a:solidFill>
                  <a:schemeClr val="bg1">
                    <a:lumMod val="65000"/>
                  </a:schemeClr>
                </a:solidFill>
              </a:rPr>
              <a:t>schemes</a:t>
            </a:r>
            <a:endParaRPr lang="en-US" dirty="0">
              <a:solidFill>
                <a:schemeClr val="bg1">
                  <a:lumMod val="65000"/>
                </a:schemeClr>
              </a:solidFill>
            </a:endParaRPr>
          </a:p>
        </p:txBody>
      </p:sp>
    </p:spTree>
    <p:extLst>
      <p:ext uri="{BB962C8B-B14F-4D97-AF65-F5344CB8AC3E}">
        <p14:creationId xmlns:p14="http://schemas.microsoft.com/office/powerpoint/2010/main" val="2412541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IT-Masterslides-EN-SDQ">
  <a:themeElements>
    <a:clrScheme name="Standarddesign 1">
      <a:dk1>
        <a:srgbClr val="000000"/>
      </a:dk1>
      <a:lt1>
        <a:srgbClr val="FFFFFF"/>
      </a:lt1>
      <a:dk2>
        <a:srgbClr val="000000"/>
      </a:dk2>
      <a:lt2>
        <a:srgbClr val="D9D9D9"/>
      </a:lt2>
      <a:accent1>
        <a:srgbClr val="009682"/>
      </a:accent1>
      <a:accent2>
        <a:srgbClr val="4664AA"/>
      </a:accent2>
      <a:accent3>
        <a:srgbClr val="FFFFFF"/>
      </a:accent3>
      <a:accent4>
        <a:srgbClr val="000000"/>
      </a:accent4>
      <a:accent5>
        <a:srgbClr val="AAC9C1"/>
      </a:accent5>
      <a:accent6>
        <a:srgbClr val="3F5A9A"/>
      </a:accent6>
      <a:hlink>
        <a:srgbClr val="808080"/>
      </a:hlink>
      <a:folHlink>
        <a:srgbClr val="7D92C3"/>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D9D9D9"/>
        </a:lt2>
        <a:accent1>
          <a:srgbClr val="009682"/>
        </a:accent1>
        <a:accent2>
          <a:srgbClr val="4664AA"/>
        </a:accent2>
        <a:accent3>
          <a:srgbClr val="FFFFFF"/>
        </a:accent3>
        <a:accent4>
          <a:srgbClr val="000000"/>
        </a:accent4>
        <a:accent5>
          <a:srgbClr val="AAC9C1"/>
        </a:accent5>
        <a:accent6>
          <a:srgbClr val="3F5A9A"/>
        </a:accent6>
        <a:hlink>
          <a:srgbClr val="808080"/>
        </a:hlink>
        <a:folHlink>
          <a:srgbClr val="7D92C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KIT-Masterslides-EN-SDQ</Template>
  <TotalTime>0</TotalTime>
  <Words>1698</Words>
  <Application>Microsoft Office PowerPoint</Application>
  <PresentationFormat>Bildschirmpräsentation (4:3)</PresentationFormat>
  <Paragraphs>397</Paragraphs>
  <Slides>15</Slides>
  <Notes>15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Symbol</vt:lpstr>
      <vt:lpstr>Wingdings</vt:lpstr>
      <vt:lpstr>KIT-Masterslides-EN-SDQ</vt:lpstr>
      <vt:lpstr>PowerPoint-Präsentation</vt:lpstr>
      <vt:lpstr>Motivation</vt:lpstr>
      <vt:lpstr>Memory Tracing</vt:lpstr>
      <vt:lpstr>Memory Tracing</vt:lpstr>
      <vt:lpstr>Simutrace Design Goals</vt:lpstr>
      <vt:lpstr>Simutrace Architecture</vt:lpstr>
      <vt:lpstr>Simutrace – Flexibility</vt:lpstr>
      <vt:lpstr>Simutrace – Speed</vt:lpstr>
      <vt:lpstr>Simutrace – Compression</vt:lpstr>
      <vt:lpstr>Simutrace – Storage</vt:lpstr>
      <vt:lpstr>Demo – Memory Reconstruction</vt:lpstr>
      <vt:lpstr>Simutrace</vt:lpstr>
      <vt:lpstr>Conclusion</vt:lpstr>
      <vt:lpstr>PowerPoint-Präsentation</vt:lpstr>
      <vt:lpstr>Simutrace in Research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martens</dc:creator>
  <cp:lastModifiedBy>Admin</cp:lastModifiedBy>
  <cp:revision>1032</cp:revision>
  <dcterms:created xsi:type="dcterms:W3CDTF">2010-10-20T15:21:04Z</dcterms:created>
  <dcterms:modified xsi:type="dcterms:W3CDTF">2014-05-20T14:46:23Z</dcterms:modified>
</cp:coreProperties>
</file>