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73" r:id="rId2"/>
    <p:sldId id="274" r:id="rId3"/>
    <p:sldId id="275" r:id="rId4"/>
    <p:sldId id="276" r:id="rId5"/>
    <p:sldId id="291" r:id="rId6"/>
    <p:sldId id="277" r:id="rId7"/>
    <p:sldId id="292" r:id="rId8"/>
    <p:sldId id="293" r:id="rId9"/>
    <p:sldId id="294" r:id="rId10"/>
    <p:sldId id="280" r:id="rId11"/>
    <p:sldId id="281" r:id="rId12"/>
    <p:sldId id="283" r:id="rId13"/>
    <p:sldId id="284" r:id="rId14"/>
    <p:sldId id="287" r:id="rId15"/>
    <p:sldId id="286" r:id="rId16"/>
    <p:sldId id="285" r:id="rId17"/>
    <p:sldId id="288" r:id="rId18"/>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AAE6"/>
    <a:srgbClr val="5A6EB4"/>
    <a:srgbClr val="A00078"/>
    <a:srgbClr val="A01E28"/>
    <a:srgbClr val="A08232"/>
    <a:srgbClr val="DCA01E"/>
    <a:srgbClr val="FA8214"/>
    <a:srgbClr val="82B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23" autoAdjust="0"/>
    <p:restoredTop sz="91837" autoAdjust="0"/>
  </p:normalViewPr>
  <p:slideViewPr>
    <p:cSldViewPr snapToGrid="0">
      <p:cViewPr varScale="1">
        <p:scale>
          <a:sx n="71" d="100"/>
          <a:sy n="71" d="100"/>
        </p:scale>
        <p:origin x="-882" y="-90"/>
      </p:cViewPr>
      <p:guideLst>
        <p:guide orient="horz" pos="2160"/>
        <p:guide pos="2880"/>
      </p:guideLst>
    </p:cSldViewPr>
  </p:slideViewPr>
  <p:outlineViewPr>
    <p:cViewPr>
      <p:scale>
        <a:sx n="33" d="100"/>
        <a:sy n="33" d="100"/>
      </p:scale>
      <p:origin x="0" y="1014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256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8" name="Rectangle 4"/>
          <p:cNvSpPr>
            <a:spLocks noGrp="1" noChangeArrowheads="1"/>
          </p:cNvSpPr>
          <p:nvPr>
            <p:ph type="ftr" sz="quarter" idx="2"/>
          </p:nvPr>
        </p:nvSpPr>
        <p:spPr bwMode="auto">
          <a:xfrm>
            <a:off x="3660775" y="468313"/>
            <a:ext cx="2759075" cy="279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latin typeface="Arial" charset="0"/>
              </a:defRPr>
            </a:lvl1pPr>
          </a:lstStyle>
          <a:p>
            <a:pPr>
              <a:defRPr/>
            </a:pPr>
            <a:r>
              <a:rPr lang="de-DE"/>
              <a:t>Prof. Dr. Max Mustermann | Musterfakultät</a:t>
            </a:r>
          </a:p>
        </p:txBody>
      </p:sp>
      <p:sp>
        <p:nvSpPr>
          <p:cNvPr id="47111" name="Text Box 7"/>
          <p:cNvSpPr txBox="1">
            <a:spLocks noChangeArrowheads="1"/>
          </p:cNvSpPr>
          <p:nvPr/>
        </p:nvSpPr>
        <p:spPr bwMode="auto">
          <a:xfrm>
            <a:off x="541338" y="8532813"/>
            <a:ext cx="3103562" cy="244475"/>
          </a:xfrm>
          <a:prstGeom prst="rect">
            <a:avLst/>
          </a:prstGeom>
          <a:noFill/>
          <a:ln w="9525">
            <a:noFill/>
            <a:miter lim="800000"/>
            <a:headEnd/>
            <a:tailEnd/>
          </a:ln>
          <a:effectLst/>
        </p:spPr>
        <p:txBody>
          <a:bodyPr lIns="0" tIns="0" rIns="0" bIns="0">
            <a:spAutoFit/>
          </a:bodyPr>
          <a:lstStyle/>
          <a:p>
            <a:pPr>
              <a:defRPr/>
            </a:pPr>
            <a:r>
              <a:rPr lang="en-US" sz="800">
                <a:latin typeface="Arial" pitchFamily="34" charset="0"/>
              </a:rPr>
              <a:t>KIT – University of the State of Baden-Wuerttemberg and </a:t>
            </a:r>
            <a:br>
              <a:rPr lang="en-US" sz="800">
                <a:latin typeface="Arial" pitchFamily="34" charset="0"/>
              </a:rPr>
            </a:br>
            <a:r>
              <a:rPr lang="en-US" sz="800">
                <a:latin typeface="Arial" pitchFamily="34" charset="0"/>
              </a:rPr>
              <a:t>National Laboratory of the Helmholtz Association</a:t>
            </a:r>
          </a:p>
        </p:txBody>
      </p:sp>
      <p:pic>
        <p:nvPicPr>
          <p:cNvPr id="6148" name="Picture 11" descr="KIT-Logo-rgb_de"/>
          <p:cNvPicPr>
            <a:picLocks noChangeAspect="1" noChangeArrowheads="1"/>
          </p:cNvPicPr>
          <p:nvPr/>
        </p:nvPicPr>
        <p:blipFill>
          <a:blip r:embed="rId2" cstate="print"/>
          <a:srcRect/>
          <a:stretch>
            <a:fillRect/>
          </a:stretch>
        </p:blipFill>
        <p:spPr bwMode="auto">
          <a:xfrm>
            <a:off x="549275" y="188913"/>
            <a:ext cx="1008063" cy="465137"/>
          </a:xfrm>
          <a:prstGeom prst="rect">
            <a:avLst/>
          </a:prstGeom>
          <a:noFill/>
          <a:ln w="9525">
            <a:noFill/>
            <a:miter lim="800000"/>
            <a:headEnd/>
            <a:tailEnd/>
          </a:ln>
        </p:spPr>
      </p:pic>
    </p:spTree>
    <p:extLst>
      <p:ext uri="{BB962C8B-B14F-4D97-AF65-F5344CB8AC3E}">
        <p14:creationId xmlns:p14="http://schemas.microsoft.com/office/powerpoint/2010/main" val="16596326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de-DE"/>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de-DE"/>
          </a:p>
        </p:txBody>
      </p:sp>
      <p:sp>
        <p:nvSpPr>
          <p:cNvPr id="5124" name="Rectangle 4"/>
          <p:cNvSpPr>
            <a:spLocks noGrp="1" noRot="1" noChangeAspect="1" noChangeArrowheads="1" noTextEdit="1"/>
          </p:cNvSpPr>
          <p:nvPr>
            <p:ph type="sldImg" idx="2"/>
          </p:nvPr>
        </p:nvSpPr>
        <p:spPr bwMode="auto">
          <a:xfrm>
            <a:off x="701566" y="606973"/>
            <a:ext cx="1584434" cy="1188326"/>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1939159"/>
            <a:ext cx="5486400" cy="65190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Textmasterformate durch Klicken bearbeiten</a:t>
            </a:r>
          </a:p>
          <a:p>
            <a:pPr lvl="1"/>
            <a:r>
              <a:rPr lang="de-DE" noProof="0" dirty="0" smtClean="0"/>
              <a:t>Zweite Ebene</a:t>
            </a:r>
          </a:p>
          <a:p>
            <a:pPr lvl="2"/>
            <a:r>
              <a:rPr lang="de-DE" noProof="0" dirty="0" smtClean="0"/>
              <a:t>Dritte Ebene</a:t>
            </a:r>
          </a:p>
          <a:p>
            <a:pPr lvl="3"/>
            <a:r>
              <a:rPr lang="de-DE" noProof="0" dirty="0" smtClean="0"/>
              <a:t>Vierte Ebene</a:t>
            </a:r>
          </a:p>
          <a:p>
            <a:pPr lvl="4"/>
            <a:r>
              <a:rPr lang="de-DE" noProof="0" dirty="0" smtClean="0"/>
              <a:t>Fünfte Ebene</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de-DE" dirty="0"/>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2BDCDAC-DE62-4AD3-97B8-72AB65504827}" type="slidenum">
              <a:rPr lang="de-DE"/>
              <a:pPr>
                <a:defRPr/>
              </a:pPr>
              <a:t>‹Nr.›</a:t>
            </a:fld>
            <a:endParaRPr lang="de-DE" dirty="0"/>
          </a:p>
        </p:txBody>
      </p:sp>
      <p:sp>
        <p:nvSpPr>
          <p:cNvPr id="2" name="Textfeld 1"/>
          <p:cNvSpPr txBox="1"/>
          <p:nvPr/>
        </p:nvSpPr>
        <p:spPr>
          <a:xfrm>
            <a:off x="2380593" y="630622"/>
            <a:ext cx="1371600" cy="369332"/>
          </a:xfrm>
          <a:prstGeom prst="rect">
            <a:avLst/>
          </a:prstGeom>
          <a:noFill/>
        </p:spPr>
        <p:txBody>
          <a:bodyPr wrap="square" rtlCol="0">
            <a:spAutoFit/>
          </a:bodyPr>
          <a:lstStyle/>
          <a:p>
            <a:r>
              <a:rPr lang="en-US" dirty="0" smtClean="0"/>
              <a:t>Slide</a:t>
            </a:r>
            <a:r>
              <a:rPr lang="en-US" baseline="0" dirty="0" smtClean="0"/>
              <a:t>: </a:t>
            </a:r>
            <a:fld id="{32BDCDAC-DE62-4AD3-97B8-72AB65504827}" type="slidenum">
              <a:rPr lang="de-DE" smtClean="0"/>
              <a:pPr/>
              <a:t>‹Nr.›</a:t>
            </a:fld>
            <a:r>
              <a:rPr lang="en-US" baseline="0" dirty="0" smtClean="0"/>
              <a:t> </a:t>
            </a:r>
            <a:endParaRPr lang="en-US" dirty="0"/>
          </a:p>
        </p:txBody>
      </p:sp>
    </p:spTree>
    <p:extLst>
      <p:ext uri="{BB962C8B-B14F-4D97-AF65-F5344CB8AC3E}">
        <p14:creationId xmlns:p14="http://schemas.microsoft.com/office/powerpoint/2010/main" val="30463841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Hello,</a:t>
            </a:r>
          </a:p>
          <a:p>
            <a:r>
              <a:rPr lang="en-US" dirty="0" smtClean="0"/>
              <a:t>My</a:t>
            </a:r>
            <a:r>
              <a:rPr lang="en-US" baseline="0" dirty="0" smtClean="0"/>
              <a:t> name is Marc Rittinghaus. </a:t>
            </a:r>
          </a:p>
          <a:p>
            <a:r>
              <a:rPr lang="en-US" baseline="0" dirty="0" smtClean="0"/>
              <a:t>I’m from the System Architecture Group at KIT</a:t>
            </a:r>
          </a:p>
          <a:p>
            <a:endParaRPr lang="en-US" baseline="0" dirty="0" smtClean="0"/>
          </a:p>
          <a:p>
            <a:r>
              <a:rPr lang="en-US" baseline="0" dirty="0" err="1" smtClean="0"/>
              <a:t>SimuBoost</a:t>
            </a:r>
            <a:r>
              <a:rPr lang="en-US" baseline="0" dirty="0" smtClean="0"/>
              <a:t> Scalable Parallelization of Functional System Simulation</a:t>
            </a:r>
            <a:endParaRPr lang="en-US" dirty="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a:t>
            </a:fld>
            <a:endParaRPr lang="de-DE"/>
          </a:p>
        </p:txBody>
      </p:sp>
    </p:spTree>
    <p:extLst>
      <p:ext uri="{BB962C8B-B14F-4D97-AF65-F5344CB8AC3E}">
        <p14:creationId xmlns:p14="http://schemas.microsoft.com/office/powerpoint/2010/main" val="1426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10</a:t>
            </a:fld>
            <a:endParaRPr lang="de-DE"/>
          </a:p>
        </p:txBody>
      </p:sp>
    </p:spTree>
    <p:extLst>
      <p:ext uri="{BB962C8B-B14F-4D97-AF65-F5344CB8AC3E}">
        <p14:creationId xmlns:p14="http://schemas.microsoft.com/office/powerpoint/2010/main" val="1498940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11</a:t>
            </a:fld>
            <a:endParaRPr lang="de-DE"/>
          </a:p>
        </p:txBody>
      </p:sp>
    </p:spTree>
    <p:extLst>
      <p:ext uri="{BB962C8B-B14F-4D97-AF65-F5344CB8AC3E}">
        <p14:creationId xmlns:p14="http://schemas.microsoft.com/office/powerpoint/2010/main" val="1093338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12</a:t>
            </a:fld>
            <a:endParaRPr lang="de-DE" dirty="0"/>
          </a:p>
        </p:txBody>
      </p:sp>
    </p:spTree>
    <p:extLst>
      <p:ext uri="{BB962C8B-B14F-4D97-AF65-F5344CB8AC3E}">
        <p14:creationId xmlns:p14="http://schemas.microsoft.com/office/powerpoint/2010/main" val="24429850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13</a:t>
            </a:fld>
            <a:endParaRPr lang="de-DE" dirty="0"/>
          </a:p>
        </p:txBody>
      </p:sp>
    </p:spTree>
    <p:extLst>
      <p:ext uri="{BB962C8B-B14F-4D97-AF65-F5344CB8AC3E}">
        <p14:creationId xmlns:p14="http://schemas.microsoft.com/office/powerpoint/2010/main" val="1277834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14</a:t>
            </a:fld>
            <a:endParaRPr lang="de-DE" dirty="0"/>
          </a:p>
        </p:txBody>
      </p:sp>
    </p:spTree>
    <p:extLst>
      <p:ext uri="{BB962C8B-B14F-4D97-AF65-F5344CB8AC3E}">
        <p14:creationId xmlns:p14="http://schemas.microsoft.com/office/powerpoint/2010/main" val="52057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15</a:t>
            </a:fld>
            <a:endParaRPr lang="de-DE"/>
          </a:p>
        </p:txBody>
      </p:sp>
    </p:spTree>
    <p:extLst>
      <p:ext uri="{BB962C8B-B14F-4D97-AF65-F5344CB8AC3E}">
        <p14:creationId xmlns:p14="http://schemas.microsoft.com/office/powerpoint/2010/main" val="35427423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16</a:t>
            </a:fld>
            <a:endParaRPr lang="de-DE"/>
          </a:p>
        </p:txBody>
      </p:sp>
    </p:spTree>
    <p:extLst>
      <p:ext uri="{BB962C8B-B14F-4D97-AF65-F5344CB8AC3E}">
        <p14:creationId xmlns:p14="http://schemas.microsoft.com/office/powerpoint/2010/main" val="4180062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17</a:t>
            </a:fld>
            <a:endParaRPr lang="de-DE" dirty="0"/>
          </a:p>
        </p:txBody>
      </p:sp>
    </p:spTree>
    <p:extLst>
      <p:ext uri="{BB962C8B-B14F-4D97-AF65-F5344CB8AC3E}">
        <p14:creationId xmlns:p14="http://schemas.microsoft.com/office/powerpoint/2010/main" val="3300448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Operating</a:t>
            </a:r>
            <a:r>
              <a:rPr lang="en-US" baseline="0" dirty="0" smtClean="0"/>
              <a:t> System Research often means adapting </a:t>
            </a:r>
            <a:r>
              <a:rPr lang="en-US" baseline="0" dirty="0" err="1" smtClean="0"/>
              <a:t>Oses</a:t>
            </a:r>
            <a:r>
              <a:rPr lang="en-US" baseline="0" dirty="0" smtClean="0"/>
              <a:t> to new workloads and hardware platforms</a:t>
            </a:r>
          </a:p>
          <a:p>
            <a:r>
              <a:rPr lang="en-US" baseline="0" dirty="0" smtClean="0"/>
              <a:t>and finding bottlenecks that prevent the system to perform well in certain scenarios.</a:t>
            </a:r>
          </a:p>
          <a:p>
            <a:endParaRPr lang="en-US" baseline="0" dirty="0" smtClean="0"/>
          </a:p>
          <a:p>
            <a:r>
              <a:rPr lang="en-US" baseline="0" dirty="0" smtClean="0"/>
              <a:t>To identify those bottlenecks it is necessary to get a detailed insight into…</a:t>
            </a:r>
          </a:p>
          <a:p>
            <a:r>
              <a:rPr lang="en-US" baseline="0" dirty="0" smtClean="0"/>
              <a:t>	execution of applications and the kernel</a:t>
            </a:r>
          </a:p>
          <a:p>
            <a:r>
              <a:rPr lang="en-US" baseline="0" dirty="0" smtClean="0"/>
              <a:t>	and the interaction of system components</a:t>
            </a:r>
          </a:p>
          <a:p>
            <a:endParaRPr lang="en-US" baseline="0" dirty="0" smtClean="0"/>
          </a:p>
          <a:p>
            <a:r>
              <a:rPr lang="en-US" baseline="0" dirty="0" smtClean="0"/>
              <a:t>As the memory subsystem also heavily determines the performance of the system</a:t>
            </a:r>
          </a:p>
          <a:p>
            <a:r>
              <a:rPr lang="en-US" baseline="0" dirty="0" smtClean="0"/>
              <a:t>	information on memory access patterns</a:t>
            </a:r>
          </a:p>
          <a:p>
            <a:r>
              <a:rPr lang="en-US" baseline="0" dirty="0" smtClean="0"/>
              <a:t>	as well as on the efficiency of caches</a:t>
            </a:r>
          </a:p>
          <a:p>
            <a:r>
              <a:rPr lang="en-US" baseline="0" dirty="0" smtClean="0"/>
              <a:t>are of great value, too.</a:t>
            </a:r>
          </a:p>
          <a:p>
            <a:endParaRPr lang="en-US" baseline="0" dirty="0" smtClean="0"/>
          </a:p>
          <a:p>
            <a:r>
              <a:rPr lang="en-US" baseline="0" dirty="0" smtClean="0"/>
              <a:t>However, getting all those information on a standard system, running on real hardware, is very hard.</a:t>
            </a:r>
          </a:p>
          <a:p>
            <a:r>
              <a:rPr lang="en-US" baseline="0" dirty="0" smtClean="0"/>
              <a:t>CLICK</a:t>
            </a:r>
          </a:p>
          <a:p>
            <a:r>
              <a:rPr lang="en-US" baseline="0" dirty="0" smtClean="0"/>
              <a:t>Because the measurements distort the results.</a:t>
            </a:r>
          </a:p>
          <a:p>
            <a:r>
              <a:rPr lang="en-US" baseline="0" dirty="0" smtClean="0"/>
              <a:t>This is especially the case for measurements regarding memory access patterns or the cache efficiency</a:t>
            </a:r>
          </a:p>
          <a:p>
            <a:endParaRPr lang="en-US" baseline="0" dirty="0" smtClean="0"/>
          </a:p>
          <a:p>
            <a:r>
              <a:rPr lang="en-US" baseline="0" dirty="0" smtClean="0"/>
              <a:t>CLICK</a:t>
            </a:r>
          </a:p>
          <a:p>
            <a:endParaRPr lang="en-US" baseline="0" dirty="0" smtClean="0"/>
          </a:p>
          <a:p>
            <a:r>
              <a:rPr lang="en-US" baseline="0" dirty="0" smtClean="0"/>
              <a:t>A good approach is to use functional system simulation….</a:t>
            </a: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2</a:t>
            </a:fld>
            <a:endParaRPr lang="de-DE"/>
          </a:p>
        </p:txBody>
      </p:sp>
    </p:spTree>
    <p:extLst>
      <p:ext uri="{BB962C8B-B14F-4D97-AF65-F5344CB8AC3E}">
        <p14:creationId xmlns:p14="http://schemas.microsoft.com/office/powerpoint/2010/main" val="1913656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However,</a:t>
            </a:r>
            <a:r>
              <a:rPr lang="en-US" baseline="0" dirty="0" smtClean="0"/>
              <a:t> a problem of functional simulation is that, generally, it is very slow.</a:t>
            </a:r>
          </a:p>
          <a:p>
            <a:endParaRPr lang="en-US" baseline="0" dirty="0" smtClean="0"/>
          </a:p>
          <a:p>
            <a:r>
              <a:rPr lang="en-US" dirty="0" smtClean="0"/>
              <a:t>To get a better understanding of the general</a:t>
            </a:r>
            <a:r>
              <a:rPr lang="en-US" baseline="0" dirty="0" smtClean="0"/>
              <a:t> </a:t>
            </a:r>
            <a:r>
              <a:rPr lang="en-US" dirty="0" smtClean="0"/>
              <a:t>slowdown incurred</a:t>
            </a:r>
            <a:r>
              <a:rPr lang="en-US" baseline="0" dirty="0" smtClean="0"/>
              <a:t> by functional simulation, we ran various benchmarks</a:t>
            </a:r>
          </a:p>
          <a:p>
            <a:r>
              <a:rPr lang="en-US" baseline="0" dirty="0" smtClean="0"/>
              <a:t>and found that the slowdown for QMU is around a factor of 100.</a:t>
            </a:r>
          </a:p>
          <a:p>
            <a:endParaRPr lang="en-US" baseline="0" dirty="0" smtClean="0"/>
          </a:p>
          <a:p>
            <a:r>
              <a:rPr lang="en-US" baseline="0" dirty="0" smtClean="0"/>
              <a:t>For </a:t>
            </a:r>
            <a:r>
              <a:rPr lang="en-US" baseline="0" dirty="0" err="1" smtClean="0"/>
              <a:t>Simics</a:t>
            </a:r>
            <a:r>
              <a:rPr lang="en-US" baseline="0" dirty="0" smtClean="0"/>
              <a:t> the slowdown is even one order of magnitude higher.</a:t>
            </a:r>
          </a:p>
          <a:p>
            <a:r>
              <a:rPr lang="en-US" baseline="0" dirty="0" smtClean="0"/>
              <a:t>-&gt; More advanced simulation pipeline (timing simulations)</a:t>
            </a:r>
          </a:p>
          <a:p>
            <a:endParaRPr lang="en-US" baseline="0" dirty="0" smtClean="0"/>
          </a:p>
          <a:p>
            <a:r>
              <a:rPr lang="en-US" baseline="0" dirty="0" smtClean="0"/>
              <a:t>To give you a better idea of what this slowdown means in practice</a:t>
            </a:r>
          </a:p>
          <a:p>
            <a:r>
              <a:rPr lang="en-US" baseline="0" dirty="0" smtClean="0"/>
              <a:t>-&gt; guiding example</a:t>
            </a:r>
          </a:p>
          <a:p>
            <a:endParaRPr lang="en-US" baseline="0" dirty="0" smtClean="0"/>
          </a:p>
          <a:p>
            <a:r>
              <a:rPr lang="en-US" baseline="0" dirty="0" smtClean="0"/>
              <a:t>CLICK</a:t>
            </a:r>
          </a:p>
          <a:p>
            <a:endParaRPr lang="en-US" baseline="0" dirty="0" smtClean="0"/>
          </a:p>
          <a:p>
            <a:r>
              <a:rPr lang="en-US" baseline="0" dirty="0" smtClean="0"/>
              <a:t>Not practicable for long-running workloads</a:t>
            </a: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3</a:t>
            </a:fld>
            <a:endParaRPr lang="de-DE"/>
          </a:p>
        </p:txBody>
      </p:sp>
    </p:spTree>
    <p:extLst>
      <p:ext uri="{BB962C8B-B14F-4D97-AF65-F5344CB8AC3E}">
        <p14:creationId xmlns:p14="http://schemas.microsoft.com/office/powerpoint/2010/main" val="3542742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So we asked ourselves</a:t>
            </a:r>
            <a:r>
              <a:rPr lang="en-US" baseline="0" dirty="0" smtClean="0"/>
              <a:t>: is there a way to speed up the simulation?</a:t>
            </a: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4</a:t>
            </a:fld>
            <a:endParaRPr lang="de-DE"/>
          </a:p>
        </p:txBody>
      </p:sp>
    </p:spTree>
    <p:extLst>
      <p:ext uri="{BB962C8B-B14F-4D97-AF65-F5344CB8AC3E}">
        <p14:creationId xmlns:p14="http://schemas.microsoft.com/office/powerpoint/2010/main" val="2649115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So we asked ourselves</a:t>
            </a:r>
            <a:r>
              <a:rPr lang="en-US" baseline="0" dirty="0" smtClean="0"/>
              <a:t>: is there a way to speed up the simulation?</a:t>
            </a:r>
          </a:p>
          <a:p>
            <a:endParaRPr lang="en-US" baseline="0" dirty="0" smtClean="0"/>
          </a:p>
          <a:p>
            <a:r>
              <a:rPr lang="en-US" baseline="0" dirty="0" smtClean="0"/>
              <a:t>Previous work has proposed to simulate each virtual CPU on a dedicated physical core. This approach inherently scales with the number of the simulated CPUs or cores. In the case of our memory duplication scenario, however, it would still take at least 2 and a half months to complete the simulation. And this is even if we were simulating a quad-core and assuming that the workload in the simulation perfectly scales with the additional simulated cores. So a huge drawback of this approach is that it does not accelerates the simulation of a single-core, but depends on a high degree of parallelization in the simulated machine.</a:t>
            </a:r>
          </a:p>
          <a:p>
            <a:endParaRPr lang="en-US" baseline="0" dirty="0" smtClean="0"/>
          </a:p>
          <a:p>
            <a:r>
              <a:rPr lang="en-US" baseline="0" dirty="0" smtClean="0"/>
              <a:t>Another approach to speedup simulation is to simulate only representative time intervals and extrapolate the results measured on these intervals. </a:t>
            </a:r>
          </a:p>
          <a:p>
            <a:r>
              <a:rPr lang="en-US" baseline="0" dirty="0" smtClean="0"/>
              <a:t>Of course, one must find those intervals first. As this technique is typically used for micro-architectural simulation it requires an initial run with functional simulation to identify them. Now, if the analysis is very costly you can use it to limit the analysis to short representative intervals and run the rest using plain functional simulation without any monitoring applied. </a:t>
            </a:r>
          </a:p>
          <a:p>
            <a:r>
              <a:rPr lang="en-US" baseline="0" dirty="0" smtClean="0"/>
              <a:t>Unfortunately, this is not possible in many scenarios: </a:t>
            </a:r>
          </a:p>
          <a:p>
            <a:pPr marL="228600" indent="-228600">
              <a:buAutoNum type="arabicParenBoth"/>
            </a:pPr>
            <a:r>
              <a:rPr lang="en-US" baseline="0" dirty="0" smtClean="0"/>
              <a:t>On the one hand, this is because this technique depend on phase behavior and there are many applications that do not show much phase behavior. </a:t>
            </a:r>
            <a:r>
              <a:rPr lang="en-US" baseline="0" dirty="0" err="1" smtClean="0"/>
              <a:t>Gcc</a:t>
            </a:r>
            <a:r>
              <a:rPr lang="en-US" baseline="0" dirty="0" smtClean="0"/>
              <a:t>, for example, which is used a lot in a kernel build is such an application. This technique is thus not well suited to analyze a kernel build.</a:t>
            </a:r>
          </a:p>
          <a:p>
            <a:pPr marL="228600" indent="-228600">
              <a:buAutoNum type="arabicParenBoth"/>
            </a:pPr>
            <a:r>
              <a:rPr lang="en-US" baseline="0" dirty="0" smtClean="0"/>
              <a:t>On the other hand, it is very difficult to find representative duplication in the workload without analyzing the duplication in the first place.</a:t>
            </a:r>
          </a:p>
          <a:p>
            <a:endParaRPr lang="en-US" baseline="0" dirty="0" smtClean="0"/>
          </a:p>
          <a:p>
            <a:r>
              <a:rPr lang="en-US" dirty="0" smtClean="0"/>
              <a:t>So</a:t>
            </a:r>
            <a:r>
              <a:rPr lang="en-US" baseline="0" dirty="0" smtClean="0"/>
              <a:t> an acceleration technique we would really benefit from:</a:t>
            </a:r>
            <a:endParaRPr lang="en-US" baseline="0" dirty="0"/>
          </a:p>
          <a:p>
            <a:r>
              <a:rPr lang="en-US" baseline="0" dirty="0" smtClean="0"/>
              <a:t>Scales-out single-core simulation and does not depend on phase behavior </a:t>
            </a:r>
          </a:p>
          <a:p>
            <a:r>
              <a:rPr lang="en-US" baseline="0" dirty="0" smtClean="0"/>
              <a:t>and thus allows us to inspect the full run-time of the workload</a:t>
            </a:r>
            <a:r>
              <a:rPr lang="en-US" dirty="0" smtClean="0"/>
              <a:t> </a:t>
            </a:r>
          </a:p>
          <a:p>
            <a:endParaRPr lang="en-US" baseline="0" dirty="0" smtClean="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5</a:t>
            </a:fld>
            <a:endParaRPr lang="de-DE"/>
          </a:p>
        </p:txBody>
      </p:sp>
    </p:spTree>
    <p:extLst>
      <p:ext uri="{BB962C8B-B14F-4D97-AF65-F5344CB8AC3E}">
        <p14:creationId xmlns:p14="http://schemas.microsoft.com/office/powerpoint/2010/main" val="2649115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An approach that is able to deliver this goal </a:t>
            </a:r>
            <a:endParaRPr lang="en-US" dirty="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6</a:t>
            </a:fld>
            <a:endParaRPr lang="de-DE"/>
          </a:p>
        </p:txBody>
      </p:sp>
    </p:spTree>
    <p:extLst>
      <p:ext uri="{BB962C8B-B14F-4D97-AF65-F5344CB8AC3E}">
        <p14:creationId xmlns:p14="http://schemas.microsoft.com/office/powerpoint/2010/main" val="2597520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An approach that is able to deliver this goal </a:t>
            </a:r>
            <a:endParaRPr lang="en-US" dirty="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7</a:t>
            </a:fld>
            <a:endParaRPr lang="de-DE"/>
          </a:p>
        </p:txBody>
      </p:sp>
    </p:spTree>
    <p:extLst>
      <p:ext uri="{BB962C8B-B14F-4D97-AF65-F5344CB8AC3E}">
        <p14:creationId xmlns:p14="http://schemas.microsoft.com/office/powerpoint/2010/main" val="2597520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8</a:t>
            </a:fld>
            <a:endParaRPr lang="de-DE"/>
          </a:p>
        </p:txBody>
      </p:sp>
    </p:spTree>
    <p:extLst>
      <p:ext uri="{BB962C8B-B14F-4D97-AF65-F5344CB8AC3E}">
        <p14:creationId xmlns:p14="http://schemas.microsoft.com/office/powerpoint/2010/main" val="1469495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9</a:t>
            </a:fld>
            <a:endParaRPr lang="de-DE"/>
          </a:p>
        </p:txBody>
      </p:sp>
    </p:spTree>
    <p:extLst>
      <p:ext uri="{BB962C8B-B14F-4D97-AF65-F5344CB8AC3E}">
        <p14:creationId xmlns:p14="http://schemas.microsoft.com/office/powerpoint/2010/main" val="14694959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8" name="Picture 3" descr="C:\Users\marcritt\Desktop\bkg-gry.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658732"/>
            <a:ext cx="9144000" cy="319926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9" descr="II_rahmen_neu_titel"/>
          <p:cNvPicPr>
            <a:picLocks noChangeAspect="1" noChangeArrowheads="1"/>
          </p:cNvPicPr>
          <p:nvPr/>
        </p:nvPicPr>
        <p:blipFill>
          <a:blip r:embed="rId3" cstate="print"/>
          <a:srcRect/>
          <a:stretch>
            <a:fillRect/>
          </a:stretch>
        </p:blipFill>
        <p:spPr bwMode="auto">
          <a:xfrm>
            <a:off x="0" y="-3175"/>
            <a:ext cx="9144000" cy="6870700"/>
          </a:xfrm>
          <a:prstGeom prst="rect">
            <a:avLst/>
          </a:prstGeom>
          <a:noFill/>
          <a:ln w="9525">
            <a:noFill/>
            <a:miter lim="800000"/>
            <a:headEnd/>
            <a:tailEnd/>
          </a:ln>
        </p:spPr>
      </p:pic>
      <p:sp>
        <p:nvSpPr>
          <p:cNvPr id="4" name="Text Box 14"/>
          <p:cNvSpPr txBox="1">
            <a:spLocks noChangeArrowheads="1"/>
          </p:cNvSpPr>
          <p:nvPr/>
        </p:nvSpPr>
        <p:spPr bwMode="auto">
          <a:xfrm>
            <a:off x="396874" y="6426253"/>
            <a:ext cx="5620468" cy="307777"/>
          </a:xfrm>
          <a:prstGeom prst="rect">
            <a:avLst/>
          </a:prstGeom>
          <a:noFill/>
          <a:ln w="9525">
            <a:noFill/>
            <a:miter lim="800000"/>
            <a:headEnd/>
            <a:tailEnd/>
          </a:ln>
          <a:effectLst/>
        </p:spPr>
        <p:txBody>
          <a:bodyPr wrap="square" lIns="0" tIns="0" rIns="0" bIns="0">
            <a:spAutoFit/>
          </a:bodyPr>
          <a:lstStyle/>
          <a:p>
            <a:pPr>
              <a:defRPr/>
            </a:pPr>
            <a:r>
              <a:rPr lang="en-US" sz="1000" dirty="0">
                <a:latin typeface="Arial" pitchFamily="34" charset="0"/>
              </a:rPr>
              <a:t>KIT – University of the State of Baden-Wuerttemberg and </a:t>
            </a:r>
            <a:br>
              <a:rPr lang="en-US" sz="1000" dirty="0">
                <a:latin typeface="Arial" pitchFamily="34" charset="0"/>
              </a:rPr>
            </a:br>
            <a:r>
              <a:rPr lang="en-US" sz="1000" dirty="0">
                <a:latin typeface="Arial" pitchFamily="34" charset="0"/>
              </a:rPr>
              <a:t>National Research Center of the Helmholtz Association</a:t>
            </a:r>
            <a:r>
              <a:rPr lang="de-DE" sz="1000" dirty="0">
                <a:latin typeface="Arial" pitchFamily="34" charset="0"/>
              </a:rPr>
              <a:t> </a:t>
            </a:r>
            <a:endParaRPr lang="en-US" sz="1000" dirty="0">
              <a:latin typeface="Arial" pitchFamily="34" charset="0"/>
            </a:endParaRPr>
          </a:p>
        </p:txBody>
      </p:sp>
      <p:sp>
        <p:nvSpPr>
          <p:cNvPr id="5" name="Text Box 21"/>
          <p:cNvSpPr txBox="1">
            <a:spLocks noChangeArrowheads="1"/>
          </p:cNvSpPr>
          <p:nvPr/>
        </p:nvSpPr>
        <p:spPr bwMode="auto">
          <a:xfrm>
            <a:off x="385763" y="3289399"/>
            <a:ext cx="8532812" cy="307777"/>
          </a:xfrm>
          <a:prstGeom prst="rect">
            <a:avLst/>
          </a:prstGeom>
          <a:noFill/>
          <a:ln w="9525">
            <a:noFill/>
            <a:miter lim="800000"/>
            <a:headEnd/>
            <a:tailEnd/>
          </a:ln>
          <a:effectLst/>
        </p:spPr>
        <p:txBody>
          <a:bodyPr lIns="0" tIns="0" rIns="0" bIns="0" anchor="ctr">
            <a:spAutoFit/>
          </a:bodyPr>
          <a:lstStyle/>
          <a:p>
            <a:pPr>
              <a:defRPr/>
            </a:pPr>
            <a:r>
              <a:rPr lang="de-DE" sz="1000" dirty="0" smtClean="0">
                <a:solidFill>
                  <a:schemeClr val="bg1"/>
                </a:solidFill>
                <a:latin typeface="Arial" pitchFamily="34" charset="0"/>
              </a:rPr>
              <a:t>SYSTEM</a:t>
            </a:r>
            <a:r>
              <a:rPr lang="de-DE" sz="1000" baseline="0" dirty="0" smtClean="0">
                <a:solidFill>
                  <a:schemeClr val="bg1"/>
                </a:solidFill>
                <a:latin typeface="Arial" pitchFamily="34" charset="0"/>
              </a:rPr>
              <a:t> ARCHITECTURE GROUP</a:t>
            </a:r>
          </a:p>
          <a:p>
            <a:pPr>
              <a:defRPr/>
            </a:pPr>
            <a:r>
              <a:rPr lang="de-DE" sz="1000" baseline="0" dirty="0" smtClean="0">
                <a:solidFill>
                  <a:schemeClr val="bg1"/>
                </a:solidFill>
                <a:latin typeface="Arial" pitchFamily="34" charset="0"/>
              </a:rPr>
              <a:t>DEPARTMENT OF COMPUTER SCIENCE</a:t>
            </a:r>
            <a:endParaRPr lang="de-DE" sz="1000" dirty="0">
              <a:solidFill>
                <a:schemeClr val="bg1"/>
              </a:solidFill>
              <a:latin typeface="Arial" pitchFamily="34" charset="0"/>
            </a:endParaRPr>
          </a:p>
        </p:txBody>
      </p:sp>
      <p:sp>
        <p:nvSpPr>
          <p:cNvPr id="6" name="Text Box 14"/>
          <p:cNvSpPr txBox="1">
            <a:spLocks noChangeArrowheads="1"/>
          </p:cNvSpPr>
          <p:nvPr/>
        </p:nvSpPr>
        <p:spPr bwMode="auto">
          <a:xfrm>
            <a:off x="7318375" y="6497638"/>
            <a:ext cx="1727200" cy="244475"/>
          </a:xfrm>
          <a:prstGeom prst="rect">
            <a:avLst/>
          </a:prstGeom>
          <a:noFill/>
          <a:ln w="9525">
            <a:noFill/>
            <a:miter lim="800000"/>
            <a:headEnd/>
            <a:tailEnd/>
          </a:ln>
          <a:effectLst/>
        </p:spPr>
        <p:txBody>
          <a:bodyPr lIns="0" tIns="0" rIns="0" bIns="0">
            <a:spAutoFit/>
          </a:bodyPr>
          <a:lstStyle/>
          <a:p>
            <a:pPr algn="r">
              <a:defRPr/>
            </a:pPr>
            <a:r>
              <a:rPr lang="de-DE" sz="1600" b="1">
                <a:solidFill>
                  <a:schemeClr val="bg1"/>
                </a:solidFill>
              </a:rPr>
              <a:t>www.kit.edu</a:t>
            </a:r>
          </a:p>
        </p:txBody>
      </p:sp>
      <p:pic>
        <p:nvPicPr>
          <p:cNvPr id="7" name="Picture 13" descr="KIT-Logo-rgb_en"/>
          <p:cNvPicPr>
            <a:picLocks noChangeAspect="1" noChangeArrowheads="1"/>
          </p:cNvPicPr>
          <p:nvPr/>
        </p:nvPicPr>
        <p:blipFill>
          <a:blip r:embed="rId4" cstate="print"/>
          <a:srcRect/>
          <a:stretch>
            <a:fillRect/>
          </a:stretch>
        </p:blipFill>
        <p:spPr bwMode="auto">
          <a:xfrm>
            <a:off x="395288" y="333375"/>
            <a:ext cx="1619250" cy="747713"/>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59563" y="333375"/>
            <a:ext cx="2089150" cy="575945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90525" y="333375"/>
            <a:ext cx="6116638" cy="575945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lvl1pPr>
              <a:defRPr sz="2800"/>
            </a:lvl1pPr>
          </a:lstStyle>
          <a:p>
            <a:r>
              <a:rPr lang="de-DE" smtClean="0"/>
              <a:t>Titelmasterformat durch Klicken bearbeiten</a:t>
            </a:r>
            <a:endParaRPr lang="de-DE" dirty="0"/>
          </a:p>
        </p:txBody>
      </p:sp>
      <p:sp>
        <p:nvSpPr>
          <p:cNvPr id="3" name="Inhaltsplatzhalter 2"/>
          <p:cNvSpPr>
            <a:spLocks noGrp="1"/>
          </p:cNvSpPr>
          <p:nvPr>
            <p:ph idx="1" hasCustomPrompt="1"/>
          </p:nvPr>
        </p:nvSpPr>
        <p:spPr/>
        <p:txBody>
          <a:bodyPr>
            <a:normAutofit/>
          </a:bodyPr>
          <a:lstStyle>
            <a:lvl1pPr marL="357188" indent="-357188">
              <a:spcBef>
                <a:spcPts val="700"/>
              </a:spcBef>
              <a:defRPr/>
            </a:lvl1pPr>
            <a:lvl2pPr indent="-396000">
              <a:spcBef>
                <a:spcPts val="700"/>
              </a:spcBef>
              <a:defRPr/>
            </a:lvl2pPr>
            <a:lvl3pPr indent="-324000">
              <a:spcBef>
                <a:spcPts val="700"/>
              </a:spcBef>
              <a:defRPr/>
            </a:lvl3pPr>
            <a:lvl4pPr indent="-324000">
              <a:spcBef>
                <a:spcPts val="700"/>
              </a:spcBef>
              <a:defRPr/>
            </a:lvl4pPr>
            <a:lvl5pPr indent="-324000">
              <a:spcBef>
                <a:spcPts val="700"/>
              </a:spcBef>
              <a:defRPr/>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 name="Rectangle 12"/>
          <p:cNvSpPr>
            <a:spLocks noGrp="1" noChangeArrowheads="1"/>
          </p:cNvSpPr>
          <p:nvPr>
            <p:ph type="ftr" sz="quarter" idx="10"/>
          </p:nvPr>
        </p:nvSpPr>
        <p:spPr>
          <a:ln/>
        </p:spPr>
        <p:txBody>
          <a:bodyPr/>
          <a:lstStyle>
            <a:lvl1pPr>
              <a:defRPr/>
            </a:lvl1pPr>
          </a:lstStyle>
          <a:p>
            <a:pPr>
              <a:defRPr/>
            </a:pPr>
            <a:r>
              <a:rPr lang="de-DE" dirty="0" smtClean="0"/>
              <a:t>Marc Rittinghaus - </a:t>
            </a:r>
            <a:r>
              <a:rPr lang="de-DE" dirty="0" err="1" smtClean="0"/>
              <a:t>SimuBoost</a:t>
            </a:r>
            <a:endParaRPr lang="en-US" dirty="0" smtClean="0"/>
          </a:p>
          <a:p>
            <a:pPr>
              <a:defRPr/>
            </a:pP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pic>
        <p:nvPicPr>
          <p:cNvPr id="5" name="Picture 9" descr="II_rahmen_neu_titel"/>
          <p:cNvPicPr>
            <a:picLocks noChangeAspect="1" noChangeArrowheads="1"/>
          </p:cNvPicPr>
          <p:nvPr userDrawn="1"/>
        </p:nvPicPr>
        <p:blipFill rotWithShape="1">
          <a:blip r:embed="rId2" cstate="print"/>
          <a:srcRect t="37542" b="10490"/>
          <a:stretch/>
        </p:blipFill>
        <p:spPr bwMode="auto">
          <a:xfrm>
            <a:off x="0" y="2576285"/>
            <a:ext cx="9144000" cy="3570515"/>
          </a:xfrm>
          <a:prstGeom prst="rect">
            <a:avLst/>
          </a:prstGeom>
          <a:noFill/>
          <a:ln w="9525">
            <a:noFill/>
            <a:miter lim="800000"/>
            <a:headEnd/>
            <a:tailEnd/>
          </a:ln>
        </p:spPr>
      </p:pic>
      <p:sp>
        <p:nvSpPr>
          <p:cNvPr id="2" name="Titel 1"/>
          <p:cNvSpPr>
            <a:spLocks noGrp="1"/>
          </p:cNvSpPr>
          <p:nvPr>
            <p:ph type="title"/>
          </p:nvPr>
        </p:nvSpPr>
        <p:spPr>
          <a:xfrm>
            <a:off x="722313" y="3913424"/>
            <a:ext cx="7772400" cy="1362075"/>
          </a:xfrm>
        </p:spPr>
        <p:txBody>
          <a:bodyPr anchor="t"/>
          <a:lstStyle>
            <a:lvl1pPr algn="l">
              <a:defRPr sz="3200" b="1" cap="all"/>
            </a:lvl1pPr>
          </a:lstStyle>
          <a:p>
            <a:r>
              <a:rPr lang="de-DE" smtClean="0"/>
              <a:t>Titelmasterformat durch Klicken bearbeiten</a:t>
            </a:r>
            <a:endParaRPr lang="de-DE" dirty="0"/>
          </a:p>
        </p:txBody>
      </p:sp>
      <p:sp>
        <p:nvSpPr>
          <p:cNvPr id="3" name="Textplatzhalter 2"/>
          <p:cNvSpPr>
            <a:spLocks noGrp="1"/>
          </p:cNvSpPr>
          <p:nvPr>
            <p:ph type="body" idx="1" hasCustomPrompt="1"/>
          </p:nvPr>
        </p:nvSpPr>
        <p:spPr>
          <a:xfrm>
            <a:off x="722313" y="2697581"/>
            <a:ext cx="7772400" cy="931498"/>
          </a:xfrm>
        </p:spPr>
        <p:txBody>
          <a:bodyPr anchor="b"/>
          <a:lstStyle>
            <a:lvl1pPr marL="0" indent="0">
              <a:buNone/>
              <a:defRPr sz="2000" b="1">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dirty="0" smtClean="0"/>
              <a:t>TEXTMASTERFORMATE DURCH KLICKEN BEARBEITEN</a:t>
            </a:r>
          </a:p>
        </p:txBody>
      </p:sp>
      <p:sp>
        <p:nvSpPr>
          <p:cNvPr id="4"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392113" y="1198563"/>
            <a:ext cx="4102100" cy="4894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6613" y="1198563"/>
            <a:ext cx="4102100" cy="4894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
        <p:nvSpPr>
          <p:cNvPr id="6" name="Titel 1"/>
          <p:cNvSpPr>
            <a:spLocks noGrp="1"/>
          </p:cNvSpPr>
          <p:nvPr>
            <p:ph type="title"/>
          </p:nvPr>
        </p:nvSpPr>
        <p:spPr>
          <a:xfrm>
            <a:off x="390525" y="333375"/>
            <a:ext cx="6911975" cy="561975"/>
          </a:xfrm>
        </p:spPr>
        <p:txBody>
          <a:bodyPr>
            <a:normAutofit/>
          </a:bodyPr>
          <a:lstStyle>
            <a:lvl1pPr>
              <a:defRPr sz="2800"/>
            </a:lvl1pPr>
          </a:lstStyle>
          <a:p>
            <a:r>
              <a:rPr lang="de-DE" smtClean="0"/>
              <a:t>Titelmasterformat durch Klicken bearbeiten</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186777"/>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Textmasterformate durch Klicken bearbeiten</a:t>
            </a:r>
          </a:p>
        </p:txBody>
      </p:sp>
      <p:sp>
        <p:nvSpPr>
          <p:cNvPr id="4" name="Inhaltsplatzhalter 3"/>
          <p:cNvSpPr>
            <a:spLocks noGrp="1"/>
          </p:cNvSpPr>
          <p:nvPr>
            <p:ph sz="half" idx="2"/>
          </p:nvPr>
        </p:nvSpPr>
        <p:spPr>
          <a:xfrm>
            <a:off x="457200" y="1826538"/>
            <a:ext cx="4040188" cy="43057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186777"/>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1826539"/>
            <a:ext cx="4041775" cy="43130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
        <p:nvSpPr>
          <p:cNvPr id="8" name="Titel 1"/>
          <p:cNvSpPr>
            <a:spLocks noGrp="1"/>
          </p:cNvSpPr>
          <p:nvPr>
            <p:ph type="title"/>
          </p:nvPr>
        </p:nvSpPr>
        <p:spPr>
          <a:xfrm>
            <a:off x="390525" y="333375"/>
            <a:ext cx="6911975" cy="561975"/>
          </a:xfrm>
        </p:spPr>
        <p:txBody>
          <a:bodyPr>
            <a:normAutofit/>
          </a:bodyPr>
          <a:lstStyle>
            <a:lvl1pPr>
              <a:defRPr sz="2800"/>
            </a:lvl1pPr>
          </a:lstStyle>
          <a:p>
            <a:r>
              <a:rPr lang="de-DE" smtClean="0"/>
              <a:t>Titelmasterformat durch Klicken bearbeiten</a:t>
            </a:r>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
        <p:nvSpPr>
          <p:cNvPr id="4" name="Titel 1"/>
          <p:cNvSpPr>
            <a:spLocks noGrp="1"/>
          </p:cNvSpPr>
          <p:nvPr>
            <p:ph type="title"/>
          </p:nvPr>
        </p:nvSpPr>
        <p:spPr>
          <a:xfrm>
            <a:off x="390525" y="333375"/>
            <a:ext cx="6911975" cy="561975"/>
          </a:xfrm>
        </p:spPr>
        <p:txBody>
          <a:bodyPr>
            <a:normAutofit/>
          </a:bodyPr>
          <a:lstStyle>
            <a:lvl1pPr>
              <a:defRPr sz="2800"/>
            </a:lvl1pPr>
          </a:lstStyle>
          <a:p>
            <a:r>
              <a:rPr lang="de-DE" smtClean="0"/>
              <a:t>Titelmasterformat durch Klicken bearbeiten</a:t>
            </a:r>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9" descr="II_rahmen_neu_folge"/>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90525" y="333375"/>
            <a:ext cx="6911975" cy="561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dirty="0" smtClean="0"/>
              <a:t>Click to add title</a:t>
            </a:r>
          </a:p>
        </p:txBody>
      </p:sp>
      <p:sp>
        <p:nvSpPr>
          <p:cNvPr id="1028" name="Rectangle 3"/>
          <p:cNvSpPr>
            <a:spLocks noGrp="1" noChangeArrowheads="1"/>
          </p:cNvSpPr>
          <p:nvPr>
            <p:ph type="body" idx="1"/>
          </p:nvPr>
        </p:nvSpPr>
        <p:spPr bwMode="auto">
          <a:xfrm>
            <a:off x="392113" y="1198563"/>
            <a:ext cx="8356600" cy="47123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4" name="Text Box 10"/>
          <p:cNvSpPr txBox="1">
            <a:spLocks noChangeArrowheads="1"/>
          </p:cNvSpPr>
          <p:nvPr/>
        </p:nvSpPr>
        <p:spPr bwMode="auto">
          <a:xfrm>
            <a:off x="5850190" y="6433521"/>
            <a:ext cx="3183655" cy="360362"/>
          </a:xfrm>
          <a:prstGeom prst="rect">
            <a:avLst/>
          </a:prstGeom>
          <a:noFill/>
          <a:ln w="9525">
            <a:noFill/>
            <a:miter lim="800000"/>
            <a:headEnd/>
            <a:tailEnd/>
          </a:ln>
          <a:effectLst/>
        </p:spPr>
        <p:txBody>
          <a:bodyPr lIns="0" tIns="0" rIns="0" bIns="0"/>
          <a:lstStyle/>
          <a:p>
            <a:pPr algn="r">
              <a:spcBef>
                <a:spcPct val="50000"/>
              </a:spcBef>
              <a:defRPr/>
            </a:pPr>
            <a:r>
              <a:rPr lang="en-US" sz="1000" dirty="0" smtClean="0">
                <a:latin typeface="Arial" pitchFamily="34" charset="0"/>
              </a:rPr>
              <a:t>System Architecture Group</a:t>
            </a:r>
            <a:br>
              <a:rPr lang="en-US" sz="1000" dirty="0" smtClean="0">
                <a:latin typeface="Arial" pitchFamily="34" charset="0"/>
              </a:rPr>
            </a:br>
            <a:r>
              <a:rPr lang="en-US" sz="1000" dirty="0" smtClean="0">
                <a:latin typeface="Arial" pitchFamily="34" charset="0"/>
              </a:rPr>
              <a:t>Department</a:t>
            </a:r>
            <a:r>
              <a:rPr lang="en-US" sz="1000" baseline="0" dirty="0" smtClean="0">
                <a:latin typeface="Arial" pitchFamily="34" charset="0"/>
              </a:rPr>
              <a:t> of Computer Science</a:t>
            </a:r>
            <a:endParaRPr lang="en-US" sz="1000" dirty="0">
              <a:latin typeface="Arial" pitchFamily="34" charset="0"/>
            </a:endParaRPr>
          </a:p>
        </p:txBody>
      </p:sp>
      <p:sp>
        <p:nvSpPr>
          <p:cNvPr id="1035" name="Text Box 11"/>
          <p:cNvSpPr txBox="1">
            <a:spLocks noChangeArrowheads="1"/>
          </p:cNvSpPr>
          <p:nvPr/>
        </p:nvSpPr>
        <p:spPr bwMode="auto">
          <a:xfrm>
            <a:off x="142673" y="6445250"/>
            <a:ext cx="325438" cy="215900"/>
          </a:xfrm>
          <a:prstGeom prst="rect">
            <a:avLst/>
          </a:prstGeom>
          <a:noFill/>
          <a:ln w="9525">
            <a:noFill/>
            <a:miter lim="800000"/>
            <a:headEnd/>
            <a:tailEnd/>
          </a:ln>
          <a:effectLst/>
        </p:spPr>
        <p:txBody>
          <a:bodyPr lIns="0" tIns="0" rIns="0" bIns="0"/>
          <a:lstStyle/>
          <a:p>
            <a:pPr>
              <a:spcBef>
                <a:spcPct val="50000"/>
              </a:spcBef>
              <a:defRPr/>
            </a:pPr>
            <a:fld id="{8C0F9C85-1605-44FB-B89E-0505D1D630E7}" type="slidenum">
              <a:rPr lang="de-DE" sz="1000" b="1"/>
              <a:pPr>
                <a:spcBef>
                  <a:spcPct val="50000"/>
                </a:spcBef>
                <a:defRPr/>
              </a:pPr>
              <a:t>‹Nr.›</a:t>
            </a:fld>
            <a:endParaRPr lang="de-DE" sz="1000" b="1" dirty="0"/>
          </a:p>
        </p:txBody>
      </p:sp>
      <p:sp>
        <p:nvSpPr>
          <p:cNvPr id="1036" name="Rectangle 12"/>
          <p:cNvSpPr>
            <a:spLocks noGrp="1" noChangeArrowheads="1"/>
          </p:cNvSpPr>
          <p:nvPr>
            <p:ph type="ftr" sz="quarter" idx="3"/>
          </p:nvPr>
        </p:nvSpPr>
        <p:spPr bwMode="auto">
          <a:xfrm>
            <a:off x="1288027" y="6445250"/>
            <a:ext cx="4542502" cy="36036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latin typeface="Arial" pitchFamily="34" charset="0"/>
              </a:defRPr>
            </a:lvl1pPr>
          </a:lstStyle>
          <a:p>
            <a:pPr>
              <a:defRPr/>
            </a:pPr>
            <a:r>
              <a:rPr lang="de-DE" dirty="0" smtClean="0"/>
              <a:t>Marc Rittinghaus - </a:t>
            </a:r>
            <a:r>
              <a:rPr lang="de-DE" dirty="0" err="1" smtClean="0"/>
              <a:t>SimuBoost</a:t>
            </a:r>
            <a:endParaRPr lang="en-US" dirty="0" smtClean="0"/>
          </a:p>
        </p:txBody>
      </p:sp>
      <p:pic>
        <p:nvPicPr>
          <p:cNvPr id="1033" name="Picture 9" descr="KITlogo_4c_frutiger"/>
          <p:cNvPicPr>
            <a:picLocks noChangeAspect="1" noChangeArrowheads="1"/>
          </p:cNvPicPr>
          <p:nvPr/>
        </p:nvPicPr>
        <p:blipFill>
          <a:blip r:embed="rId14" cstate="print"/>
          <a:srcRect/>
          <a:stretch>
            <a:fillRect/>
          </a:stretch>
        </p:blipFill>
        <p:spPr bwMode="auto">
          <a:xfrm>
            <a:off x="7667625" y="341313"/>
            <a:ext cx="1084263" cy="495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sldNum="0" hdr="0"/>
  <p:txStyles>
    <p:titleStyle>
      <a:lvl1pPr algn="l" rtl="0" eaLnBrk="1" fontAlgn="base" hangingPunct="1">
        <a:spcBef>
          <a:spcPct val="0"/>
        </a:spcBef>
        <a:spcAft>
          <a:spcPct val="0"/>
        </a:spcAft>
        <a:defRPr sz="2600" b="1">
          <a:solidFill>
            <a:schemeClr val="tx2"/>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defRPr>
      </a:lvl2pPr>
      <a:lvl3pPr algn="l" rtl="0" eaLnBrk="1" fontAlgn="base" hangingPunct="1">
        <a:spcBef>
          <a:spcPct val="0"/>
        </a:spcBef>
        <a:spcAft>
          <a:spcPct val="0"/>
        </a:spcAft>
        <a:defRPr sz="2400" b="1">
          <a:solidFill>
            <a:schemeClr val="tx2"/>
          </a:solidFill>
          <a:latin typeface="Arial" charset="0"/>
        </a:defRPr>
      </a:lvl3pPr>
      <a:lvl4pPr algn="l" rtl="0" eaLnBrk="1" fontAlgn="base" hangingPunct="1">
        <a:spcBef>
          <a:spcPct val="0"/>
        </a:spcBef>
        <a:spcAft>
          <a:spcPct val="0"/>
        </a:spcAft>
        <a:defRPr sz="2400" b="1">
          <a:solidFill>
            <a:schemeClr val="tx2"/>
          </a:solidFill>
          <a:latin typeface="Arial" charset="0"/>
        </a:defRPr>
      </a:lvl4pPr>
      <a:lvl5pPr algn="l" rtl="0" eaLnBrk="1" fontAlgn="base" hangingPunct="1">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chemeClr val="tx2"/>
          </a:solidFill>
          <a:latin typeface="Arial" charset="0"/>
        </a:defRPr>
      </a:lvl6pPr>
      <a:lvl7pPr marL="914400" algn="l" rtl="0" eaLnBrk="1" fontAlgn="base" hangingPunct="1">
        <a:spcBef>
          <a:spcPct val="0"/>
        </a:spcBef>
        <a:spcAft>
          <a:spcPct val="0"/>
        </a:spcAft>
        <a:defRPr sz="2400" b="1">
          <a:solidFill>
            <a:schemeClr val="tx2"/>
          </a:solidFill>
          <a:latin typeface="Arial" charset="0"/>
        </a:defRPr>
      </a:lvl7pPr>
      <a:lvl8pPr marL="1371600" algn="l" rtl="0" eaLnBrk="1" fontAlgn="base" hangingPunct="1">
        <a:spcBef>
          <a:spcPct val="0"/>
        </a:spcBef>
        <a:spcAft>
          <a:spcPct val="0"/>
        </a:spcAft>
        <a:defRPr sz="2400" b="1">
          <a:solidFill>
            <a:schemeClr val="tx2"/>
          </a:solidFill>
          <a:latin typeface="Arial" charset="0"/>
        </a:defRPr>
      </a:lvl8pPr>
      <a:lvl9pPr marL="1828800" algn="l" rtl="0" eaLnBrk="1" fontAlgn="base" hangingPunct="1">
        <a:spcBef>
          <a:spcPct val="0"/>
        </a:spcBef>
        <a:spcAft>
          <a:spcPct val="0"/>
        </a:spcAft>
        <a:defRPr sz="2400" b="1">
          <a:solidFill>
            <a:schemeClr val="tx2"/>
          </a:solidFill>
          <a:latin typeface="Arial" charset="0"/>
        </a:defRPr>
      </a:lvl9pPr>
    </p:titleStyle>
    <p:bodyStyle>
      <a:lvl1pPr marL="357188" indent="-357188" algn="l" rtl="0" eaLnBrk="1" fontAlgn="base" hangingPunct="1">
        <a:spcBef>
          <a:spcPct val="20000"/>
        </a:spcBef>
        <a:spcAft>
          <a:spcPct val="0"/>
        </a:spcAft>
        <a:buBlip>
          <a:blip r:embed="rId15"/>
        </a:buBlip>
        <a:defRPr sz="2000">
          <a:solidFill>
            <a:schemeClr val="tx1"/>
          </a:solidFill>
          <a:latin typeface="+mn-lt"/>
          <a:ea typeface="+mn-ea"/>
          <a:cs typeface="+mn-cs"/>
        </a:defRPr>
      </a:lvl1pPr>
      <a:lvl2pPr marL="790575" indent="-314325" algn="l" rtl="0" eaLnBrk="1" fontAlgn="base" hangingPunct="1">
        <a:spcBef>
          <a:spcPct val="20000"/>
        </a:spcBef>
        <a:spcAft>
          <a:spcPct val="0"/>
        </a:spcAft>
        <a:buBlip>
          <a:blip r:embed="rId16"/>
        </a:buBlip>
        <a:defRPr sz="1800">
          <a:solidFill>
            <a:schemeClr val="tx1"/>
          </a:solidFill>
          <a:latin typeface="+mn-lt"/>
        </a:defRPr>
      </a:lvl2pPr>
      <a:lvl3pPr marL="1209675" indent="-276225" algn="l" rtl="0" eaLnBrk="1" fontAlgn="base" hangingPunct="1">
        <a:spcBef>
          <a:spcPct val="20000"/>
        </a:spcBef>
        <a:spcAft>
          <a:spcPct val="0"/>
        </a:spcAft>
        <a:buBlip>
          <a:blip r:embed="rId17"/>
        </a:buBlip>
        <a:defRPr sz="1600">
          <a:solidFill>
            <a:schemeClr val="tx1"/>
          </a:solidFill>
          <a:latin typeface="+mn-lt"/>
        </a:defRPr>
      </a:lvl3pPr>
      <a:lvl4pPr marL="1657350" indent="-276225" algn="l" rtl="0" eaLnBrk="1" fontAlgn="base" hangingPunct="1">
        <a:spcBef>
          <a:spcPct val="20000"/>
        </a:spcBef>
        <a:spcAft>
          <a:spcPct val="0"/>
        </a:spcAft>
        <a:buBlip>
          <a:blip r:embed="rId17"/>
        </a:buBlip>
        <a:defRPr sz="1600">
          <a:solidFill>
            <a:schemeClr val="tx1"/>
          </a:solidFill>
          <a:latin typeface="+mn-lt"/>
        </a:defRPr>
      </a:lvl4pPr>
      <a:lvl5pPr marL="2095500" indent="-276225" algn="l" rtl="0" eaLnBrk="1" fontAlgn="base" hangingPunct="1">
        <a:spcBef>
          <a:spcPct val="20000"/>
        </a:spcBef>
        <a:spcAft>
          <a:spcPct val="0"/>
        </a:spcAft>
        <a:buBlip>
          <a:blip r:embed="rId17"/>
        </a:buBlip>
        <a:defRPr sz="1400">
          <a:solidFill>
            <a:schemeClr val="tx1"/>
          </a:solidFill>
          <a:latin typeface="+mn-lt"/>
        </a:defRPr>
      </a:lvl5pPr>
      <a:lvl6pPr marL="2514600" indent="-228600" algn="l" rtl="0" eaLnBrk="1" fontAlgn="base" hangingPunct="1">
        <a:spcBef>
          <a:spcPct val="20000"/>
        </a:spcBef>
        <a:spcAft>
          <a:spcPct val="0"/>
        </a:spcAft>
        <a:buSzPct val="60000"/>
        <a:buBlip>
          <a:blip r:embed="rId18"/>
        </a:buBlip>
        <a:defRPr sz="1400">
          <a:solidFill>
            <a:schemeClr val="tx1"/>
          </a:solidFill>
          <a:latin typeface="+mn-lt"/>
        </a:defRPr>
      </a:lvl6pPr>
      <a:lvl7pPr marL="2971800" indent="-228600" algn="l" rtl="0" eaLnBrk="1" fontAlgn="base" hangingPunct="1">
        <a:spcBef>
          <a:spcPct val="20000"/>
        </a:spcBef>
        <a:spcAft>
          <a:spcPct val="0"/>
        </a:spcAft>
        <a:buSzPct val="60000"/>
        <a:buBlip>
          <a:blip r:embed="rId18"/>
        </a:buBlip>
        <a:defRPr sz="1400">
          <a:solidFill>
            <a:schemeClr val="tx1"/>
          </a:solidFill>
          <a:latin typeface="+mn-lt"/>
        </a:defRPr>
      </a:lvl7pPr>
      <a:lvl8pPr marL="3429000" indent="-228600" algn="l" rtl="0" eaLnBrk="1" fontAlgn="base" hangingPunct="1">
        <a:spcBef>
          <a:spcPct val="20000"/>
        </a:spcBef>
        <a:spcAft>
          <a:spcPct val="0"/>
        </a:spcAft>
        <a:buSzPct val="60000"/>
        <a:buBlip>
          <a:blip r:embed="rId18"/>
        </a:buBlip>
        <a:defRPr sz="1400">
          <a:solidFill>
            <a:schemeClr val="tx1"/>
          </a:solidFill>
          <a:latin typeface="+mn-lt"/>
        </a:defRPr>
      </a:lvl8pPr>
      <a:lvl9pPr marL="3886200" indent="-228600" algn="l" rtl="0" eaLnBrk="1" fontAlgn="base" hangingPunct="1">
        <a:spcBef>
          <a:spcPct val="20000"/>
        </a:spcBef>
        <a:spcAft>
          <a:spcPct val="0"/>
        </a:spcAft>
        <a:buSzPct val="60000"/>
        <a:buBlip>
          <a:blip r:embed="rId18"/>
        </a:buBlip>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12.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image" Target="../media/image27.emf"/></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9.emf"/><Relationship Id="rId7"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emf"/><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2.emf"/><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95288" y="1412875"/>
            <a:ext cx="8389937" cy="720725"/>
          </a:xfrm>
          <a:prstGeom prst="rect">
            <a:avLst/>
          </a:prstGeom>
          <a:noFill/>
          <a:ln w="9525">
            <a:noFill/>
            <a:miter lim="800000"/>
            <a:headEnd/>
            <a:tailEnd/>
          </a:ln>
        </p:spPr>
        <p:txBody>
          <a:bodyPr lIns="0" tIns="0" rIns="0" bIns="0" anchor="b"/>
          <a:lstStyle/>
          <a:p>
            <a:pPr>
              <a:lnSpc>
                <a:spcPct val="90000"/>
              </a:lnSpc>
            </a:pPr>
            <a:r>
              <a:rPr lang="en-US" sz="2600" b="1" dirty="0" err="1">
                <a:solidFill>
                  <a:schemeClr val="tx2"/>
                </a:solidFill>
              </a:rPr>
              <a:t>SimuBoost</a:t>
            </a:r>
            <a:r>
              <a:rPr lang="en-US" sz="2600" b="1" dirty="0">
                <a:solidFill>
                  <a:schemeClr val="tx2"/>
                </a:solidFill>
              </a:rPr>
              <a:t>: </a:t>
            </a:r>
            <a:r>
              <a:rPr lang="en-US" sz="2600" b="1" dirty="0" smtClean="0">
                <a:solidFill>
                  <a:schemeClr val="tx2"/>
                </a:solidFill>
              </a:rPr>
              <a:t>Scalable </a:t>
            </a:r>
            <a:r>
              <a:rPr lang="en-US" sz="2600" b="1" dirty="0">
                <a:solidFill>
                  <a:schemeClr val="tx2"/>
                </a:solidFill>
              </a:rPr>
              <a:t>Parallelization of</a:t>
            </a:r>
          </a:p>
          <a:p>
            <a:pPr>
              <a:lnSpc>
                <a:spcPct val="90000"/>
              </a:lnSpc>
            </a:pPr>
            <a:r>
              <a:rPr lang="en-US" sz="2600" b="1" dirty="0">
                <a:solidFill>
                  <a:schemeClr val="tx2"/>
                </a:solidFill>
              </a:rPr>
              <a:t>Functional System Simulation</a:t>
            </a:r>
            <a:endParaRPr lang="en-GB" sz="2200" b="1" dirty="0">
              <a:solidFill>
                <a:schemeClr val="tx2"/>
              </a:solidFill>
            </a:endParaRPr>
          </a:p>
        </p:txBody>
      </p:sp>
      <p:sp>
        <p:nvSpPr>
          <p:cNvPr id="3075" name="Rectangle 3"/>
          <p:cNvSpPr>
            <a:spLocks noChangeArrowheads="1"/>
          </p:cNvSpPr>
          <p:nvPr/>
        </p:nvSpPr>
        <p:spPr bwMode="auto">
          <a:xfrm>
            <a:off x="396875" y="2349500"/>
            <a:ext cx="8370888" cy="620713"/>
          </a:xfrm>
          <a:prstGeom prst="rect">
            <a:avLst/>
          </a:prstGeom>
          <a:noFill/>
          <a:ln w="9525">
            <a:noFill/>
            <a:miter lim="800000"/>
            <a:headEnd/>
            <a:tailEnd/>
          </a:ln>
        </p:spPr>
        <p:txBody>
          <a:bodyPr lIns="0" tIns="0" rIns="0" bIns="0"/>
          <a:lstStyle/>
          <a:p>
            <a:r>
              <a:rPr lang="en-GB" sz="1600" b="1" dirty="0" smtClean="0">
                <a:solidFill>
                  <a:srgbClr val="000000"/>
                </a:solidFill>
              </a:rPr>
              <a:t>GI </a:t>
            </a:r>
            <a:r>
              <a:rPr lang="en-GB" sz="1600" b="1" dirty="0" err="1" smtClean="0">
                <a:solidFill>
                  <a:srgbClr val="000000"/>
                </a:solidFill>
              </a:rPr>
              <a:t>Fachgruppentreffen</a:t>
            </a:r>
            <a:r>
              <a:rPr lang="en-GB" sz="1600" b="1" dirty="0" smtClean="0">
                <a:solidFill>
                  <a:srgbClr val="000000"/>
                </a:solidFill>
              </a:rPr>
              <a:t> </a:t>
            </a:r>
            <a:r>
              <a:rPr lang="en-GB" sz="1600" b="1" dirty="0" err="1" smtClean="0">
                <a:solidFill>
                  <a:srgbClr val="000000"/>
                </a:solidFill>
              </a:rPr>
              <a:t>Betriebssysteme</a:t>
            </a:r>
            <a:r>
              <a:rPr lang="en-GB" sz="1600" b="1" dirty="0" smtClean="0">
                <a:solidFill>
                  <a:srgbClr val="000000"/>
                </a:solidFill>
              </a:rPr>
              <a:t> (BS) </a:t>
            </a:r>
            <a:r>
              <a:rPr lang="en-GB" sz="1600" b="1" dirty="0">
                <a:solidFill>
                  <a:srgbClr val="000000"/>
                </a:solidFill>
              </a:rPr>
              <a:t>2013</a:t>
            </a:r>
          </a:p>
          <a:p>
            <a:r>
              <a:rPr lang="en-GB" sz="1600" b="1" dirty="0" smtClean="0">
                <a:solidFill>
                  <a:srgbClr val="000000"/>
                </a:solidFill>
              </a:rPr>
              <a:t>Marc Rittinghaus</a:t>
            </a:r>
            <a:r>
              <a:rPr lang="en-GB" sz="1600" dirty="0" smtClean="0">
                <a:solidFill>
                  <a:srgbClr val="000000"/>
                </a:solidFill>
              </a:rPr>
              <a:t>,</a:t>
            </a:r>
            <a:r>
              <a:rPr lang="en-GB" sz="1600" b="1" dirty="0" smtClean="0">
                <a:solidFill>
                  <a:srgbClr val="000000"/>
                </a:solidFill>
              </a:rPr>
              <a:t> </a:t>
            </a:r>
            <a:r>
              <a:rPr lang="en-GB" sz="1600" dirty="0" err="1" smtClean="0">
                <a:solidFill>
                  <a:srgbClr val="000000"/>
                </a:solidFill>
              </a:rPr>
              <a:t>Konrad</a:t>
            </a:r>
            <a:r>
              <a:rPr lang="en-GB" sz="1600" dirty="0" smtClean="0">
                <a:solidFill>
                  <a:srgbClr val="000000"/>
                </a:solidFill>
              </a:rPr>
              <a:t> Miller, Marius Hillenbrand, Frank Bellosa</a:t>
            </a:r>
          </a:p>
        </p:txBody>
      </p:sp>
      <p:pic>
        <p:nvPicPr>
          <p:cNvPr id="1026" name="Picture 2" descr="C:\Users\marcritt\Documents\Forschung\GI 2013\Presentation\fig\NodeLayout.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999" y="3729678"/>
            <a:ext cx="7662863" cy="255593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Implementation</a:t>
            </a:r>
            <a:endParaRPr lang="en-US" dirty="0"/>
          </a:p>
        </p:txBody>
      </p:sp>
      <p:sp>
        <p:nvSpPr>
          <p:cNvPr id="3" name="Inhaltsplatzhalter 2"/>
          <p:cNvSpPr>
            <a:spLocks noGrp="1"/>
          </p:cNvSpPr>
          <p:nvPr>
            <p:ph idx="1"/>
          </p:nvPr>
        </p:nvSpPr>
        <p:spPr>
          <a:xfrm>
            <a:off x="392113" y="1198562"/>
            <a:ext cx="8356600" cy="5034597"/>
          </a:xfrm>
        </p:spPr>
        <p:txBody>
          <a:bodyPr>
            <a:normAutofit/>
          </a:bodyPr>
          <a:lstStyle/>
          <a:p>
            <a:r>
              <a:rPr lang="de-DE" dirty="0" smtClean="0"/>
              <a:t>Implementation </a:t>
            </a:r>
            <a:r>
              <a:rPr lang="de-DE" dirty="0" err="1" smtClean="0"/>
              <a:t>is</a:t>
            </a:r>
            <a:r>
              <a:rPr lang="de-DE" dirty="0" smtClean="0"/>
              <a:t> </a:t>
            </a:r>
            <a:r>
              <a:rPr lang="de-DE" dirty="0" err="1" smtClean="0"/>
              <a:t>work</a:t>
            </a:r>
            <a:r>
              <a:rPr lang="de-DE" dirty="0" smtClean="0"/>
              <a:t> in </a:t>
            </a:r>
            <a:r>
              <a:rPr lang="de-DE" dirty="0" err="1" smtClean="0"/>
              <a:t>progress</a:t>
            </a:r>
            <a:r>
              <a:rPr lang="de-DE" dirty="0"/>
              <a:t> −</a:t>
            </a:r>
            <a:r>
              <a:rPr lang="de-DE" dirty="0" smtClean="0"/>
              <a:t> </a:t>
            </a:r>
            <a:r>
              <a:rPr lang="de-DE" dirty="0" err="1" smtClean="0"/>
              <a:t>components</a:t>
            </a:r>
            <a:r>
              <a:rPr lang="de-DE" dirty="0" smtClean="0"/>
              <a:t> </a:t>
            </a:r>
            <a:r>
              <a:rPr lang="de-DE" dirty="0" err="1" smtClean="0"/>
              <a:t>available</a:t>
            </a:r>
            <a:r>
              <a:rPr lang="de-DE" dirty="0" smtClean="0"/>
              <a:t>:</a:t>
            </a:r>
          </a:p>
          <a:p>
            <a:pPr lvl="1"/>
            <a:r>
              <a:rPr lang="de-DE" dirty="0" smtClean="0"/>
              <a:t>Fast </a:t>
            </a:r>
            <a:r>
              <a:rPr lang="de-DE" dirty="0" err="1" smtClean="0"/>
              <a:t>virtualization</a:t>
            </a:r>
            <a:r>
              <a:rPr lang="de-DE" dirty="0" smtClean="0"/>
              <a:t> (e.g., KVM [4])</a:t>
            </a:r>
          </a:p>
          <a:p>
            <a:pPr lvl="1"/>
            <a:r>
              <a:rPr lang="de-DE" dirty="0"/>
              <a:t>Fast </a:t>
            </a:r>
            <a:r>
              <a:rPr lang="de-DE" dirty="0" err="1" smtClean="0"/>
              <a:t>logging</a:t>
            </a:r>
            <a:r>
              <a:rPr lang="de-DE" dirty="0" smtClean="0"/>
              <a:t> </a:t>
            </a:r>
            <a:r>
              <a:rPr lang="de-DE" dirty="0" err="1" smtClean="0"/>
              <a:t>of</a:t>
            </a:r>
            <a:r>
              <a:rPr lang="de-DE" dirty="0" smtClean="0"/>
              <a:t> </a:t>
            </a:r>
            <a:r>
              <a:rPr lang="de-DE" dirty="0"/>
              <a:t>non-</a:t>
            </a:r>
            <a:r>
              <a:rPr lang="de-DE" dirty="0" err="1"/>
              <a:t>deterministic</a:t>
            </a:r>
            <a:r>
              <a:rPr lang="de-DE" dirty="0"/>
              <a:t> </a:t>
            </a:r>
            <a:r>
              <a:rPr lang="de-DE" dirty="0" err="1" smtClean="0"/>
              <a:t>events</a:t>
            </a:r>
            <a:r>
              <a:rPr lang="de-DE" dirty="0" smtClean="0"/>
              <a:t> </a:t>
            </a:r>
            <a:r>
              <a:rPr lang="de-DE" dirty="0"/>
              <a:t>(e.g., </a:t>
            </a:r>
            <a:r>
              <a:rPr lang="de-DE" dirty="0" err="1"/>
              <a:t>ReVirt</a:t>
            </a:r>
            <a:r>
              <a:rPr lang="de-DE" dirty="0"/>
              <a:t> </a:t>
            </a:r>
            <a:r>
              <a:rPr lang="de-DE" dirty="0" smtClean="0"/>
              <a:t>[5], </a:t>
            </a:r>
            <a:r>
              <a:rPr lang="de-DE" dirty="0" err="1"/>
              <a:t>Retrace</a:t>
            </a:r>
            <a:r>
              <a:rPr lang="de-DE" dirty="0"/>
              <a:t> </a:t>
            </a:r>
            <a:r>
              <a:rPr lang="de-DE" dirty="0" smtClean="0"/>
              <a:t>[6])</a:t>
            </a:r>
          </a:p>
          <a:p>
            <a:pPr lvl="1"/>
            <a:r>
              <a:rPr lang="de-DE" dirty="0"/>
              <a:t>Lightweight </a:t>
            </a:r>
            <a:r>
              <a:rPr lang="de-DE" dirty="0" err="1" smtClean="0"/>
              <a:t>checkpointing</a:t>
            </a:r>
            <a:r>
              <a:rPr lang="de-DE" dirty="0" smtClean="0"/>
              <a:t> (e.g., Remus [7]) </a:t>
            </a:r>
          </a:p>
          <a:p>
            <a:pPr lvl="1"/>
            <a:r>
              <a:rPr lang="de-DE" dirty="0" err="1" smtClean="0"/>
              <a:t>Functional</a:t>
            </a:r>
            <a:r>
              <a:rPr lang="de-DE" dirty="0" smtClean="0"/>
              <a:t> </a:t>
            </a:r>
            <a:r>
              <a:rPr lang="de-DE" dirty="0" err="1" smtClean="0"/>
              <a:t>simulation</a:t>
            </a:r>
            <a:r>
              <a:rPr lang="de-DE" dirty="0" smtClean="0"/>
              <a:t> (e.g., QEMU [8], Simics [9])</a:t>
            </a:r>
            <a:endParaRPr lang="de-DE" dirty="0"/>
          </a:p>
          <a:p>
            <a:pPr marL="0" indent="0">
              <a:buNone/>
            </a:pPr>
            <a:endParaRPr lang="de-DE" dirty="0" smtClean="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graphicFrame>
        <p:nvGraphicFramePr>
          <p:cNvPr id="6" name="Tabelle 5"/>
          <p:cNvGraphicFramePr>
            <a:graphicFrameLocks noGrp="1"/>
          </p:cNvGraphicFramePr>
          <p:nvPr>
            <p:extLst>
              <p:ext uri="{D42A27DB-BD31-4B8C-83A1-F6EECF244321}">
                <p14:modId xmlns:p14="http://schemas.microsoft.com/office/powerpoint/2010/main" val="1531790759"/>
              </p:ext>
            </p:extLst>
          </p:nvPr>
        </p:nvGraphicFramePr>
        <p:xfrm>
          <a:off x="1066800" y="5094605"/>
          <a:ext cx="7117852" cy="741680"/>
        </p:xfrm>
        <a:graphic>
          <a:graphicData uri="http://schemas.openxmlformats.org/drawingml/2006/table">
            <a:tbl>
              <a:tblPr firstRow="1" bandRow="1">
                <a:tableStyleId>{5C22544A-7EE6-4342-B048-85BDC9FD1C3A}</a:tableStyleId>
              </a:tblPr>
              <a:tblGrid>
                <a:gridCol w="1779463"/>
                <a:gridCol w="1687637"/>
                <a:gridCol w="1871289"/>
                <a:gridCol w="1779463"/>
              </a:tblGrid>
              <a:tr h="370840">
                <a:tc>
                  <a:txBody>
                    <a:bodyPr/>
                    <a:lstStyle/>
                    <a:p>
                      <a:pPr algn="ctr"/>
                      <a:r>
                        <a:rPr lang="en-US" dirty="0" err="1" smtClean="0"/>
                        <a:t>Checkpointing</a:t>
                      </a:r>
                      <a:endParaRPr lang="en-US" dirty="0"/>
                    </a:p>
                  </a:txBody>
                  <a:tcPr/>
                </a:tc>
                <a:tc>
                  <a:txBody>
                    <a:bodyPr/>
                    <a:lstStyle/>
                    <a:p>
                      <a:pPr algn="ctr"/>
                      <a:r>
                        <a:rPr lang="en-US" dirty="0" smtClean="0"/>
                        <a:t>Virtualization</a:t>
                      </a:r>
                      <a:endParaRPr lang="en-US" dirty="0"/>
                    </a:p>
                  </a:txBody>
                  <a:tcPr/>
                </a:tc>
                <a:tc>
                  <a:txBody>
                    <a:bodyPr/>
                    <a:lstStyle/>
                    <a:p>
                      <a:pPr algn="ctr"/>
                      <a:r>
                        <a:rPr lang="en-US" dirty="0" smtClean="0"/>
                        <a:t>Logging</a:t>
                      </a:r>
                      <a:endParaRPr lang="en-US" dirty="0"/>
                    </a:p>
                  </a:txBody>
                  <a:tcPr/>
                </a:tc>
                <a:tc>
                  <a:txBody>
                    <a:bodyPr/>
                    <a:lstStyle/>
                    <a:p>
                      <a:pPr algn="ctr"/>
                      <a:r>
                        <a:rPr lang="en-US" dirty="0" smtClean="0"/>
                        <a:t>Simulation</a:t>
                      </a:r>
                      <a:endParaRPr lang="en-US" dirty="0"/>
                    </a:p>
                  </a:txBody>
                  <a:tcPr/>
                </a:tc>
              </a:tr>
              <a:tr h="370840">
                <a:tc>
                  <a:txBody>
                    <a:bodyPr/>
                    <a:lstStyle/>
                    <a:p>
                      <a:pPr algn="ctr"/>
                      <a:r>
                        <a:rPr lang="en-US" dirty="0" smtClean="0"/>
                        <a:t>100 </a:t>
                      </a:r>
                      <a:r>
                        <a:rPr lang="en-US" dirty="0" err="1" smtClean="0"/>
                        <a:t>ms</a:t>
                      </a:r>
                      <a:r>
                        <a:rPr lang="en-US" dirty="0" smtClean="0"/>
                        <a:t> [7]</a:t>
                      </a:r>
                      <a:endParaRPr lang="en-US" dirty="0"/>
                    </a:p>
                  </a:txBody>
                  <a:tcPr/>
                </a:tc>
                <a:tc>
                  <a:txBody>
                    <a:bodyPr/>
                    <a:lstStyle/>
                    <a:p>
                      <a:pPr algn="ctr"/>
                      <a:r>
                        <a:rPr lang="en-US" dirty="0" smtClean="0"/>
                        <a:t>≈ 1x</a:t>
                      </a:r>
                      <a:endParaRPr lang="en-US" dirty="0"/>
                    </a:p>
                  </a:txBody>
                  <a:tcPr/>
                </a:tc>
                <a:tc>
                  <a:txBody>
                    <a:bodyPr/>
                    <a:lstStyle/>
                    <a:p>
                      <a:pPr algn="ctr"/>
                      <a:r>
                        <a:rPr lang="en-US" dirty="0" smtClean="0"/>
                        <a:t>0-8% [5], 5% [6]</a:t>
                      </a:r>
                      <a:endParaRPr lang="en-US" dirty="0"/>
                    </a:p>
                  </a:txBody>
                  <a:tcPr/>
                </a:tc>
                <a:tc>
                  <a:txBody>
                    <a:bodyPr/>
                    <a:lstStyle/>
                    <a:p>
                      <a:pPr algn="ctr"/>
                      <a:r>
                        <a:rPr lang="en-US" dirty="0" smtClean="0"/>
                        <a:t>100x slowdown</a:t>
                      </a:r>
                      <a:endParaRPr lang="en-US" dirty="0"/>
                    </a:p>
                  </a:txBody>
                  <a:tcPr/>
                </a:tc>
              </a:tr>
            </a:tbl>
          </a:graphicData>
        </a:graphic>
      </p:graphicFrame>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5714" y="3236730"/>
            <a:ext cx="6104062" cy="1868669"/>
          </a:xfrm>
          <a:prstGeom prst="rect">
            <a:avLst/>
          </a:prstGeom>
        </p:spPr>
      </p:pic>
    </p:spTree>
    <p:extLst>
      <p:ext uri="{BB962C8B-B14F-4D97-AF65-F5344CB8AC3E}">
        <p14:creationId xmlns:p14="http://schemas.microsoft.com/office/powerpoint/2010/main" val="488024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Speedup</a:t>
            </a:r>
            <a:r>
              <a:rPr lang="de-DE" dirty="0" smtClean="0"/>
              <a:t> </a:t>
            </a:r>
            <a:r>
              <a:rPr lang="de-DE" dirty="0" err="1" smtClean="0"/>
              <a:t>and</a:t>
            </a:r>
            <a:r>
              <a:rPr lang="de-DE" dirty="0" smtClean="0"/>
              <a:t> </a:t>
            </a:r>
            <a:r>
              <a:rPr lang="de-DE" dirty="0" err="1" smtClean="0"/>
              <a:t>Scalability</a:t>
            </a:r>
            <a:endParaRPr lang="en-US" dirty="0"/>
          </a:p>
        </p:txBody>
      </p:sp>
      <p:sp>
        <p:nvSpPr>
          <p:cNvPr id="3" name="Inhaltsplatzhalter 2"/>
          <p:cNvSpPr>
            <a:spLocks noGrp="1"/>
          </p:cNvSpPr>
          <p:nvPr>
            <p:ph idx="1"/>
          </p:nvPr>
        </p:nvSpPr>
        <p:spPr>
          <a:xfrm>
            <a:off x="392113" y="1198562"/>
            <a:ext cx="5804173" cy="5225097"/>
          </a:xfrm>
        </p:spPr>
        <p:txBody>
          <a:bodyPr>
            <a:normAutofit/>
          </a:bodyPr>
          <a:lstStyle/>
          <a:p>
            <a:r>
              <a:rPr lang="de-DE" dirty="0" err="1" smtClean="0"/>
              <a:t>Right</a:t>
            </a:r>
            <a:r>
              <a:rPr lang="de-DE" dirty="0" smtClean="0"/>
              <a:t> </a:t>
            </a:r>
            <a:r>
              <a:rPr lang="de-DE" dirty="0" err="1" smtClean="0"/>
              <a:t>interval</a:t>
            </a:r>
            <a:r>
              <a:rPr lang="de-DE" dirty="0" smtClean="0"/>
              <a:t> </a:t>
            </a:r>
            <a:r>
              <a:rPr lang="de-DE" dirty="0" err="1" smtClean="0"/>
              <a:t>length</a:t>
            </a:r>
            <a:r>
              <a:rPr lang="de-DE" dirty="0"/>
              <a:t> </a:t>
            </a:r>
            <a:r>
              <a:rPr lang="de-DE" dirty="0" err="1" smtClean="0"/>
              <a:t>is</a:t>
            </a:r>
            <a:r>
              <a:rPr lang="de-DE" dirty="0" smtClean="0"/>
              <a:t> </a:t>
            </a:r>
            <a:r>
              <a:rPr lang="de-DE" dirty="0" err="1" smtClean="0"/>
              <a:t>crucial</a:t>
            </a:r>
            <a:endParaRPr lang="de-DE" dirty="0" smtClean="0"/>
          </a:p>
          <a:p>
            <a:pPr lvl="1"/>
            <a:r>
              <a:rPr lang="de-DE" dirty="0" err="1" smtClean="0"/>
              <a:t>Too</a:t>
            </a:r>
            <a:r>
              <a:rPr lang="de-DE" dirty="0" smtClean="0"/>
              <a:t> </a:t>
            </a:r>
            <a:r>
              <a:rPr lang="de-DE" dirty="0" err="1" smtClean="0"/>
              <a:t>short</a:t>
            </a:r>
            <a:r>
              <a:rPr lang="de-DE" dirty="0" smtClean="0"/>
              <a:t> (a):</a:t>
            </a:r>
            <a:r>
              <a:rPr lang="de-DE" dirty="0"/>
              <a:t> </a:t>
            </a:r>
            <a:endParaRPr lang="de-DE" dirty="0" smtClean="0"/>
          </a:p>
          <a:p>
            <a:pPr lvl="2"/>
            <a:r>
              <a:rPr lang="de-DE" dirty="0"/>
              <a:t>C</a:t>
            </a:r>
            <a:r>
              <a:rPr lang="de-DE" dirty="0" smtClean="0"/>
              <a:t>heckpoint time </a:t>
            </a:r>
            <a:r>
              <a:rPr lang="de-DE" dirty="0" err="1" smtClean="0"/>
              <a:t>dominates</a:t>
            </a:r>
            <a:endParaRPr lang="de-DE" dirty="0" smtClean="0"/>
          </a:p>
          <a:p>
            <a:pPr lvl="1"/>
            <a:r>
              <a:rPr lang="de-DE" dirty="0" err="1" smtClean="0"/>
              <a:t>Too</a:t>
            </a:r>
            <a:r>
              <a:rPr lang="de-DE" dirty="0" smtClean="0"/>
              <a:t> </a:t>
            </a:r>
            <a:r>
              <a:rPr lang="de-DE" dirty="0" err="1" smtClean="0"/>
              <a:t>long</a:t>
            </a:r>
            <a:r>
              <a:rPr lang="de-DE" dirty="0" smtClean="0"/>
              <a:t> (c):</a:t>
            </a:r>
            <a:r>
              <a:rPr lang="en-US" dirty="0"/>
              <a:t> </a:t>
            </a:r>
            <a:endParaRPr lang="en-US" dirty="0" smtClean="0"/>
          </a:p>
          <a:p>
            <a:pPr lvl="2"/>
            <a:r>
              <a:rPr lang="de-DE" dirty="0"/>
              <a:t>L</a:t>
            </a:r>
            <a:r>
              <a:rPr lang="de-DE" dirty="0" smtClean="0"/>
              <a:t>ittle </a:t>
            </a:r>
            <a:r>
              <a:rPr lang="de-DE" dirty="0" err="1" smtClean="0"/>
              <a:t>parallelization</a:t>
            </a:r>
            <a:endParaRPr lang="de-DE" dirty="0"/>
          </a:p>
          <a:p>
            <a:pPr lvl="2"/>
            <a:r>
              <a:rPr lang="de-DE" dirty="0" smtClean="0"/>
              <a:t>Long </a:t>
            </a:r>
            <a:r>
              <a:rPr lang="de-DE" dirty="0" err="1" smtClean="0"/>
              <a:t>simulation</a:t>
            </a:r>
            <a:r>
              <a:rPr lang="de-DE" dirty="0" smtClean="0"/>
              <a:t> </a:t>
            </a:r>
            <a:r>
              <a:rPr lang="de-DE" dirty="0" err="1" smtClean="0"/>
              <a:t>of</a:t>
            </a:r>
            <a:r>
              <a:rPr lang="de-DE" dirty="0" smtClean="0"/>
              <a:t> final </a:t>
            </a:r>
            <a:r>
              <a:rPr lang="de-DE" dirty="0" err="1" smtClean="0"/>
              <a:t>interval</a:t>
            </a:r>
            <a:endParaRPr lang="de-DE" dirty="0" smtClean="0"/>
          </a:p>
          <a:p>
            <a:pPr marL="0" indent="0">
              <a:buNone/>
            </a:pPr>
            <a:endParaRPr lang="de-DE" dirty="0" smtClean="0"/>
          </a:p>
          <a:p>
            <a:r>
              <a:rPr lang="de-DE" dirty="0" err="1" smtClean="0"/>
              <a:t>Example</a:t>
            </a:r>
            <a:r>
              <a:rPr lang="de-DE" dirty="0" smtClean="0"/>
              <a:t> </a:t>
            </a:r>
            <a:r>
              <a:rPr lang="de-DE" dirty="0" err="1" smtClean="0"/>
              <a:t>scenario</a:t>
            </a:r>
            <a:r>
              <a:rPr lang="de-DE" dirty="0" smtClean="0"/>
              <a:t>:</a:t>
            </a:r>
          </a:p>
          <a:p>
            <a:pPr lvl="1"/>
            <a:r>
              <a:rPr lang="de-DE" dirty="0" smtClean="0"/>
              <a:t>Basis: Performance </a:t>
            </a:r>
            <a:r>
              <a:rPr lang="de-DE" dirty="0" err="1" smtClean="0"/>
              <a:t>of</a:t>
            </a:r>
            <a:r>
              <a:rPr lang="de-DE" dirty="0" smtClean="0"/>
              <a:t> </a:t>
            </a:r>
            <a:r>
              <a:rPr lang="de-DE" dirty="0" err="1" smtClean="0"/>
              <a:t>available</a:t>
            </a:r>
            <a:r>
              <a:rPr lang="de-DE" dirty="0" smtClean="0"/>
              <a:t> </a:t>
            </a:r>
            <a:r>
              <a:rPr lang="de-DE" dirty="0" err="1" smtClean="0"/>
              <a:t>components</a:t>
            </a:r>
            <a:endParaRPr lang="de-DE" dirty="0" smtClean="0"/>
          </a:p>
          <a:p>
            <a:pPr lvl="1"/>
            <a:r>
              <a:rPr lang="de-DE" dirty="0"/>
              <a:t>Optimal </a:t>
            </a:r>
            <a:r>
              <a:rPr lang="de-DE" dirty="0" err="1"/>
              <a:t>interval</a:t>
            </a:r>
            <a:r>
              <a:rPr lang="de-DE" dirty="0"/>
              <a:t> </a:t>
            </a:r>
            <a:r>
              <a:rPr lang="de-DE" dirty="0" err="1"/>
              <a:t>length</a:t>
            </a:r>
            <a:r>
              <a:rPr lang="de-DE" dirty="0"/>
              <a:t>: </a:t>
            </a:r>
            <a:r>
              <a:rPr lang="de-DE" dirty="0" smtClean="0"/>
              <a:t>2s</a:t>
            </a:r>
          </a:p>
          <a:p>
            <a:pPr lvl="1"/>
            <a:r>
              <a:rPr lang="de-DE" dirty="0" smtClean="0"/>
              <a:t>Best </a:t>
            </a:r>
            <a:r>
              <a:rPr lang="de-DE" dirty="0" err="1" smtClean="0"/>
              <a:t>possible</a:t>
            </a:r>
            <a:r>
              <a:rPr lang="de-DE" dirty="0" smtClean="0"/>
              <a:t> </a:t>
            </a:r>
            <a:r>
              <a:rPr lang="de-DE" dirty="0" err="1" smtClean="0"/>
              <a:t>speedup</a:t>
            </a:r>
            <a:r>
              <a:rPr lang="de-DE" dirty="0" smtClean="0"/>
              <a:t> </a:t>
            </a:r>
            <a:r>
              <a:rPr lang="de-DE" dirty="0" err="1" smtClean="0"/>
              <a:t>for</a:t>
            </a:r>
            <a:r>
              <a:rPr lang="de-DE" dirty="0" smtClean="0"/>
              <a:t> 1h </a:t>
            </a:r>
            <a:r>
              <a:rPr lang="de-DE" dirty="0" err="1" smtClean="0"/>
              <a:t>workload</a:t>
            </a:r>
            <a:r>
              <a:rPr lang="de-DE" dirty="0" smtClean="0"/>
              <a:t>:</a:t>
            </a:r>
            <a:r>
              <a:rPr lang="de-DE" dirty="0"/>
              <a:t/>
            </a:r>
            <a:br>
              <a:rPr lang="de-DE" dirty="0"/>
            </a:br>
            <a:r>
              <a:rPr lang="de-DE" dirty="0" smtClean="0"/>
              <a:t>84x @ 90 </a:t>
            </a:r>
            <a:r>
              <a:rPr lang="de-DE" dirty="0" err="1" smtClean="0"/>
              <a:t>nodes</a:t>
            </a:r>
            <a:r>
              <a:rPr lang="de-DE" dirty="0"/>
              <a:t> </a:t>
            </a:r>
            <a:r>
              <a:rPr lang="de-DE" dirty="0" smtClean="0"/>
              <a:t>(94% parallel </a:t>
            </a:r>
            <a:r>
              <a:rPr lang="de-DE" dirty="0" err="1" smtClean="0"/>
              <a:t>efficiency</a:t>
            </a:r>
            <a:r>
              <a:rPr lang="de-DE" dirty="0" smtClean="0"/>
              <a:t>)</a:t>
            </a:r>
          </a:p>
          <a:p>
            <a:pPr lvl="1"/>
            <a:endParaRPr lang="de-DE" dirty="0"/>
          </a:p>
          <a:p>
            <a:pPr marL="0" indent="0" algn="ctr">
              <a:buNone/>
            </a:pPr>
            <a:r>
              <a:rPr lang="de-DE" b="1" dirty="0" err="1" smtClean="0"/>
              <a:t>Near</a:t>
            </a:r>
            <a:r>
              <a:rPr lang="de-DE" b="1" dirty="0" smtClean="0"/>
              <a:t> linear </a:t>
            </a:r>
            <a:r>
              <a:rPr lang="de-DE" b="1" dirty="0" err="1" smtClean="0"/>
              <a:t>speedup</a:t>
            </a:r>
            <a:r>
              <a:rPr lang="de-DE" b="1" dirty="0" smtClean="0"/>
              <a:t> </a:t>
            </a:r>
            <a:r>
              <a:rPr lang="de-DE" b="1" dirty="0" err="1" smtClean="0"/>
              <a:t>possible</a:t>
            </a:r>
            <a:endParaRPr lang="de-DE" b="1" dirty="0" smtClean="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1026" name="Picture 2" descr="C:\Users\marcritt\Documents\Forschung\WODA 2013\fig\speedup.emf"/>
          <p:cNvPicPr>
            <a:picLocks noChangeAspect="1" noChangeArrowheads="1"/>
          </p:cNvPicPr>
          <p:nvPr/>
        </p:nvPicPr>
        <p:blipFill rotWithShape="1">
          <a:blip r:embed="rId3">
            <a:extLst>
              <a:ext uri="{28A0092B-C50C-407E-A947-70E740481C1C}">
                <a14:useLocalDpi xmlns:a14="http://schemas.microsoft.com/office/drawing/2010/main" val="0"/>
              </a:ext>
            </a:extLst>
          </a:blip>
          <a:srcRect l="5167" t="43415" r="61814" b="7068"/>
          <a:stretch/>
        </p:blipFill>
        <p:spPr bwMode="auto">
          <a:xfrm>
            <a:off x="6136481" y="3872706"/>
            <a:ext cx="1985401" cy="210070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marcritt\Documents\Forschung\WODA 2013\fig\Lopt.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3288" y="1007513"/>
            <a:ext cx="2914650" cy="2765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412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Open </a:t>
            </a:r>
            <a:r>
              <a:rPr lang="de-DE" dirty="0" err="1" smtClean="0"/>
              <a:t>Questions</a:t>
            </a:r>
            <a:endParaRPr lang="en-US" dirty="0"/>
          </a:p>
        </p:txBody>
      </p:sp>
      <p:sp>
        <p:nvSpPr>
          <p:cNvPr id="3" name="Inhaltsplatzhalter 2"/>
          <p:cNvSpPr>
            <a:spLocks noGrp="1"/>
          </p:cNvSpPr>
          <p:nvPr>
            <p:ph idx="1"/>
          </p:nvPr>
        </p:nvSpPr>
        <p:spPr>
          <a:xfrm>
            <a:off x="392113" y="1198562"/>
            <a:ext cx="8356600" cy="5095557"/>
          </a:xfrm>
        </p:spPr>
        <p:txBody>
          <a:bodyPr>
            <a:normAutofit/>
          </a:bodyPr>
          <a:lstStyle/>
          <a:p>
            <a:r>
              <a:rPr lang="de-DE" dirty="0" smtClean="0"/>
              <a:t>Can </a:t>
            </a:r>
            <a:r>
              <a:rPr lang="de-DE" dirty="0" err="1" smtClean="0"/>
              <a:t>we</a:t>
            </a:r>
            <a:r>
              <a:rPr lang="de-DE" dirty="0" smtClean="0"/>
              <a:t> </a:t>
            </a:r>
            <a:r>
              <a:rPr lang="de-DE" dirty="0" err="1" smtClean="0"/>
              <a:t>reach</a:t>
            </a:r>
            <a:r>
              <a:rPr lang="de-DE" dirty="0" smtClean="0"/>
              <a:t> </a:t>
            </a:r>
            <a:r>
              <a:rPr lang="de-DE" dirty="0" err="1" smtClean="0"/>
              <a:t>theoretical</a:t>
            </a:r>
            <a:r>
              <a:rPr lang="de-DE" dirty="0" smtClean="0"/>
              <a:t> </a:t>
            </a:r>
            <a:r>
              <a:rPr lang="de-DE" dirty="0" err="1" smtClean="0"/>
              <a:t>speedups</a:t>
            </a:r>
            <a:r>
              <a:rPr lang="de-DE" dirty="0" smtClean="0"/>
              <a:t> in real </a:t>
            </a:r>
            <a:r>
              <a:rPr lang="de-DE" dirty="0" err="1" smtClean="0"/>
              <a:t>simulations</a:t>
            </a:r>
            <a:r>
              <a:rPr lang="de-DE" dirty="0" smtClean="0"/>
              <a:t>?</a:t>
            </a:r>
          </a:p>
          <a:p>
            <a:pPr marL="0" indent="0">
              <a:buNone/>
            </a:pPr>
            <a:endParaRPr lang="de-DE" dirty="0"/>
          </a:p>
          <a:p>
            <a:endParaRPr lang="de-DE" dirty="0"/>
          </a:p>
          <a:p>
            <a:r>
              <a:rPr lang="de-DE" dirty="0" smtClean="0"/>
              <a:t>Can multi-core/multi-socket </a:t>
            </a:r>
            <a:r>
              <a:rPr lang="de-DE" dirty="0" err="1" smtClean="0"/>
              <a:t>simulations</a:t>
            </a:r>
            <a:r>
              <a:rPr lang="de-DE" dirty="0" smtClean="0"/>
              <a:t> </a:t>
            </a:r>
            <a:r>
              <a:rPr lang="de-DE" dirty="0" err="1" smtClean="0"/>
              <a:t>benefit</a:t>
            </a:r>
            <a:r>
              <a:rPr lang="de-DE" dirty="0" smtClean="0"/>
              <a:t> </a:t>
            </a:r>
            <a:r>
              <a:rPr lang="de-DE" dirty="0" err="1" smtClean="0"/>
              <a:t>from</a:t>
            </a:r>
            <a:r>
              <a:rPr lang="de-DE" dirty="0" smtClean="0"/>
              <a:t> </a:t>
            </a:r>
            <a:r>
              <a:rPr lang="de-DE" dirty="0" err="1" smtClean="0"/>
              <a:t>SimuBoost</a:t>
            </a:r>
            <a:r>
              <a:rPr lang="de-DE" dirty="0" smtClean="0"/>
              <a:t>?</a:t>
            </a:r>
          </a:p>
          <a:p>
            <a:pPr lvl="1"/>
            <a:r>
              <a:rPr lang="de-DE" dirty="0" err="1" smtClean="0"/>
              <a:t>Capturing</a:t>
            </a:r>
            <a:r>
              <a:rPr lang="de-DE" dirty="0" smtClean="0"/>
              <a:t> non-</a:t>
            </a:r>
            <a:r>
              <a:rPr lang="de-DE" dirty="0" err="1" smtClean="0"/>
              <a:t>deterministic</a:t>
            </a:r>
            <a:r>
              <a:rPr lang="de-DE" dirty="0" smtClean="0"/>
              <a:t> </a:t>
            </a:r>
            <a:r>
              <a:rPr lang="de-DE" dirty="0" err="1" smtClean="0"/>
              <a:t>events</a:t>
            </a:r>
            <a:r>
              <a:rPr lang="de-DE" dirty="0" smtClean="0"/>
              <a:t> </a:t>
            </a:r>
            <a:r>
              <a:rPr lang="de-DE" dirty="0" err="1" smtClean="0"/>
              <a:t>is</a:t>
            </a:r>
            <a:r>
              <a:rPr lang="de-DE" dirty="0" smtClean="0"/>
              <a:t> </a:t>
            </a:r>
            <a:r>
              <a:rPr lang="de-DE" dirty="0" err="1" smtClean="0"/>
              <a:t>challenging</a:t>
            </a:r>
            <a:r>
              <a:rPr lang="de-DE" dirty="0" smtClean="0"/>
              <a:t> (</a:t>
            </a:r>
            <a:r>
              <a:rPr lang="de-DE" dirty="0" err="1" smtClean="0"/>
              <a:t>shared</a:t>
            </a:r>
            <a:r>
              <a:rPr lang="de-DE" dirty="0" smtClean="0"/>
              <a:t> </a:t>
            </a:r>
            <a:r>
              <a:rPr lang="de-DE" dirty="0" err="1" smtClean="0"/>
              <a:t>memory</a:t>
            </a:r>
            <a:r>
              <a:rPr lang="de-DE" dirty="0" smtClean="0"/>
              <a:t>)</a:t>
            </a:r>
          </a:p>
          <a:p>
            <a:pPr lvl="1"/>
            <a:endParaRPr lang="de-DE" dirty="0"/>
          </a:p>
          <a:p>
            <a:pPr lvl="1"/>
            <a:endParaRPr lang="de-DE" dirty="0" smtClean="0"/>
          </a:p>
          <a:p>
            <a:pPr marL="394575" lvl="1" indent="0">
              <a:buNone/>
            </a:pPr>
            <a:endParaRPr lang="de-DE" dirty="0"/>
          </a:p>
          <a:p>
            <a:r>
              <a:rPr lang="de-DE" dirty="0" smtClean="0"/>
              <a:t>Can </a:t>
            </a:r>
            <a:r>
              <a:rPr lang="de-DE" dirty="0" err="1" smtClean="0"/>
              <a:t>we</a:t>
            </a:r>
            <a:r>
              <a:rPr lang="de-DE" dirty="0" smtClean="0"/>
              <a:t> </a:t>
            </a:r>
            <a:r>
              <a:rPr lang="de-DE" dirty="0" err="1" smtClean="0"/>
              <a:t>simulate</a:t>
            </a:r>
            <a:r>
              <a:rPr lang="de-DE" dirty="0" smtClean="0"/>
              <a:t> a </a:t>
            </a:r>
            <a:r>
              <a:rPr lang="de-DE" dirty="0" err="1" smtClean="0"/>
              <a:t>machine</a:t>
            </a:r>
            <a:r>
              <a:rPr lang="de-DE" dirty="0" smtClean="0"/>
              <a:t> </a:t>
            </a:r>
            <a:r>
              <a:rPr lang="de-DE" dirty="0" err="1" smtClean="0"/>
              <a:t>with</a:t>
            </a:r>
            <a:r>
              <a:rPr lang="de-DE" dirty="0" smtClean="0"/>
              <a:t> different </a:t>
            </a:r>
            <a:r>
              <a:rPr lang="de-DE" dirty="0" err="1" smtClean="0"/>
              <a:t>hardware</a:t>
            </a:r>
            <a:r>
              <a:rPr lang="de-DE" dirty="0" smtClean="0"/>
              <a:t> </a:t>
            </a:r>
            <a:r>
              <a:rPr lang="de-DE" dirty="0" err="1" smtClean="0"/>
              <a:t>characteristics</a:t>
            </a:r>
            <a:r>
              <a:rPr lang="de-DE" dirty="0" smtClean="0"/>
              <a:t> </a:t>
            </a:r>
            <a:r>
              <a:rPr lang="de-DE" dirty="0" err="1" smtClean="0"/>
              <a:t>than</a:t>
            </a:r>
            <a:r>
              <a:rPr lang="de-DE" dirty="0" smtClean="0"/>
              <a:t> </a:t>
            </a:r>
            <a:r>
              <a:rPr lang="de-DE" dirty="0" err="1" smtClean="0"/>
              <a:t>the</a:t>
            </a:r>
            <a:r>
              <a:rPr lang="de-DE" dirty="0" smtClean="0"/>
              <a:t> </a:t>
            </a:r>
            <a:r>
              <a:rPr lang="de-DE" dirty="0" err="1" smtClean="0"/>
              <a:t>host</a:t>
            </a:r>
            <a:r>
              <a:rPr lang="de-DE" dirty="0" smtClean="0"/>
              <a:t>?</a:t>
            </a:r>
          </a:p>
          <a:p>
            <a:pPr lvl="1"/>
            <a:r>
              <a:rPr lang="de-DE" dirty="0" err="1" smtClean="0"/>
              <a:t>SimuBoost</a:t>
            </a:r>
            <a:r>
              <a:rPr lang="de-DE" dirty="0" smtClean="0"/>
              <a:t> </a:t>
            </a:r>
            <a:r>
              <a:rPr lang="de-DE" dirty="0" err="1" smtClean="0"/>
              <a:t>replicates</a:t>
            </a:r>
            <a:r>
              <a:rPr lang="de-DE" dirty="0" smtClean="0"/>
              <a:t> </a:t>
            </a:r>
            <a:r>
              <a:rPr lang="de-DE" dirty="0" err="1" smtClean="0"/>
              <a:t>behavior</a:t>
            </a:r>
            <a:r>
              <a:rPr lang="de-DE" dirty="0" smtClean="0"/>
              <a:t> </a:t>
            </a:r>
            <a:r>
              <a:rPr lang="de-DE" dirty="0" err="1" smtClean="0"/>
              <a:t>of</a:t>
            </a:r>
            <a:r>
              <a:rPr lang="de-DE" dirty="0" smtClean="0"/>
              <a:t> </a:t>
            </a:r>
            <a:r>
              <a:rPr lang="de-DE" dirty="0" err="1" smtClean="0"/>
              <a:t>virtual</a:t>
            </a:r>
            <a:r>
              <a:rPr lang="de-DE" dirty="0" smtClean="0"/>
              <a:t> </a:t>
            </a:r>
            <a:r>
              <a:rPr lang="de-DE" dirty="0" err="1" smtClean="0"/>
              <a:t>machine</a:t>
            </a:r>
            <a:endParaRPr lang="de-DE" dirty="0" smtClean="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8" name="Grafi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2800" y="1502321"/>
            <a:ext cx="1851660" cy="866743"/>
          </a:xfrm>
          <a:prstGeom prst="rect">
            <a:avLst/>
          </a:prstGeom>
        </p:spPr>
      </p:pic>
      <p:pic>
        <p:nvPicPr>
          <p:cNvPr id="9" name="Grafi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1775" y="3069169"/>
            <a:ext cx="1913708" cy="1090673"/>
          </a:xfrm>
          <a:prstGeom prst="rect">
            <a:avLst/>
          </a:prstGeom>
        </p:spPr>
      </p:pic>
      <p:pic>
        <p:nvPicPr>
          <p:cNvPr id="10" name="Grafik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74764" y="5509260"/>
            <a:ext cx="2807731" cy="586740"/>
          </a:xfrm>
          <a:prstGeom prst="rect">
            <a:avLst/>
          </a:prstGeom>
        </p:spPr>
      </p:pic>
    </p:spTree>
    <p:extLst>
      <p:ext uri="{BB962C8B-B14F-4D97-AF65-F5344CB8AC3E}">
        <p14:creationId xmlns:p14="http://schemas.microsoft.com/office/powerpoint/2010/main" val="17958646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Conclusion</a:t>
            </a:r>
            <a:endParaRPr lang="en-US" dirty="0"/>
          </a:p>
        </p:txBody>
      </p:sp>
      <p:sp>
        <p:nvSpPr>
          <p:cNvPr id="3" name="Inhaltsplatzhalter 2"/>
          <p:cNvSpPr>
            <a:spLocks noGrp="1"/>
          </p:cNvSpPr>
          <p:nvPr>
            <p:ph idx="1"/>
          </p:nvPr>
        </p:nvSpPr>
        <p:spPr>
          <a:xfrm>
            <a:off x="392113" y="1198563"/>
            <a:ext cx="8356600" cy="4112577"/>
          </a:xfrm>
        </p:spPr>
        <p:txBody>
          <a:bodyPr/>
          <a:lstStyle/>
          <a:p>
            <a:pPr marL="357188" lvl="1" indent="-357188">
              <a:buBlip>
                <a:blip r:embed="rId3"/>
              </a:buBlip>
            </a:pPr>
            <a:r>
              <a:rPr lang="de-DE" dirty="0" err="1" smtClean="0"/>
              <a:t>Slowdown</a:t>
            </a:r>
            <a:r>
              <a:rPr lang="de-DE" dirty="0" smtClean="0"/>
              <a:t> </a:t>
            </a:r>
            <a:r>
              <a:rPr lang="de-DE" dirty="0" err="1" smtClean="0"/>
              <a:t>of</a:t>
            </a:r>
            <a:r>
              <a:rPr lang="de-DE" dirty="0" smtClean="0"/>
              <a:t> </a:t>
            </a:r>
            <a:r>
              <a:rPr lang="de-DE" dirty="0" err="1" smtClean="0"/>
              <a:t>Functional</a:t>
            </a:r>
            <a:r>
              <a:rPr lang="de-DE" dirty="0" smtClean="0"/>
              <a:t> </a:t>
            </a:r>
            <a:r>
              <a:rPr lang="de-DE" dirty="0" err="1" smtClean="0"/>
              <a:t>Full</a:t>
            </a:r>
            <a:r>
              <a:rPr lang="de-DE" dirty="0" smtClean="0"/>
              <a:t> System Simulation: &gt;100x</a:t>
            </a:r>
          </a:p>
          <a:p>
            <a:pPr lvl="1"/>
            <a:endParaRPr lang="de-DE" dirty="0" smtClean="0"/>
          </a:p>
          <a:p>
            <a:r>
              <a:rPr lang="de-DE" dirty="0" err="1" smtClean="0"/>
              <a:t>SimuBoost</a:t>
            </a:r>
            <a:r>
              <a:rPr lang="de-DE" dirty="0" smtClean="0"/>
              <a:t>: </a:t>
            </a:r>
            <a:r>
              <a:rPr lang="de-DE" dirty="0" err="1" smtClean="0"/>
              <a:t>Accelerate</a:t>
            </a:r>
            <a:r>
              <a:rPr lang="de-DE" dirty="0" smtClean="0"/>
              <a:t> </a:t>
            </a:r>
            <a:r>
              <a:rPr lang="de-DE" dirty="0" err="1" smtClean="0"/>
              <a:t>simulation</a:t>
            </a:r>
            <a:endParaRPr lang="de-DE" dirty="0"/>
          </a:p>
          <a:p>
            <a:pPr lvl="1"/>
            <a:r>
              <a:rPr lang="de-DE" dirty="0" smtClean="0"/>
              <a:t>Run </a:t>
            </a:r>
            <a:r>
              <a:rPr lang="de-DE" dirty="0" err="1" smtClean="0"/>
              <a:t>workload</a:t>
            </a:r>
            <a:r>
              <a:rPr lang="de-DE" dirty="0" smtClean="0"/>
              <a:t> </a:t>
            </a:r>
            <a:r>
              <a:rPr lang="de-DE" dirty="0" err="1" smtClean="0"/>
              <a:t>with</a:t>
            </a:r>
            <a:r>
              <a:rPr lang="de-DE" dirty="0" smtClean="0"/>
              <a:t> fast </a:t>
            </a:r>
            <a:r>
              <a:rPr lang="de-DE" dirty="0" err="1" smtClean="0"/>
              <a:t>virtualization</a:t>
            </a:r>
            <a:endParaRPr lang="de-DE" dirty="0" smtClean="0"/>
          </a:p>
          <a:p>
            <a:pPr lvl="1"/>
            <a:r>
              <a:rPr lang="de-DE" dirty="0" smtClean="0"/>
              <a:t>Take </a:t>
            </a:r>
            <a:r>
              <a:rPr lang="de-DE" dirty="0" err="1" smtClean="0"/>
              <a:t>checkpoints</a:t>
            </a:r>
            <a:r>
              <a:rPr lang="de-DE" dirty="0" smtClean="0"/>
              <a:t> in </a:t>
            </a:r>
            <a:r>
              <a:rPr lang="de-DE" dirty="0" err="1" smtClean="0"/>
              <a:t>regular</a:t>
            </a:r>
            <a:r>
              <a:rPr lang="de-DE" dirty="0" smtClean="0"/>
              <a:t> </a:t>
            </a:r>
            <a:r>
              <a:rPr lang="de-DE" dirty="0" err="1" smtClean="0"/>
              <a:t>intervals</a:t>
            </a:r>
            <a:endParaRPr lang="de-DE" dirty="0"/>
          </a:p>
          <a:p>
            <a:pPr lvl="1"/>
            <a:r>
              <a:rPr lang="de-DE" dirty="0" smtClean="0"/>
              <a:t>Start parallel </a:t>
            </a:r>
            <a:r>
              <a:rPr lang="de-DE" dirty="0" err="1" smtClean="0"/>
              <a:t>simulations</a:t>
            </a:r>
            <a:r>
              <a:rPr lang="de-DE" dirty="0" smtClean="0"/>
              <a:t> on </a:t>
            </a:r>
            <a:r>
              <a:rPr lang="de-DE" dirty="0" err="1" smtClean="0"/>
              <a:t>checkpoints</a:t>
            </a:r>
            <a:endParaRPr lang="de-DE" dirty="0" smtClean="0"/>
          </a:p>
          <a:p>
            <a:pPr lvl="1"/>
            <a:r>
              <a:rPr lang="de-DE" dirty="0" err="1" smtClean="0"/>
              <a:t>Logging</a:t>
            </a:r>
            <a:r>
              <a:rPr lang="de-DE" dirty="0" smtClean="0"/>
              <a:t> </a:t>
            </a:r>
            <a:r>
              <a:rPr lang="de-DE" dirty="0" err="1" smtClean="0"/>
              <a:t>and</a:t>
            </a:r>
            <a:r>
              <a:rPr lang="de-DE" dirty="0" smtClean="0"/>
              <a:t> </a:t>
            </a:r>
            <a:r>
              <a:rPr lang="de-DE" dirty="0" err="1"/>
              <a:t>r</a:t>
            </a:r>
            <a:r>
              <a:rPr lang="de-DE" dirty="0" err="1" smtClean="0"/>
              <a:t>eplay</a:t>
            </a:r>
            <a:r>
              <a:rPr lang="de-DE" dirty="0" smtClean="0"/>
              <a:t> </a:t>
            </a:r>
            <a:r>
              <a:rPr lang="de-DE" dirty="0" err="1" smtClean="0"/>
              <a:t>of</a:t>
            </a:r>
            <a:r>
              <a:rPr lang="de-DE" dirty="0" smtClean="0"/>
              <a:t> non-</a:t>
            </a:r>
            <a:r>
              <a:rPr lang="de-DE" dirty="0" err="1" smtClean="0"/>
              <a:t>deterministic</a:t>
            </a:r>
            <a:r>
              <a:rPr lang="de-DE" dirty="0" smtClean="0"/>
              <a:t> </a:t>
            </a:r>
            <a:r>
              <a:rPr lang="de-DE" dirty="0" err="1" smtClean="0"/>
              <a:t>events</a:t>
            </a:r>
            <a:endParaRPr lang="de-DE" dirty="0" smtClean="0"/>
          </a:p>
          <a:p>
            <a:endParaRPr lang="de-DE" dirty="0" smtClean="0"/>
          </a:p>
          <a:p>
            <a:r>
              <a:rPr lang="de-DE" dirty="0" smtClean="0"/>
              <a:t>Advantages:</a:t>
            </a:r>
          </a:p>
          <a:p>
            <a:pPr lvl="1"/>
            <a:r>
              <a:rPr lang="de-DE" dirty="0" err="1" smtClean="0"/>
              <a:t>Scales</a:t>
            </a:r>
            <a:r>
              <a:rPr lang="de-DE" dirty="0" smtClean="0"/>
              <a:t> </a:t>
            </a:r>
            <a:r>
              <a:rPr lang="de-DE" dirty="0" err="1" smtClean="0"/>
              <a:t>with</a:t>
            </a:r>
            <a:r>
              <a:rPr lang="de-DE" dirty="0" smtClean="0"/>
              <a:t> </a:t>
            </a:r>
            <a:r>
              <a:rPr lang="de-DE" dirty="0" err="1" smtClean="0"/>
              <a:t>workload</a:t>
            </a:r>
            <a:r>
              <a:rPr lang="de-DE" dirty="0" smtClean="0"/>
              <a:t> </a:t>
            </a:r>
            <a:r>
              <a:rPr lang="de-DE" dirty="0" err="1" smtClean="0"/>
              <a:t>run</a:t>
            </a:r>
            <a:r>
              <a:rPr lang="de-DE" dirty="0" smtClean="0"/>
              <a:t>-time</a:t>
            </a:r>
            <a:r>
              <a:rPr lang="en-US" dirty="0" smtClean="0"/>
              <a:t> (also for single-core simulations)</a:t>
            </a:r>
          </a:p>
          <a:p>
            <a:pPr lvl="1"/>
            <a:r>
              <a:rPr lang="de-DE" dirty="0" smtClean="0"/>
              <a:t>High </a:t>
            </a:r>
            <a:r>
              <a:rPr lang="de-DE" dirty="0" err="1" smtClean="0"/>
              <a:t>scalability</a:t>
            </a:r>
            <a:r>
              <a:rPr lang="de-DE" dirty="0" smtClean="0"/>
              <a:t> </a:t>
            </a:r>
            <a:r>
              <a:rPr lang="de-DE" dirty="0" err="1" smtClean="0"/>
              <a:t>and</a:t>
            </a:r>
            <a:r>
              <a:rPr lang="de-DE" dirty="0" smtClean="0"/>
              <a:t> parallel </a:t>
            </a:r>
            <a:r>
              <a:rPr lang="de-DE" dirty="0" err="1" smtClean="0"/>
              <a:t>efficiency</a:t>
            </a:r>
            <a:r>
              <a:rPr lang="de-DE" dirty="0" smtClean="0"/>
              <a:t> </a:t>
            </a:r>
            <a:r>
              <a:rPr lang="de-DE" dirty="0" err="1" smtClean="0"/>
              <a:t>possible</a:t>
            </a:r>
            <a:r>
              <a:rPr lang="de-DE" dirty="0" smtClean="0"/>
              <a:t> (84x @ 90 </a:t>
            </a:r>
            <a:r>
              <a:rPr lang="de-DE" dirty="0" err="1" smtClean="0"/>
              <a:t>nodes</a:t>
            </a:r>
            <a:r>
              <a:rPr lang="de-DE" dirty="0" smtClean="0"/>
              <a:t>, 94%)</a:t>
            </a:r>
            <a:endParaRPr lang="de-DE" dirty="0"/>
          </a:p>
          <a:p>
            <a:pPr marL="0" indent="0">
              <a:buNone/>
            </a:pPr>
            <a:endParaRPr lang="de-DE"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68339" y="2048148"/>
            <a:ext cx="3036927" cy="1301568"/>
          </a:xfrm>
          <a:prstGeom prst="rect">
            <a:avLst/>
          </a:prstGeom>
        </p:spPr>
      </p:pic>
      <p:sp>
        <p:nvSpPr>
          <p:cNvPr id="5" name="Textfeld 4"/>
          <p:cNvSpPr txBox="1"/>
          <p:nvPr/>
        </p:nvSpPr>
        <p:spPr>
          <a:xfrm>
            <a:off x="548640" y="5621774"/>
            <a:ext cx="8130540" cy="369332"/>
          </a:xfrm>
          <a:prstGeom prst="rect">
            <a:avLst/>
          </a:prstGeom>
          <a:noFill/>
        </p:spPr>
        <p:txBody>
          <a:bodyPr wrap="square" rtlCol="0">
            <a:spAutoFit/>
          </a:bodyPr>
          <a:lstStyle/>
          <a:p>
            <a:pPr algn="ctr"/>
            <a:r>
              <a:rPr lang="de-DE" b="1" dirty="0" err="1" smtClean="0"/>
              <a:t>SimuBoost</a:t>
            </a:r>
            <a:r>
              <a:rPr lang="de-DE" b="1" dirty="0" smtClean="0"/>
              <a:t>: </a:t>
            </a:r>
            <a:r>
              <a:rPr lang="de-DE" b="1" dirty="0" err="1" smtClean="0"/>
              <a:t>Detailed</a:t>
            </a:r>
            <a:r>
              <a:rPr lang="de-DE" b="1" dirty="0" smtClean="0"/>
              <a:t> </a:t>
            </a:r>
            <a:r>
              <a:rPr lang="de-DE" b="1" dirty="0" err="1" smtClean="0"/>
              <a:t>Full</a:t>
            </a:r>
            <a:r>
              <a:rPr lang="de-DE" b="1" dirty="0" smtClean="0"/>
              <a:t> System Simulation </a:t>
            </a:r>
            <a:r>
              <a:rPr lang="de-DE" b="1" dirty="0" err="1" smtClean="0"/>
              <a:t>made</a:t>
            </a:r>
            <a:r>
              <a:rPr lang="de-DE" b="1" dirty="0" smtClean="0"/>
              <a:t> </a:t>
            </a:r>
            <a:r>
              <a:rPr lang="de-DE" b="1" dirty="0" err="1" smtClean="0"/>
              <a:t>practical</a:t>
            </a:r>
            <a:endParaRPr lang="en-US" b="1" dirty="0"/>
          </a:p>
        </p:txBody>
      </p:sp>
    </p:spTree>
    <p:extLst>
      <p:ext uri="{BB962C8B-B14F-4D97-AF65-F5344CB8AC3E}">
        <p14:creationId xmlns:p14="http://schemas.microsoft.com/office/powerpoint/2010/main" val="2430174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Inhaltsplatzhalter 2"/>
          <p:cNvSpPr>
            <a:spLocks noGrp="1"/>
          </p:cNvSpPr>
          <p:nvPr>
            <p:ph idx="1"/>
          </p:nvPr>
        </p:nvSpPr>
        <p:spPr/>
        <p:txBody>
          <a:bodyPr anchor="ctr">
            <a:normAutofit/>
          </a:bodyPr>
          <a:lstStyle/>
          <a:p>
            <a:pPr marL="0" indent="0" algn="ctr">
              <a:buNone/>
            </a:pPr>
            <a:endParaRPr lang="en-US" sz="2800"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spTree>
    <p:extLst>
      <p:ext uri="{BB962C8B-B14F-4D97-AF65-F5344CB8AC3E}">
        <p14:creationId xmlns:p14="http://schemas.microsoft.com/office/powerpoint/2010/main" val="1661336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Functional</a:t>
            </a:r>
            <a:r>
              <a:rPr lang="de-DE" dirty="0" smtClean="0"/>
              <a:t> Simulation </a:t>
            </a:r>
            <a:r>
              <a:rPr lang="de-DE" dirty="0" err="1" smtClean="0"/>
              <a:t>Slowdown</a:t>
            </a:r>
            <a:endParaRPr lang="en-US" dirty="0"/>
          </a:p>
        </p:txBody>
      </p:sp>
      <p:sp>
        <p:nvSpPr>
          <p:cNvPr id="3" name="Inhaltsplatzhalter 2"/>
          <p:cNvSpPr>
            <a:spLocks noGrp="1"/>
          </p:cNvSpPr>
          <p:nvPr>
            <p:ph idx="1"/>
          </p:nvPr>
        </p:nvSpPr>
        <p:spPr>
          <a:xfrm>
            <a:off x="392113" y="1198563"/>
            <a:ext cx="8356600" cy="1148397"/>
          </a:xfrm>
        </p:spPr>
        <p:txBody>
          <a:bodyPr>
            <a:normAutofit/>
          </a:bodyPr>
          <a:lstStyle/>
          <a:p>
            <a:r>
              <a:rPr lang="en-US" dirty="0" smtClean="0"/>
              <a:t>Functional System Simulation is slow</a:t>
            </a:r>
          </a:p>
          <a:p>
            <a:pPr lvl="1"/>
            <a:r>
              <a:rPr lang="en-US" dirty="0" smtClean="0"/>
              <a:t>Time to Completion [h] (Slowdown):</a:t>
            </a:r>
          </a:p>
          <a:p>
            <a:pPr lvl="1"/>
            <a:endParaRPr lang="en-US" dirty="0" smtClean="0"/>
          </a:p>
          <a:p>
            <a:pPr lvl="1"/>
            <a:endParaRPr lang="en-US" dirty="0" smtClean="0"/>
          </a:p>
          <a:p>
            <a:pPr lvl="1"/>
            <a:endParaRPr lang="en-US" dirty="0" smtClean="0"/>
          </a:p>
          <a:p>
            <a:pPr lvl="1"/>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graphicFrame>
        <p:nvGraphicFramePr>
          <p:cNvPr id="5" name="Tabelle 4"/>
          <p:cNvGraphicFramePr>
            <a:graphicFrameLocks noGrp="1"/>
          </p:cNvGraphicFramePr>
          <p:nvPr>
            <p:extLst>
              <p:ext uri="{D42A27DB-BD31-4B8C-83A1-F6EECF244321}">
                <p14:modId xmlns:p14="http://schemas.microsoft.com/office/powerpoint/2010/main" val="435964439"/>
              </p:ext>
            </p:extLst>
          </p:nvPr>
        </p:nvGraphicFramePr>
        <p:xfrm>
          <a:off x="975360" y="1905000"/>
          <a:ext cx="7242272" cy="3329332"/>
        </p:xfrm>
        <a:graphic>
          <a:graphicData uri="http://schemas.openxmlformats.org/drawingml/2006/table">
            <a:tbl>
              <a:tblPr firstRow="1" lastRow="1" bandRow="1">
                <a:tableStyleId>{5C22544A-7EE6-4342-B048-85BDC9FD1C3A}</a:tableStyleId>
              </a:tblPr>
              <a:tblGrid>
                <a:gridCol w="327660"/>
                <a:gridCol w="978632"/>
                <a:gridCol w="1636642"/>
                <a:gridCol w="1334946"/>
                <a:gridCol w="1425949"/>
                <a:gridCol w="1538443"/>
              </a:tblGrid>
              <a:tr h="289560">
                <a:tc rowSpan="2">
                  <a:txBody>
                    <a:bodyPr/>
                    <a:lstStyle/>
                    <a:p>
                      <a:endParaRPr lang="en-US" dirty="0"/>
                    </a:p>
                  </a:txBody>
                  <a:tcPr>
                    <a:lnB w="12700" cap="flat" cmpd="sng" algn="ctr">
                      <a:solidFill>
                        <a:schemeClr val="bg1"/>
                      </a:solidFill>
                      <a:prstDash val="solid"/>
                      <a:round/>
                      <a:headEnd type="none" w="med" len="med"/>
                      <a:tailEnd type="none" w="med" len="med"/>
                    </a:lnB>
                  </a:tcPr>
                </a:tc>
                <a:tc rowSpan="2">
                  <a:txBody>
                    <a:bodyPr/>
                    <a:lstStyle/>
                    <a:p>
                      <a:r>
                        <a:rPr lang="de-DE" dirty="0" smtClean="0"/>
                        <a:t>Native</a:t>
                      </a:r>
                      <a:endParaRPr lang="en-US" dirty="0"/>
                    </a:p>
                  </a:txBody>
                  <a:tcPr>
                    <a:lnB w="12700" cap="flat" cmpd="sng" algn="ctr">
                      <a:solidFill>
                        <a:schemeClr val="bg1"/>
                      </a:solidFill>
                      <a:prstDash val="solid"/>
                      <a:round/>
                      <a:headEnd type="none" w="med" len="med"/>
                      <a:tailEnd type="none" w="med" len="med"/>
                    </a:lnB>
                  </a:tcPr>
                </a:tc>
                <a:tc rowSpan="2">
                  <a:txBody>
                    <a:bodyPr/>
                    <a:lstStyle/>
                    <a:p>
                      <a:pPr algn="ctr"/>
                      <a:r>
                        <a:rPr lang="de-DE" dirty="0" err="1" smtClean="0"/>
                        <a:t>Hw</a:t>
                      </a:r>
                      <a:r>
                        <a:rPr lang="de-DE" dirty="0" smtClean="0"/>
                        <a:t>.</a:t>
                      </a:r>
                      <a:r>
                        <a:rPr lang="de-DE" baseline="0" dirty="0" smtClean="0"/>
                        <a:t>-</a:t>
                      </a:r>
                      <a:r>
                        <a:rPr lang="de-DE" baseline="0" dirty="0" err="1" smtClean="0"/>
                        <a:t>Virt</a:t>
                      </a:r>
                      <a:r>
                        <a:rPr lang="de-DE" baseline="0" dirty="0" smtClean="0"/>
                        <a:t>.</a:t>
                      </a:r>
                    </a:p>
                    <a:p>
                      <a:pPr algn="ctr"/>
                      <a:r>
                        <a:rPr lang="de-DE" baseline="0" dirty="0" smtClean="0"/>
                        <a:t>KVM</a:t>
                      </a:r>
                      <a:endParaRPr lang="en-US" dirty="0"/>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3">
                  <a:txBody>
                    <a:bodyPr/>
                    <a:lstStyle/>
                    <a:p>
                      <a:pPr algn="ctr"/>
                      <a:r>
                        <a:rPr lang="de-DE" dirty="0" smtClean="0"/>
                        <a:t>Simulation</a:t>
                      </a:r>
                    </a:p>
                  </a:txBody>
                  <a:tcPr>
                    <a:lnL w="12700" cap="flat" cmpd="sng" algn="ctr">
                      <a:solidFill>
                        <a:schemeClr val="bg1"/>
                      </a:solidFill>
                      <a:prstDash val="solid"/>
                      <a:round/>
                      <a:headEnd type="none" w="med" len="med"/>
                      <a:tailEnd type="none" w="med" len="med"/>
                    </a:lnL>
                    <a:lnB w="38100" cmpd="sng">
                      <a:noFill/>
                    </a:lnB>
                  </a:tcPr>
                </a:tc>
                <a:tc hMerge="1">
                  <a:txBody>
                    <a:bodyPr/>
                    <a:lstStyle/>
                    <a:p>
                      <a:endParaRPr lang="en-US" dirty="0"/>
                    </a:p>
                  </a:txBody>
                  <a:tcPr/>
                </a:tc>
                <a:tc hMerge="1">
                  <a:txBody>
                    <a:bodyPr/>
                    <a:lstStyle/>
                    <a:p>
                      <a:endParaRPr lang="en-US" dirty="0"/>
                    </a:p>
                  </a:txBody>
                  <a:tcPr/>
                </a:tc>
              </a:tr>
              <a:tr h="25146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dirty="0" smtClean="0">
                          <a:solidFill>
                            <a:schemeClr val="bg1"/>
                          </a:solidFill>
                        </a:rPr>
                        <a:t>QEMU</a:t>
                      </a:r>
                      <a:r>
                        <a:rPr lang="de-DE" baseline="30000" dirty="0" smtClean="0">
                          <a:solidFill>
                            <a:schemeClr val="bg1"/>
                          </a:solidFill>
                        </a:rPr>
                        <a:t>1</a:t>
                      </a:r>
                      <a:endParaRPr lang="en-US" baseline="30000" dirty="0">
                        <a:solidFill>
                          <a:schemeClr val="bg1"/>
                        </a:solidFill>
                      </a:endParaRPr>
                    </a:p>
                  </a:txBody>
                  <a:tcPr>
                    <a:lnL w="12700" cap="flat" cmpd="sng" algn="ctr">
                      <a:solidFill>
                        <a:schemeClr val="bg1"/>
                      </a:solidFill>
                      <a:prstDash val="solid"/>
                      <a:round/>
                      <a:headEnd type="none" w="med" len="med"/>
                      <a:tailEnd type="none" w="med" len="med"/>
                    </a:lnL>
                    <a:lnR w="12700" cmpd="sng">
                      <a:noFill/>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dirty="0" smtClean="0">
                          <a:solidFill>
                            <a:schemeClr val="bg1"/>
                          </a:solidFill>
                        </a:rPr>
                        <a:t>QEMU</a:t>
                      </a:r>
                      <a:r>
                        <a:rPr lang="de-DE" baseline="30000" dirty="0" smtClean="0">
                          <a:solidFill>
                            <a:schemeClr val="bg1"/>
                          </a:solidFill>
                        </a:rPr>
                        <a:t>2</a:t>
                      </a:r>
                      <a:endParaRPr lang="en-US" baseline="30000" dirty="0">
                        <a:solidFill>
                          <a:schemeClr val="bg1"/>
                        </a:solidFill>
                      </a:endParaRPr>
                    </a:p>
                  </a:txBody>
                  <a:tcPr>
                    <a:lnL w="12700" cmpd="sng">
                      <a:noFill/>
                    </a:lnL>
                    <a:lnR w="12700" cmpd="sng">
                      <a:noFill/>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dirty="0" smtClean="0">
                          <a:solidFill>
                            <a:schemeClr val="bg1"/>
                          </a:solidFill>
                        </a:rPr>
                        <a:t>Simics</a:t>
                      </a:r>
                      <a:r>
                        <a:rPr lang="de-DE" baseline="30000" dirty="0" smtClean="0">
                          <a:solidFill>
                            <a:schemeClr val="bg1"/>
                          </a:solidFill>
                        </a:rPr>
                        <a:t>1</a:t>
                      </a:r>
                      <a:endParaRPr lang="en-US" dirty="0">
                        <a:solidFill>
                          <a:schemeClr val="bg1"/>
                        </a:solidFill>
                      </a:endParaRPr>
                    </a:p>
                  </a:txBody>
                  <a:tcPr>
                    <a:lnL w="12700" cmpd="sng">
                      <a:noFill/>
                    </a:lnL>
                    <a:lnR w="12700" cap="flat" cmpd="sng" algn="ctr">
                      <a:no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71116">
                <a:tc gridSpan="6">
                  <a:txBody>
                    <a:bodyPr/>
                    <a:lstStyle/>
                    <a:p>
                      <a:r>
                        <a:rPr lang="de-DE" b="1" dirty="0" smtClean="0"/>
                        <a:t>Linux 3.7.1</a:t>
                      </a:r>
                      <a:r>
                        <a:rPr lang="de-DE" b="1" baseline="0" dirty="0" smtClean="0"/>
                        <a:t> Kernel </a:t>
                      </a:r>
                      <a:r>
                        <a:rPr lang="de-DE" b="1" baseline="0" dirty="0" err="1" smtClean="0"/>
                        <a:t>Build</a:t>
                      </a:r>
                      <a:endParaRPr lang="en-US" b="1" dirty="0"/>
                    </a:p>
                  </a:txBody>
                  <a:tcPr>
                    <a:lnT w="12700" cap="flat" cmpd="sng" algn="ctr">
                      <a:solidFill>
                        <a:schemeClr val="bg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1116">
                <a:tc>
                  <a:txBody>
                    <a:bodyPr/>
                    <a:lstStyle/>
                    <a:p>
                      <a:endParaRPr lang="en-US" dirty="0"/>
                    </a:p>
                  </a:txBody>
                  <a:tcPr/>
                </a:tc>
                <a:tc>
                  <a:txBody>
                    <a:bodyPr/>
                    <a:lstStyle/>
                    <a:p>
                      <a:r>
                        <a:rPr lang="de-DE" dirty="0" smtClean="0"/>
                        <a:t>1.44</a:t>
                      </a:r>
                      <a:endParaRPr lang="en-US" dirty="0"/>
                    </a:p>
                  </a:txBody>
                  <a:tcPr/>
                </a:tc>
                <a:tc>
                  <a:txBody>
                    <a:bodyPr/>
                    <a:lstStyle/>
                    <a:p>
                      <a:r>
                        <a:rPr lang="de-DE" dirty="0" smtClean="0"/>
                        <a:t>1.56 (</a:t>
                      </a:r>
                      <a:r>
                        <a:rPr lang="de-DE" dirty="0" smtClean="0">
                          <a:latin typeface="Arial"/>
                          <a:cs typeface="Arial"/>
                        </a:rPr>
                        <a:t>1.08x)</a:t>
                      </a:r>
                      <a:endParaRPr lang="en-US" dirty="0"/>
                    </a:p>
                  </a:txBody>
                  <a:tcPr/>
                </a:tc>
                <a:tc>
                  <a:txBody>
                    <a:bodyPr/>
                    <a:lstStyle/>
                    <a:p>
                      <a:r>
                        <a:rPr lang="de-DE" dirty="0" smtClean="0"/>
                        <a:t>47 (</a:t>
                      </a:r>
                      <a:r>
                        <a:rPr lang="de-DE" dirty="0" smtClean="0">
                          <a:latin typeface="+mn-lt"/>
                          <a:cs typeface="Arial"/>
                        </a:rPr>
                        <a:t>33x)</a:t>
                      </a:r>
                      <a:endParaRPr lang="en-US" dirty="0"/>
                    </a:p>
                  </a:txBody>
                  <a:tcPr/>
                </a:tc>
                <a:tc>
                  <a:txBody>
                    <a:bodyPr/>
                    <a:lstStyle/>
                    <a:p>
                      <a:r>
                        <a:rPr lang="de-DE" dirty="0" smtClean="0"/>
                        <a:t>238 (</a:t>
                      </a:r>
                      <a:r>
                        <a:rPr lang="de-DE" dirty="0" smtClean="0">
                          <a:latin typeface="+mn-lt"/>
                          <a:cs typeface="Arial"/>
                        </a:rPr>
                        <a:t>165x)</a:t>
                      </a:r>
                      <a:endParaRPr lang="en-US" dirty="0"/>
                    </a:p>
                  </a:txBody>
                  <a:tcPr/>
                </a:tc>
                <a:tc>
                  <a:txBody>
                    <a:bodyPr/>
                    <a:lstStyle/>
                    <a:p>
                      <a:r>
                        <a:rPr lang="de-DE" dirty="0" smtClean="0"/>
                        <a:t>1080 (</a:t>
                      </a:r>
                      <a:r>
                        <a:rPr lang="de-DE" dirty="0" smtClean="0">
                          <a:latin typeface="+mn-lt"/>
                          <a:cs typeface="Arial"/>
                        </a:rPr>
                        <a:t>771x)</a:t>
                      </a:r>
                      <a:endParaRPr lang="en-US" dirty="0"/>
                    </a:p>
                  </a:txBody>
                  <a:tcPr/>
                </a:tc>
              </a:tr>
              <a:tr h="371116">
                <a:tc gridSpan="6">
                  <a:txBody>
                    <a:bodyPr/>
                    <a:lstStyle/>
                    <a:p>
                      <a:r>
                        <a:rPr lang="de-DE" b="1" dirty="0" smtClean="0"/>
                        <a:t>SPECint_base2006 1.2</a:t>
                      </a:r>
                      <a:endParaRPr lang="en-US" b="1"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1116">
                <a:tc>
                  <a:txBody>
                    <a:bodyPr/>
                    <a:lstStyle/>
                    <a:p>
                      <a:endParaRPr lang="en-US" dirty="0"/>
                    </a:p>
                  </a:txBody>
                  <a:tcPr/>
                </a:tc>
                <a:tc>
                  <a:txBody>
                    <a:bodyPr/>
                    <a:lstStyle/>
                    <a:p>
                      <a:r>
                        <a:rPr lang="de-DE" dirty="0" smtClean="0"/>
                        <a:t>6</a:t>
                      </a:r>
                      <a:endParaRPr lang="en-US" dirty="0"/>
                    </a:p>
                  </a:txBody>
                  <a:tcPr/>
                </a:tc>
                <a:tc>
                  <a:txBody>
                    <a:bodyPr/>
                    <a:lstStyle/>
                    <a:p>
                      <a:r>
                        <a:rPr lang="de-DE" dirty="0" smtClean="0"/>
                        <a:t>6.29 (</a:t>
                      </a:r>
                      <a:r>
                        <a:rPr lang="de-DE" dirty="0" smtClean="0">
                          <a:latin typeface="+mn-lt"/>
                          <a:cs typeface="Arial"/>
                        </a:rPr>
                        <a:t>1.05x)</a:t>
                      </a:r>
                      <a:endParaRPr lang="en-US" dirty="0"/>
                    </a:p>
                  </a:txBody>
                  <a:tcPr/>
                </a:tc>
                <a:tc>
                  <a:txBody>
                    <a:bodyPr/>
                    <a:lstStyle/>
                    <a:p>
                      <a:r>
                        <a:rPr lang="de-DE" dirty="0" smtClean="0"/>
                        <a:t>133 (</a:t>
                      </a:r>
                      <a:r>
                        <a:rPr lang="de-DE" dirty="0" smtClean="0">
                          <a:latin typeface="+mn-lt"/>
                          <a:cs typeface="Arial"/>
                        </a:rPr>
                        <a:t>22x)</a:t>
                      </a:r>
                      <a:endParaRPr lang="en-US" dirty="0"/>
                    </a:p>
                  </a:txBody>
                  <a:tcPr/>
                </a:tc>
                <a:tc>
                  <a:txBody>
                    <a:bodyPr/>
                    <a:lstStyle/>
                    <a:p>
                      <a:r>
                        <a:rPr lang="de-DE" dirty="0" smtClean="0"/>
                        <a:t>1243</a:t>
                      </a:r>
                      <a:r>
                        <a:rPr lang="de-DE" baseline="0" dirty="0" smtClean="0"/>
                        <a:t> </a:t>
                      </a:r>
                      <a:r>
                        <a:rPr lang="de-DE" dirty="0" smtClean="0"/>
                        <a:t>(207x)</a:t>
                      </a:r>
                      <a:endParaRPr lang="en-US" dirty="0"/>
                    </a:p>
                  </a:txBody>
                  <a:tcPr/>
                </a:tc>
                <a:tc>
                  <a:txBody>
                    <a:bodyPr/>
                    <a:lstStyle/>
                    <a:p>
                      <a:r>
                        <a:rPr lang="de-DE" dirty="0" smtClean="0"/>
                        <a:t>6216 (1036x)</a:t>
                      </a:r>
                      <a:endParaRPr lang="en-US" dirty="0"/>
                    </a:p>
                  </a:txBody>
                  <a:tcPr/>
                </a:tc>
              </a:tr>
              <a:tr h="371116">
                <a:tc gridSpan="6">
                  <a:txBody>
                    <a:bodyPr/>
                    <a:lstStyle/>
                    <a:p>
                      <a:r>
                        <a:rPr lang="de-DE" b="1" dirty="0" smtClean="0"/>
                        <a:t>LAMMPS Lennard Jones</a:t>
                      </a:r>
                      <a:endParaRPr lang="en-US" b="1"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1116">
                <a:tc>
                  <a:txBody>
                    <a:bodyPr/>
                    <a:lstStyle/>
                    <a:p>
                      <a:endParaRPr lang="en-US" dirty="0"/>
                    </a:p>
                  </a:txBody>
                  <a:tcPr/>
                </a:tc>
                <a:tc>
                  <a:txBody>
                    <a:bodyPr/>
                    <a:lstStyle/>
                    <a:p>
                      <a:r>
                        <a:rPr lang="de-DE" dirty="0" smtClean="0"/>
                        <a:t>1.82</a:t>
                      </a:r>
                      <a:endParaRPr lang="en-US" dirty="0"/>
                    </a:p>
                  </a:txBody>
                  <a:tcPr/>
                </a:tc>
                <a:tc>
                  <a:txBody>
                    <a:bodyPr/>
                    <a:lstStyle/>
                    <a:p>
                      <a:r>
                        <a:rPr lang="de-DE" dirty="0" smtClean="0"/>
                        <a:t>1.65 (0.91x)</a:t>
                      </a:r>
                      <a:endParaRPr lang="en-US" dirty="0"/>
                    </a:p>
                  </a:txBody>
                  <a:tcPr/>
                </a:tc>
                <a:tc>
                  <a:txBody>
                    <a:bodyPr/>
                    <a:lstStyle/>
                    <a:p>
                      <a:r>
                        <a:rPr lang="de-DE" dirty="0" smtClean="0"/>
                        <a:t>69</a:t>
                      </a:r>
                      <a:r>
                        <a:rPr lang="de-DE" baseline="0" dirty="0" smtClean="0"/>
                        <a:t> (38x)</a:t>
                      </a:r>
                      <a:endParaRPr lang="en-US" dirty="0"/>
                    </a:p>
                  </a:txBody>
                  <a:tcPr/>
                </a:tc>
                <a:tc>
                  <a:txBody>
                    <a:bodyPr/>
                    <a:lstStyle/>
                    <a:p>
                      <a:r>
                        <a:rPr lang="de-DE" dirty="0" smtClean="0"/>
                        <a:t>204</a:t>
                      </a:r>
                      <a:r>
                        <a:rPr lang="de-DE" baseline="0" dirty="0" smtClean="0"/>
                        <a:t> (113x)</a:t>
                      </a:r>
                      <a:endParaRPr lang="en-US" dirty="0"/>
                    </a:p>
                  </a:txBody>
                  <a:tcPr/>
                </a:tc>
                <a:tc>
                  <a:txBody>
                    <a:bodyPr/>
                    <a:lstStyle/>
                    <a:p>
                      <a:r>
                        <a:rPr lang="de-DE" dirty="0" smtClean="0"/>
                        <a:t>1123</a:t>
                      </a:r>
                      <a:r>
                        <a:rPr lang="de-DE" baseline="0" dirty="0" smtClean="0"/>
                        <a:t> (624x)</a:t>
                      </a:r>
                      <a:endParaRPr lang="en-US" dirty="0"/>
                    </a:p>
                  </a:txBody>
                  <a:tcPr/>
                </a:tc>
              </a:tr>
              <a:tr h="371116">
                <a:tc>
                  <a:txBody>
                    <a:bodyPr/>
                    <a:lstStyle/>
                    <a:p>
                      <a:endParaRPr lang="en-US" dirty="0"/>
                    </a:p>
                  </a:txBody>
                  <a:tcPr/>
                </a:tc>
                <a:tc>
                  <a:txBody>
                    <a:bodyPr/>
                    <a:lstStyle/>
                    <a:p>
                      <a:endParaRPr lang="en-US" dirty="0"/>
                    </a:p>
                  </a:txBody>
                  <a:tcPr/>
                </a:tc>
                <a:tc>
                  <a:txBody>
                    <a:bodyPr/>
                    <a:lstStyle/>
                    <a:p>
                      <a:r>
                        <a:rPr lang="en-US" dirty="0" smtClean="0">
                          <a:latin typeface="+mn-lt"/>
                          <a:cs typeface="Arial"/>
                        </a:rPr>
                        <a:t>Ø 1x</a:t>
                      </a:r>
                      <a:endParaRPr lang="en-US" dirty="0"/>
                    </a:p>
                  </a:txBody>
                  <a:tcPr/>
                </a:tc>
                <a:tc>
                  <a:txBody>
                    <a:bodyPr/>
                    <a:lstStyle/>
                    <a:p>
                      <a:r>
                        <a:rPr lang="en-US" dirty="0" smtClean="0">
                          <a:latin typeface="Arial"/>
                          <a:cs typeface="Arial"/>
                        </a:rPr>
                        <a:t>Ø 31x</a:t>
                      </a:r>
                      <a:endParaRPr lang="en-US" dirty="0"/>
                    </a:p>
                  </a:txBody>
                  <a:tcPr/>
                </a:tc>
                <a:tc>
                  <a:txBody>
                    <a:bodyPr/>
                    <a:lstStyle/>
                    <a:p>
                      <a:r>
                        <a:rPr lang="en-US" dirty="0" smtClean="0">
                          <a:latin typeface="+mn-lt"/>
                          <a:cs typeface="Arial"/>
                        </a:rPr>
                        <a:t>Ø 162x</a:t>
                      </a:r>
                      <a:endParaRPr lang="en-US" dirty="0"/>
                    </a:p>
                  </a:txBody>
                  <a:tcPr/>
                </a:tc>
                <a:tc>
                  <a:txBody>
                    <a:bodyPr/>
                    <a:lstStyle/>
                    <a:p>
                      <a:r>
                        <a:rPr lang="en-US" dirty="0" smtClean="0">
                          <a:latin typeface="+mn-lt"/>
                          <a:cs typeface="Arial"/>
                        </a:rPr>
                        <a:t>Ø 810x</a:t>
                      </a:r>
                      <a:endParaRPr lang="en-US" dirty="0"/>
                    </a:p>
                  </a:txBody>
                  <a:tcPr/>
                </a:tc>
              </a:tr>
            </a:tbl>
          </a:graphicData>
        </a:graphic>
      </p:graphicFrame>
      <p:sp>
        <p:nvSpPr>
          <p:cNvPr id="7" name="Textfeld 6"/>
          <p:cNvSpPr txBox="1"/>
          <p:nvPr/>
        </p:nvSpPr>
        <p:spPr>
          <a:xfrm>
            <a:off x="975360" y="5250180"/>
            <a:ext cx="7239000" cy="307777"/>
          </a:xfrm>
          <a:prstGeom prst="rect">
            <a:avLst/>
          </a:prstGeom>
          <a:noFill/>
        </p:spPr>
        <p:txBody>
          <a:bodyPr wrap="square" rtlCol="0">
            <a:spAutoFit/>
          </a:bodyPr>
          <a:lstStyle/>
          <a:p>
            <a:r>
              <a:rPr lang="de-DE" sz="1400" baseline="30000" dirty="0" smtClean="0"/>
              <a:t>1</a:t>
            </a:r>
            <a:r>
              <a:rPr lang="de-DE" sz="1400" dirty="0" smtClean="0"/>
              <a:t> Empty </a:t>
            </a:r>
            <a:r>
              <a:rPr lang="de-DE" sz="1400" dirty="0" err="1" smtClean="0"/>
              <a:t>memory</a:t>
            </a:r>
            <a:r>
              <a:rPr lang="de-DE" sz="1400" dirty="0" smtClean="0"/>
              <a:t> </a:t>
            </a:r>
            <a:r>
              <a:rPr lang="de-DE" sz="1400" dirty="0" err="1" smtClean="0"/>
              <a:t>hooks</a:t>
            </a:r>
            <a:r>
              <a:rPr lang="de-DE" sz="1400" dirty="0"/>
              <a:t> </a:t>
            </a:r>
            <a:r>
              <a:rPr lang="de-DE" sz="1400" dirty="0" smtClean="0"/>
              <a:t>      </a:t>
            </a:r>
            <a:r>
              <a:rPr lang="de-DE" sz="1400" baseline="30000" dirty="0" smtClean="0"/>
              <a:t>2</a:t>
            </a:r>
            <a:r>
              <a:rPr lang="de-DE" sz="1400" dirty="0" smtClean="0"/>
              <a:t> </a:t>
            </a:r>
            <a:r>
              <a:rPr lang="de-DE" sz="1400" dirty="0" err="1" smtClean="0"/>
              <a:t>Counting</a:t>
            </a:r>
            <a:r>
              <a:rPr lang="de-DE" sz="1400" dirty="0" smtClean="0"/>
              <a:t> </a:t>
            </a:r>
            <a:r>
              <a:rPr lang="de-DE" sz="1400" dirty="0" err="1" smtClean="0"/>
              <a:t>unique</a:t>
            </a:r>
            <a:r>
              <a:rPr lang="de-DE" sz="1400" dirty="0" smtClean="0"/>
              <a:t> </a:t>
            </a:r>
            <a:r>
              <a:rPr lang="de-DE" sz="1400" dirty="0" err="1" smtClean="0"/>
              <a:t>accessed</a:t>
            </a:r>
            <a:r>
              <a:rPr lang="de-DE" sz="1400" dirty="0" smtClean="0"/>
              <a:t> </a:t>
            </a:r>
            <a:r>
              <a:rPr lang="de-DE" sz="1400" dirty="0" err="1" smtClean="0"/>
              <a:t>physical</a:t>
            </a:r>
            <a:r>
              <a:rPr lang="de-DE" sz="1400" dirty="0" smtClean="0"/>
              <a:t> </a:t>
            </a:r>
            <a:r>
              <a:rPr lang="de-DE" sz="1400" dirty="0" err="1" smtClean="0"/>
              <a:t>pages</a:t>
            </a:r>
            <a:r>
              <a:rPr lang="de-DE" sz="1400" dirty="0" smtClean="0"/>
              <a:t> per </a:t>
            </a:r>
            <a:r>
              <a:rPr lang="de-DE" sz="1400" dirty="0" err="1" smtClean="0"/>
              <a:t>second</a:t>
            </a:r>
            <a:endParaRPr lang="en-US" sz="1400" dirty="0"/>
          </a:p>
        </p:txBody>
      </p:sp>
    </p:spTree>
    <p:extLst>
      <p:ext uri="{BB962C8B-B14F-4D97-AF65-F5344CB8AC3E}">
        <p14:creationId xmlns:p14="http://schemas.microsoft.com/office/powerpoint/2010/main" val="3502772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SimuBoost</a:t>
            </a:r>
            <a:r>
              <a:rPr lang="de-DE" dirty="0" smtClean="0"/>
              <a:t>: Job Distribution</a:t>
            </a:r>
            <a:endParaRPr lang="en-US"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5" name="Grafi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2100" y="1198562"/>
            <a:ext cx="3360420" cy="3550414"/>
          </a:xfrm>
          <a:prstGeom prst="rect">
            <a:avLst/>
          </a:prstGeom>
        </p:spPr>
      </p:pic>
      <p:sp>
        <p:nvSpPr>
          <p:cNvPr id="7" name="Inhaltsplatzhalter 2"/>
          <p:cNvSpPr txBox="1">
            <a:spLocks/>
          </p:cNvSpPr>
          <p:nvPr/>
        </p:nvSpPr>
        <p:spPr bwMode="auto">
          <a:xfrm>
            <a:off x="392112" y="1198562"/>
            <a:ext cx="5079048" cy="5225098"/>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357188" indent="-357188" algn="l" rtl="0" eaLnBrk="1" fontAlgn="base" hangingPunct="1">
              <a:spcBef>
                <a:spcPts val="700"/>
              </a:spcBef>
              <a:spcAft>
                <a:spcPct val="0"/>
              </a:spcAft>
              <a:buBlip>
                <a:blip r:embed="rId4"/>
              </a:buBlip>
              <a:defRPr sz="2000">
                <a:solidFill>
                  <a:schemeClr val="tx1"/>
                </a:solidFill>
                <a:latin typeface="+mn-lt"/>
                <a:ea typeface="+mn-ea"/>
                <a:cs typeface="+mn-cs"/>
              </a:defRPr>
            </a:lvl1pPr>
            <a:lvl2pPr marL="790575" indent="-396000" algn="l" rtl="0" eaLnBrk="1" fontAlgn="base" hangingPunct="1">
              <a:spcBef>
                <a:spcPts val="700"/>
              </a:spcBef>
              <a:spcAft>
                <a:spcPct val="0"/>
              </a:spcAft>
              <a:buBlip>
                <a:blip r:embed="rId5"/>
              </a:buBlip>
              <a:defRPr sz="1800">
                <a:solidFill>
                  <a:schemeClr val="tx1"/>
                </a:solidFill>
                <a:latin typeface="+mn-lt"/>
              </a:defRPr>
            </a:lvl2pPr>
            <a:lvl3pPr marL="1209675" indent="-324000" algn="l" rtl="0" eaLnBrk="1" fontAlgn="base" hangingPunct="1">
              <a:spcBef>
                <a:spcPts val="700"/>
              </a:spcBef>
              <a:spcAft>
                <a:spcPct val="0"/>
              </a:spcAft>
              <a:buBlip>
                <a:blip r:embed="rId6"/>
              </a:buBlip>
              <a:defRPr sz="1600">
                <a:solidFill>
                  <a:schemeClr val="tx1"/>
                </a:solidFill>
                <a:latin typeface="+mn-lt"/>
              </a:defRPr>
            </a:lvl3pPr>
            <a:lvl4pPr marL="1657350" indent="-324000" algn="l" rtl="0" eaLnBrk="1" fontAlgn="base" hangingPunct="1">
              <a:spcBef>
                <a:spcPts val="700"/>
              </a:spcBef>
              <a:spcAft>
                <a:spcPct val="0"/>
              </a:spcAft>
              <a:buBlip>
                <a:blip r:embed="rId6"/>
              </a:buBlip>
              <a:defRPr sz="1600">
                <a:solidFill>
                  <a:schemeClr val="tx1"/>
                </a:solidFill>
                <a:latin typeface="+mn-lt"/>
              </a:defRPr>
            </a:lvl4pPr>
            <a:lvl5pPr marL="2095500" indent="-324000" algn="l" rtl="0" eaLnBrk="1" fontAlgn="base" hangingPunct="1">
              <a:spcBef>
                <a:spcPts val="700"/>
              </a:spcBef>
              <a:spcAft>
                <a:spcPct val="0"/>
              </a:spcAft>
              <a:buBlip>
                <a:blip r:embed="rId6"/>
              </a:buBlip>
              <a:defRPr sz="1400">
                <a:solidFill>
                  <a:schemeClr val="tx1"/>
                </a:solidFill>
                <a:latin typeface="+mn-lt"/>
              </a:defRPr>
            </a:lvl5pPr>
            <a:lvl6pPr marL="2514600" indent="-228600" algn="l" rtl="0" eaLnBrk="1" fontAlgn="base" hangingPunct="1">
              <a:spcBef>
                <a:spcPct val="20000"/>
              </a:spcBef>
              <a:spcAft>
                <a:spcPct val="0"/>
              </a:spcAft>
              <a:buSzPct val="60000"/>
              <a:buBlip>
                <a:blip r:embed="rId7"/>
              </a:buBlip>
              <a:defRPr sz="1400">
                <a:solidFill>
                  <a:schemeClr val="tx1"/>
                </a:solidFill>
                <a:latin typeface="+mn-lt"/>
              </a:defRPr>
            </a:lvl6pPr>
            <a:lvl7pPr marL="2971800" indent="-228600" algn="l" rtl="0" eaLnBrk="1" fontAlgn="base" hangingPunct="1">
              <a:spcBef>
                <a:spcPct val="20000"/>
              </a:spcBef>
              <a:spcAft>
                <a:spcPct val="0"/>
              </a:spcAft>
              <a:buSzPct val="60000"/>
              <a:buBlip>
                <a:blip r:embed="rId7"/>
              </a:buBlip>
              <a:defRPr sz="1400">
                <a:solidFill>
                  <a:schemeClr val="tx1"/>
                </a:solidFill>
                <a:latin typeface="+mn-lt"/>
              </a:defRPr>
            </a:lvl7pPr>
            <a:lvl8pPr marL="3429000" indent="-228600" algn="l" rtl="0" eaLnBrk="1" fontAlgn="base" hangingPunct="1">
              <a:spcBef>
                <a:spcPct val="20000"/>
              </a:spcBef>
              <a:spcAft>
                <a:spcPct val="0"/>
              </a:spcAft>
              <a:buSzPct val="60000"/>
              <a:buBlip>
                <a:blip r:embed="rId7"/>
              </a:buBlip>
              <a:defRPr sz="1400">
                <a:solidFill>
                  <a:schemeClr val="tx1"/>
                </a:solidFill>
                <a:latin typeface="+mn-lt"/>
              </a:defRPr>
            </a:lvl8pPr>
            <a:lvl9pPr marL="3886200" indent="-228600" algn="l" rtl="0" eaLnBrk="1" fontAlgn="base" hangingPunct="1">
              <a:spcBef>
                <a:spcPct val="20000"/>
              </a:spcBef>
              <a:spcAft>
                <a:spcPct val="0"/>
              </a:spcAft>
              <a:buSzPct val="60000"/>
              <a:buBlip>
                <a:blip r:embed="rId7"/>
              </a:buBlip>
              <a:defRPr sz="1400">
                <a:solidFill>
                  <a:schemeClr val="tx1"/>
                </a:solidFill>
                <a:latin typeface="+mn-lt"/>
              </a:defRPr>
            </a:lvl9pPr>
          </a:lstStyle>
          <a:p>
            <a:r>
              <a:rPr lang="de-DE" dirty="0" err="1" smtClean="0"/>
              <a:t>Intervals</a:t>
            </a:r>
            <a:r>
              <a:rPr lang="de-DE" dirty="0" smtClean="0"/>
              <a:t> </a:t>
            </a:r>
            <a:r>
              <a:rPr lang="de-DE" dirty="0" err="1"/>
              <a:t>are</a:t>
            </a:r>
            <a:r>
              <a:rPr lang="de-DE" dirty="0"/>
              <a:t> </a:t>
            </a:r>
            <a:r>
              <a:rPr lang="de-DE" dirty="0" err="1"/>
              <a:t>independent</a:t>
            </a:r>
            <a:r>
              <a:rPr lang="de-DE" dirty="0"/>
              <a:t> </a:t>
            </a:r>
            <a:r>
              <a:rPr lang="de-DE" dirty="0" err="1"/>
              <a:t>jobs</a:t>
            </a:r>
            <a:endParaRPr lang="de-DE" dirty="0"/>
          </a:p>
          <a:p>
            <a:pPr lvl="1"/>
            <a:r>
              <a:rPr lang="de-DE" dirty="0" err="1"/>
              <a:t>Distribute</a:t>
            </a:r>
            <a:r>
              <a:rPr lang="de-DE" dirty="0"/>
              <a:t> </a:t>
            </a:r>
            <a:r>
              <a:rPr lang="de-DE" dirty="0" err="1"/>
              <a:t>jobs</a:t>
            </a:r>
            <a:r>
              <a:rPr lang="de-DE" dirty="0"/>
              <a:t> </a:t>
            </a:r>
            <a:r>
              <a:rPr lang="de-DE" dirty="0" err="1" smtClean="0"/>
              <a:t>across</a:t>
            </a:r>
            <a:r>
              <a:rPr lang="de-DE" dirty="0" smtClean="0"/>
              <a:t> </a:t>
            </a:r>
            <a:r>
              <a:rPr lang="de-DE" dirty="0" err="1" smtClean="0"/>
              <a:t>nodes</a:t>
            </a:r>
            <a:endParaRPr lang="de-DE" dirty="0" smtClean="0"/>
          </a:p>
          <a:p>
            <a:pPr lvl="1"/>
            <a:r>
              <a:rPr lang="de-DE" dirty="0" err="1" smtClean="0"/>
              <a:t>One</a:t>
            </a:r>
            <a:r>
              <a:rPr lang="de-DE" dirty="0" smtClean="0"/>
              <a:t> </a:t>
            </a:r>
            <a:r>
              <a:rPr lang="de-DE" dirty="0" err="1" smtClean="0"/>
              <a:t>virtualization</a:t>
            </a:r>
            <a:r>
              <a:rPr lang="de-DE" dirty="0" smtClean="0"/>
              <a:t> </a:t>
            </a:r>
            <a:r>
              <a:rPr lang="de-DE" dirty="0" err="1" smtClean="0"/>
              <a:t>node</a:t>
            </a:r>
            <a:endParaRPr lang="de-DE" dirty="0" smtClean="0"/>
          </a:p>
          <a:p>
            <a:pPr lvl="1"/>
            <a:r>
              <a:rPr lang="de-DE" dirty="0" err="1" smtClean="0"/>
              <a:t>Many</a:t>
            </a:r>
            <a:r>
              <a:rPr lang="de-DE" dirty="0" smtClean="0"/>
              <a:t> </a:t>
            </a:r>
            <a:r>
              <a:rPr lang="de-DE" dirty="0" err="1" smtClean="0"/>
              <a:t>simulation</a:t>
            </a:r>
            <a:r>
              <a:rPr lang="de-DE" dirty="0" smtClean="0"/>
              <a:t> </a:t>
            </a:r>
            <a:r>
              <a:rPr lang="de-DE" dirty="0" err="1" smtClean="0"/>
              <a:t>nodes</a:t>
            </a:r>
            <a:endParaRPr lang="de-DE" dirty="0" smtClean="0"/>
          </a:p>
          <a:p>
            <a:pPr lvl="1"/>
            <a:r>
              <a:rPr lang="de-DE" dirty="0" smtClean="0"/>
              <a:t>(</a:t>
            </a:r>
            <a:r>
              <a:rPr lang="de-DE" dirty="0" err="1" smtClean="0"/>
              <a:t>One</a:t>
            </a:r>
            <a:r>
              <a:rPr lang="de-DE" dirty="0" smtClean="0"/>
              <a:t> </a:t>
            </a:r>
            <a:r>
              <a:rPr lang="de-DE" dirty="0" err="1" smtClean="0"/>
              <a:t>controller</a:t>
            </a:r>
            <a:r>
              <a:rPr lang="de-DE" dirty="0" smtClean="0"/>
              <a:t> </a:t>
            </a:r>
            <a:r>
              <a:rPr lang="de-DE" dirty="0" err="1" smtClean="0"/>
              <a:t>node</a:t>
            </a:r>
            <a:r>
              <a:rPr lang="de-DE" dirty="0" smtClean="0"/>
              <a:t>)</a:t>
            </a:r>
          </a:p>
          <a:p>
            <a:pPr lvl="1"/>
            <a:endParaRPr lang="de-DE" dirty="0"/>
          </a:p>
          <a:p>
            <a:r>
              <a:rPr lang="de-DE" dirty="0" smtClean="0"/>
              <a:t>Can </a:t>
            </a:r>
            <a:r>
              <a:rPr lang="de-DE" dirty="0" err="1" smtClean="0"/>
              <a:t>we</a:t>
            </a:r>
            <a:r>
              <a:rPr lang="de-DE" dirty="0" smtClean="0"/>
              <a:t> </a:t>
            </a:r>
            <a:r>
              <a:rPr lang="de-DE" dirty="0" err="1" smtClean="0"/>
              <a:t>simulate</a:t>
            </a:r>
            <a:r>
              <a:rPr lang="de-DE" dirty="0" smtClean="0"/>
              <a:t> a </a:t>
            </a:r>
            <a:r>
              <a:rPr lang="de-DE" dirty="0" err="1" smtClean="0"/>
              <a:t>single</a:t>
            </a:r>
            <a:r>
              <a:rPr lang="de-DE" dirty="0"/>
              <a:t> </a:t>
            </a:r>
            <a:r>
              <a:rPr lang="de-DE" dirty="0" err="1" smtClean="0"/>
              <a:t>core</a:t>
            </a:r>
            <a:r>
              <a:rPr lang="de-DE" dirty="0" smtClean="0"/>
              <a:t> on a </a:t>
            </a:r>
            <a:br>
              <a:rPr lang="de-DE" dirty="0" smtClean="0"/>
            </a:br>
            <a:r>
              <a:rPr lang="de-DE" dirty="0" smtClean="0"/>
              <a:t>multi-core </a:t>
            </a:r>
            <a:r>
              <a:rPr lang="de-DE" dirty="0" err="1" smtClean="0"/>
              <a:t>node</a:t>
            </a:r>
            <a:r>
              <a:rPr lang="de-DE" dirty="0" smtClean="0"/>
              <a:t> in </a:t>
            </a:r>
            <a:r>
              <a:rPr lang="de-DE" dirty="0" err="1" smtClean="0"/>
              <a:t>its</a:t>
            </a:r>
            <a:r>
              <a:rPr lang="de-DE" dirty="0" smtClean="0"/>
              <a:t> native </a:t>
            </a:r>
            <a:r>
              <a:rPr lang="de-DE" dirty="0" err="1" smtClean="0"/>
              <a:t>execution</a:t>
            </a:r>
            <a:r>
              <a:rPr lang="de-DE" dirty="0" smtClean="0"/>
              <a:t> time? </a:t>
            </a:r>
            <a:endParaRPr lang="de-DE" dirty="0"/>
          </a:p>
          <a:p>
            <a:pPr marL="0" indent="0">
              <a:buNone/>
            </a:pPr>
            <a:endParaRPr lang="de-DE" dirty="0" smtClean="0"/>
          </a:p>
        </p:txBody>
      </p:sp>
    </p:spTree>
    <p:extLst>
      <p:ext uri="{BB962C8B-B14F-4D97-AF65-F5344CB8AC3E}">
        <p14:creationId xmlns:p14="http://schemas.microsoft.com/office/powerpoint/2010/main" val="40308327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References</a:t>
            </a:r>
            <a:endParaRPr lang="en-US" dirty="0"/>
          </a:p>
        </p:txBody>
      </p:sp>
      <p:sp>
        <p:nvSpPr>
          <p:cNvPr id="3" name="Inhaltsplatzhalter 2"/>
          <p:cNvSpPr>
            <a:spLocks noGrp="1"/>
          </p:cNvSpPr>
          <p:nvPr>
            <p:ph idx="1"/>
          </p:nvPr>
        </p:nvSpPr>
        <p:spPr>
          <a:xfrm>
            <a:off x="392113" y="1198562"/>
            <a:ext cx="8356600" cy="5049837"/>
          </a:xfrm>
        </p:spPr>
        <p:txBody>
          <a:bodyPr>
            <a:normAutofit fontScale="92500" lnSpcReduction="10000"/>
          </a:bodyPr>
          <a:lstStyle/>
          <a:p>
            <a:r>
              <a:rPr lang="de-DE" dirty="0" smtClean="0"/>
              <a:t>[</a:t>
            </a:r>
            <a:r>
              <a:rPr lang="de-DE" dirty="0"/>
              <a:t>1</a:t>
            </a:r>
            <a:r>
              <a:rPr lang="de-DE" dirty="0" smtClean="0"/>
              <a:t>] </a:t>
            </a:r>
            <a:r>
              <a:rPr lang="de-DE" dirty="0"/>
              <a:t>Ding et al. ’11 </a:t>
            </a:r>
            <a:r>
              <a:rPr lang="de-DE" i="1" dirty="0"/>
              <a:t>PQEMU: A parallel </a:t>
            </a:r>
            <a:r>
              <a:rPr lang="de-DE" i="1" dirty="0" err="1"/>
              <a:t>system</a:t>
            </a:r>
            <a:r>
              <a:rPr lang="de-DE" i="1" dirty="0"/>
              <a:t> </a:t>
            </a:r>
            <a:r>
              <a:rPr lang="de-DE" i="1" dirty="0" err="1"/>
              <a:t>emulator</a:t>
            </a:r>
            <a:r>
              <a:rPr lang="de-DE" i="1" dirty="0"/>
              <a:t> </a:t>
            </a:r>
            <a:r>
              <a:rPr lang="de-DE" i="1" dirty="0" err="1"/>
              <a:t>based</a:t>
            </a:r>
            <a:r>
              <a:rPr lang="de-DE" i="1" dirty="0"/>
              <a:t> on </a:t>
            </a:r>
            <a:r>
              <a:rPr lang="de-DE" i="1" dirty="0" smtClean="0"/>
              <a:t>QEMU</a:t>
            </a:r>
          </a:p>
          <a:p>
            <a:r>
              <a:rPr lang="en-US" dirty="0" smtClean="0"/>
              <a:t>[2] </a:t>
            </a:r>
            <a:r>
              <a:rPr lang="en-US" dirty="0"/>
              <a:t>T. Sherwood et al. Automatically characterizing </a:t>
            </a:r>
            <a:r>
              <a:rPr lang="en-US" dirty="0" smtClean="0"/>
              <a:t>large scale </a:t>
            </a:r>
            <a:r>
              <a:rPr lang="en-US" dirty="0"/>
              <a:t>program behavior. volume 30. ACM, 2002.</a:t>
            </a:r>
            <a:endParaRPr lang="en-US" dirty="0" smtClean="0"/>
          </a:p>
          <a:p>
            <a:r>
              <a:rPr lang="en-US" dirty="0" smtClean="0"/>
              <a:t>[</a:t>
            </a:r>
            <a:r>
              <a:rPr lang="en-US" dirty="0"/>
              <a:t>3] V. Weaver et al. Using dynamic binary instrumentation to generate multi-platform </a:t>
            </a:r>
            <a:r>
              <a:rPr lang="en-US" dirty="0" err="1"/>
              <a:t>simpoints</a:t>
            </a:r>
            <a:r>
              <a:rPr lang="en-US" dirty="0"/>
              <a:t>: Methodology and accuracy. </a:t>
            </a:r>
            <a:r>
              <a:rPr lang="en-US" dirty="0" err="1"/>
              <a:t>HiPEAC</a:t>
            </a:r>
            <a:r>
              <a:rPr lang="en-US" dirty="0"/>
              <a:t>, 2008</a:t>
            </a:r>
            <a:r>
              <a:rPr lang="en-US" dirty="0" smtClean="0"/>
              <a:t>.</a:t>
            </a:r>
          </a:p>
          <a:p>
            <a:r>
              <a:rPr lang="en-US" dirty="0" smtClean="0"/>
              <a:t>[4] </a:t>
            </a:r>
            <a:r>
              <a:rPr lang="en-US" dirty="0"/>
              <a:t>A. </a:t>
            </a:r>
            <a:r>
              <a:rPr lang="en-US" dirty="0" err="1"/>
              <a:t>Kivity</a:t>
            </a:r>
            <a:r>
              <a:rPr lang="en-US" dirty="0"/>
              <a:t> et al. </a:t>
            </a:r>
            <a:r>
              <a:rPr lang="en-US" dirty="0" err="1"/>
              <a:t>kvm</a:t>
            </a:r>
            <a:r>
              <a:rPr lang="en-US" dirty="0"/>
              <a:t>: the </a:t>
            </a:r>
            <a:r>
              <a:rPr lang="en-US" dirty="0" err="1"/>
              <a:t>linux</a:t>
            </a:r>
            <a:r>
              <a:rPr lang="en-US" dirty="0"/>
              <a:t> virtual machine monitor. volume 1. Linux Symposium, 2007</a:t>
            </a:r>
            <a:endParaRPr lang="en-US" dirty="0" smtClean="0"/>
          </a:p>
          <a:p>
            <a:r>
              <a:rPr lang="en-US" dirty="0" smtClean="0"/>
              <a:t>[5] G</a:t>
            </a:r>
            <a:r>
              <a:rPr lang="en-US" dirty="0"/>
              <a:t>. Dunlap et al. </a:t>
            </a:r>
            <a:r>
              <a:rPr lang="en-US" dirty="0" err="1"/>
              <a:t>Revirt</a:t>
            </a:r>
            <a:r>
              <a:rPr lang="en-US" dirty="0"/>
              <a:t>: Enabling intrusion </a:t>
            </a:r>
            <a:r>
              <a:rPr lang="en-US" dirty="0" smtClean="0"/>
              <a:t>analysis through </a:t>
            </a:r>
            <a:r>
              <a:rPr lang="en-US" dirty="0"/>
              <a:t>virtual-machine logging and </a:t>
            </a:r>
            <a:r>
              <a:rPr lang="en-US" dirty="0" smtClean="0"/>
              <a:t>replay</a:t>
            </a:r>
            <a:endParaRPr lang="en-US" dirty="0"/>
          </a:p>
          <a:p>
            <a:r>
              <a:rPr lang="en-US" dirty="0" smtClean="0"/>
              <a:t>[6] </a:t>
            </a:r>
            <a:r>
              <a:rPr lang="en-US" dirty="0"/>
              <a:t>M. Sheldon et al. Retrace: Collecting execution trace with virtual machine deterministic replay. </a:t>
            </a:r>
            <a:r>
              <a:rPr lang="en-US" dirty="0" smtClean="0"/>
              <a:t>2007</a:t>
            </a:r>
          </a:p>
          <a:p>
            <a:r>
              <a:rPr lang="en-US" dirty="0" smtClean="0"/>
              <a:t>[7] </a:t>
            </a:r>
            <a:r>
              <a:rPr lang="en-US" dirty="0"/>
              <a:t>M. Sun et al. Fast, lightweight virtual </a:t>
            </a:r>
            <a:r>
              <a:rPr lang="en-US" dirty="0" smtClean="0"/>
              <a:t>machine </a:t>
            </a:r>
            <a:r>
              <a:rPr lang="en-US" dirty="0" err="1" smtClean="0"/>
              <a:t>checkpointing</a:t>
            </a:r>
            <a:r>
              <a:rPr lang="en-US" dirty="0"/>
              <a:t>. 2010.</a:t>
            </a:r>
            <a:endParaRPr lang="en-US" dirty="0" smtClean="0"/>
          </a:p>
          <a:p>
            <a:r>
              <a:rPr lang="en-US" dirty="0" smtClean="0"/>
              <a:t>[8] F</a:t>
            </a:r>
            <a:r>
              <a:rPr lang="en-US" dirty="0"/>
              <a:t>. </a:t>
            </a:r>
            <a:r>
              <a:rPr lang="en-US" dirty="0" err="1"/>
              <a:t>Bellard</a:t>
            </a:r>
            <a:r>
              <a:rPr lang="en-US" dirty="0"/>
              <a:t>. </a:t>
            </a:r>
            <a:r>
              <a:rPr lang="en-US" dirty="0" err="1"/>
              <a:t>Qemu</a:t>
            </a:r>
            <a:r>
              <a:rPr lang="en-US" dirty="0"/>
              <a:t>: A fast and portable </a:t>
            </a:r>
            <a:r>
              <a:rPr lang="en-US" dirty="0" smtClean="0"/>
              <a:t>dynamic translator</a:t>
            </a:r>
            <a:r>
              <a:rPr lang="en-US" dirty="0"/>
              <a:t>. USENIX, </a:t>
            </a:r>
            <a:r>
              <a:rPr lang="en-US" dirty="0" smtClean="0"/>
              <a:t>2005</a:t>
            </a:r>
          </a:p>
          <a:p>
            <a:r>
              <a:rPr lang="en-US" dirty="0" smtClean="0"/>
              <a:t>[9] </a:t>
            </a:r>
            <a:r>
              <a:rPr lang="en-US" dirty="0"/>
              <a:t>P. Magnusson et al. </a:t>
            </a:r>
            <a:r>
              <a:rPr lang="en-US" dirty="0" err="1"/>
              <a:t>Simics</a:t>
            </a:r>
            <a:r>
              <a:rPr lang="en-US" dirty="0"/>
              <a:t>: A full system simulation platform. Computer, 35(2), 2002</a:t>
            </a:r>
          </a:p>
          <a:p>
            <a:endParaRPr lang="en-US" dirty="0" smtClean="0"/>
          </a:p>
          <a:p>
            <a:endParaRPr lang="en-US" dirty="0" smtClean="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spTree>
    <p:extLst>
      <p:ext uri="{BB962C8B-B14F-4D97-AF65-F5344CB8AC3E}">
        <p14:creationId xmlns:p14="http://schemas.microsoft.com/office/powerpoint/2010/main" val="777474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Motivation</a:t>
            </a:r>
            <a:endParaRPr lang="en-US" dirty="0"/>
          </a:p>
        </p:txBody>
      </p:sp>
      <p:sp>
        <p:nvSpPr>
          <p:cNvPr id="3" name="Inhaltsplatzhalter 2"/>
          <p:cNvSpPr>
            <a:spLocks noGrp="1"/>
          </p:cNvSpPr>
          <p:nvPr>
            <p:ph idx="1"/>
          </p:nvPr>
        </p:nvSpPr>
        <p:spPr>
          <a:xfrm>
            <a:off x="392113" y="1198562"/>
            <a:ext cx="8356600" cy="5110798"/>
          </a:xfrm>
        </p:spPr>
        <p:txBody>
          <a:bodyPr>
            <a:normAutofit/>
          </a:bodyPr>
          <a:lstStyle/>
          <a:p>
            <a:r>
              <a:rPr lang="en-US" smtClean="0"/>
              <a:t>Operating system performance analysis:</a:t>
            </a:r>
          </a:p>
          <a:p>
            <a:pPr lvl="1"/>
            <a:r>
              <a:rPr lang="en-US" smtClean="0"/>
              <a:t>Application and kernel interaction</a:t>
            </a:r>
          </a:p>
          <a:p>
            <a:pPr lvl="1"/>
            <a:r>
              <a:rPr lang="en-US" smtClean="0"/>
              <a:t>Memory access patterns</a:t>
            </a:r>
            <a:endParaRPr lang="de-DE" smtClean="0"/>
          </a:p>
          <a:p>
            <a:pPr lvl="1"/>
            <a:r>
              <a:rPr lang="de-DE" smtClean="0"/>
              <a:t>Cache efficiency</a:t>
            </a:r>
            <a:endParaRPr lang="en-US" smtClean="0"/>
          </a:p>
          <a:p>
            <a:pPr lvl="1"/>
            <a:endParaRPr lang="en-US" smtClean="0"/>
          </a:p>
          <a:p>
            <a:pPr lvl="1"/>
            <a:endParaRPr lang="en-US" smtClean="0"/>
          </a:p>
          <a:p>
            <a:endParaRPr lang="en-US" smtClean="0"/>
          </a:p>
          <a:p>
            <a:endParaRPr lang="en-US" smtClean="0"/>
          </a:p>
          <a:p>
            <a:endParaRPr lang="en-US" smtClean="0"/>
          </a:p>
          <a:p>
            <a:endParaRPr lang="en-US" smtClean="0"/>
          </a:p>
          <a:p>
            <a:r>
              <a:rPr lang="en-US" smtClean="0"/>
              <a:t>Approach: Functional System Simulation/Emulation</a:t>
            </a:r>
          </a:p>
          <a:p>
            <a:pPr lvl="1"/>
            <a:r>
              <a:rPr lang="en-US" smtClean="0"/>
              <a:t>Simulate physical machine at functional-level (instructions)</a:t>
            </a:r>
          </a:p>
          <a:p>
            <a:pPr lvl="1"/>
            <a:r>
              <a:rPr lang="en-US" smtClean="0"/>
              <a:t>Monitor states/operations non-intrusively</a:t>
            </a:r>
            <a:endParaRPr lang="en-US" dirty="0" smtClean="0"/>
          </a:p>
        </p:txBody>
      </p:sp>
      <p:sp>
        <p:nvSpPr>
          <p:cNvPr id="4" name="Fußzeilenplatzhalter 3"/>
          <p:cNvSpPr>
            <a:spLocks noGrp="1"/>
          </p:cNvSpPr>
          <p:nvPr>
            <p:ph type="ftr" sz="quarter" idx="10"/>
          </p:nvPr>
        </p:nvSpPr>
        <p:spPr/>
        <p:txBody>
          <a:bodyPr/>
          <a:lstStyle/>
          <a:p>
            <a:pPr>
              <a:defRPr/>
            </a:pPr>
            <a:r>
              <a:rPr lang="de-DE" dirty="0"/>
              <a:t>Marc Rittinghaus </a:t>
            </a:r>
            <a:r>
              <a:rPr lang="de-DE" dirty="0" smtClean="0"/>
              <a:t>– </a:t>
            </a:r>
            <a:r>
              <a:rPr lang="de-DE" dirty="0" err="1" smtClean="0"/>
              <a:t>SimuBoost</a:t>
            </a:r>
            <a:endParaRPr lang="en-US" dirty="0"/>
          </a:p>
        </p:txBody>
      </p:sp>
      <p:pic>
        <p:nvPicPr>
          <p:cNvPr id="1037" name="Picture 13" descr="C:\Users\marcritt\Documents\Forschung\GI 2013\fig\FullSystemSimulation0.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4795" y="3893341"/>
            <a:ext cx="2911475" cy="43497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616573" y="2861466"/>
            <a:ext cx="3910853" cy="1849437"/>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C:\Users\marcritt\Documents\Forschung\GI 2013\fig\FullSystemSimulation.e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795" y="3051966"/>
            <a:ext cx="2911475" cy="841375"/>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p:cNvSpPr txBox="1"/>
          <p:nvPr/>
        </p:nvSpPr>
        <p:spPr>
          <a:xfrm>
            <a:off x="6391672" y="3372138"/>
            <a:ext cx="2187785" cy="646331"/>
          </a:xfrm>
          <a:prstGeom prst="rect">
            <a:avLst/>
          </a:prstGeom>
          <a:noFill/>
        </p:spPr>
        <p:txBody>
          <a:bodyPr wrap="square" rtlCol="0">
            <a:spAutoFit/>
          </a:bodyPr>
          <a:lstStyle/>
          <a:p>
            <a:r>
              <a:rPr lang="en-US" dirty="0" smtClean="0"/>
              <a:t>Measurements distort results</a:t>
            </a:r>
            <a:endParaRPr lang="en-US" dirty="0"/>
          </a:p>
        </p:txBody>
      </p:sp>
      <p:pic>
        <p:nvPicPr>
          <p:cNvPr id="1027" name="Picture 3" descr="C:\Users\marcritt\Documents\Forschung\GI 2013\fig\Warning.e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73366" y="3508465"/>
            <a:ext cx="418306" cy="3657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522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1027"/>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Functional</a:t>
            </a:r>
            <a:r>
              <a:rPr lang="de-DE" dirty="0" smtClean="0"/>
              <a:t> </a:t>
            </a:r>
            <a:r>
              <a:rPr lang="de-DE" dirty="0"/>
              <a:t>S</a:t>
            </a:r>
            <a:r>
              <a:rPr lang="de-DE" dirty="0" smtClean="0"/>
              <a:t>imulation </a:t>
            </a:r>
            <a:r>
              <a:rPr lang="de-DE" dirty="0" err="1" smtClean="0"/>
              <a:t>is</a:t>
            </a:r>
            <a:r>
              <a:rPr lang="de-DE" dirty="0" smtClean="0"/>
              <a:t> </a:t>
            </a:r>
            <a:r>
              <a:rPr lang="de-DE" dirty="0"/>
              <a:t>S</a:t>
            </a:r>
            <a:r>
              <a:rPr lang="de-DE" dirty="0" smtClean="0"/>
              <a:t>low</a:t>
            </a:r>
            <a:endParaRPr lang="en-US" dirty="0"/>
          </a:p>
        </p:txBody>
      </p:sp>
      <p:sp>
        <p:nvSpPr>
          <p:cNvPr id="3" name="Inhaltsplatzhalter 2"/>
          <p:cNvSpPr>
            <a:spLocks noGrp="1"/>
          </p:cNvSpPr>
          <p:nvPr>
            <p:ph idx="1"/>
          </p:nvPr>
        </p:nvSpPr>
        <p:spPr>
          <a:xfrm>
            <a:off x="392113" y="1198563"/>
            <a:ext cx="8356600" cy="4772867"/>
          </a:xfrm>
        </p:spPr>
        <p:txBody>
          <a:bodyPr>
            <a:normAutofit/>
          </a:bodyPr>
          <a:lstStyle/>
          <a:p>
            <a:r>
              <a:rPr lang="en-US" dirty="0"/>
              <a:t>Average slowdowns for: Kernel build, SPECint_base2006, LAMMPS</a:t>
            </a:r>
          </a:p>
          <a:p>
            <a:endParaRPr lang="en-US" dirty="0" smtClean="0"/>
          </a:p>
          <a:p>
            <a:endParaRPr lang="en-US" dirty="0"/>
          </a:p>
          <a:p>
            <a:endParaRPr lang="en-US" dirty="0" smtClean="0"/>
          </a:p>
          <a:p>
            <a:endParaRPr lang="en-US" dirty="0" smtClean="0"/>
          </a:p>
          <a:p>
            <a:r>
              <a:rPr lang="en-US" dirty="0" smtClean="0"/>
              <a:t>Example: Analyze memory duplication in kernel build</a:t>
            </a:r>
          </a:p>
          <a:p>
            <a:pPr lvl="1"/>
            <a:r>
              <a:rPr lang="en-US" dirty="0" smtClean="0"/>
              <a:t>Memory access patterns on shareable pages</a:t>
            </a:r>
          </a:p>
          <a:p>
            <a:pPr lvl="1"/>
            <a:r>
              <a:rPr lang="en-US" dirty="0" smtClean="0"/>
              <a:t>Operations </a:t>
            </a:r>
            <a:r>
              <a:rPr lang="en-US" dirty="0"/>
              <a:t>that lead to </a:t>
            </a:r>
            <a:r>
              <a:rPr lang="en-US" dirty="0" smtClean="0"/>
              <a:t>breaking merged pages</a:t>
            </a:r>
          </a:p>
          <a:p>
            <a:pPr lvl="1"/>
            <a:r>
              <a:rPr lang="en-US" dirty="0" smtClean="0"/>
              <a:t>Our experience with </a:t>
            </a:r>
            <a:r>
              <a:rPr lang="en-US" dirty="0" err="1" smtClean="0"/>
              <a:t>Simics</a:t>
            </a:r>
            <a:r>
              <a:rPr lang="en-US" dirty="0" smtClean="0"/>
              <a:t>:</a:t>
            </a:r>
            <a:r>
              <a:rPr lang="en-US" dirty="0"/>
              <a:t> </a:t>
            </a:r>
            <a:r>
              <a:rPr lang="en-US" b="1" dirty="0" smtClean="0"/>
              <a:t>30 min -&gt; 10 months</a:t>
            </a:r>
          </a:p>
          <a:p>
            <a:pPr marL="0" indent="0">
              <a:buNone/>
            </a:pPr>
            <a:endParaRPr lang="en-US" b="1" dirty="0"/>
          </a:p>
          <a:p>
            <a:pPr marL="0" indent="0" algn="ctr">
              <a:buNone/>
            </a:pPr>
            <a:r>
              <a:rPr lang="de-DE" sz="1800" b="1" dirty="0"/>
              <a:t>Problem: </a:t>
            </a:r>
            <a:r>
              <a:rPr lang="en-US" sz="1800" b="1" dirty="0" smtClean="0"/>
              <a:t>Not practical for long-running workloads</a:t>
            </a:r>
            <a:endParaRPr lang="en-US" sz="1800" dirty="0"/>
          </a:p>
          <a:p>
            <a:pPr lvl="1"/>
            <a:endParaRPr lang="en-US" dirty="0" smtClean="0"/>
          </a:p>
          <a:p>
            <a:pPr lvl="1"/>
            <a:endParaRPr lang="en-US" dirty="0" smtClean="0"/>
          </a:p>
          <a:p>
            <a:pPr lvl="1"/>
            <a:endParaRPr lang="en-US" dirty="0" smtClean="0"/>
          </a:p>
          <a:p>
            <a:pPr lvl="1"/>
            <a:endParaRPr lang="en-US" dirty="0" smtClean="0"/>
          </a:p>
          <a:p>
            <a:pPr lvl="1"/>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graphicFrame>
        <p:nvGraphicFramePr>
          <p:cNvPr id="5" name="Tabelle 4"/>
          <p:cNvGraphicFramePr>
            <a:graphicFrameLocks noGrp="1"/>
          </p:cNvGraphicFramePr>
          <p:nvPr>
            <p:extLst>
              <p:ext uri="{D42A27DB-BD31-4B8C-83A1-F6EECF244321}">
                <p14:modId xmlns:p14="http://schemas.microsoft.com/office/powerpoint/2010/main" val="311689346"/>
              </p:ext>
            </p:extLst>
          </p:nvPr>
        </p:nvGraphicFramePr>
        <p:xfrm>
          <a:off x="2038182" y="1655468"/>
          <a:ext cx="5067636" cy="1102636"/>
        </p:xfrm>
        <a:graphic>
          <a:graphicData uri="http://schemas.openxmlformats.org/drawingml/2006/table">
            <a:tbl>
              <a:tblPr firstRow="1" bandRow="1">
                <a:tableStyleId>{5C22544A-7EE6-4342-B048-85BDC9FD1C3A}</a:tableStyleId>
              </a:tblPr>
              <a:tblGrid>
                <a:gridCol w="1802618"/>
                <a:gridCol w="1570558"/>
                <a:gridCol w="1694460"/>
              </a:tblGrid>
              <a:tr h="289560">
                <a:tc>
                  <a:txBody>
                    <a:bodyPr/>
                    <a:lstStyle/>
                    <a:p>
                      <a:pPr algn="ctr"/>
                      <a:r>
                        <a:rPr lang="de-DE" baseline="0" dirty="0" err="1" smtClean="0"/>
                        <a:t>Virtualization</a:t>
                      </a:r>
                      <a:endParaRPr lang="de-DE" baseline="0" dirty="0" smtClean="0"/>
                    </a:p>
                  </a:txBody>
                  <a:tcPr>
                    <a:lnR w="12700" cap="flat" cmpd="sng" algn="ctr">
                      <a:solidFill>
                        <a:schemeClr val="bg1"/>
                      </a:solidFill>
                      <a:prstDash val="solid"/>
                      <a:round/>
                      <a:headEnd type="none" w="med" len="med"/>
                      <a:tailEnd type="none" w="med" len="med"/>
                    </a:lnR>
                    <a:lnB w="12700" cap="flat" cmpd="sng" algn="ctr">
                      <a:noFill/>
                      <a:prstDash val="solid"/>
                      <a:round/>
                      <a:headEnd type="none" w="med" len="med"/>
                      <a:tailEnd type="none" w="med" len="med"/>
                    </a:lnB>
                  </a:tcPr>
                </a:tc>
                <a:tc gridSpan="2">
                  <a:txBody>
                    <a:bodyPr/>
                    <a:lstStyle/>
                    <a:p>
                      <a:pPr algn="ctr"/>
                      <a:r>
                        <a:rPr lang="de-DE" dirty="0" smtClean="0"/>
                        <a:t>Simulation</a:t>
                      </a:r>
                    </a:p>
                  </a:txBody>
                  <a:tcPr>
                    <a:lnL w="12700" cap="flat" cmpd="sng" algn="ctr">
                      <a:solidFill>
                        <a:schemeClr val="bg1"/>
                      </a:solidFill>
                      <a:prstDash val="solid"/>
                      <a:round/>
                      <a:headEnd type="none" w="med" len="med"/>
                      <a:tailEnd type="none" w="med" len="med"/>
                    </a:lnL>
                    <a:lnB w="38100" cmpd="sng">
                      <a:noFill/>
                    </a:lnB>
                  </a:tcPr>
                </a:tc>
                <a:tc hMerge="1">
                  <a:txBody>
                    <a:bodyPr/>
                    <a:lstStyle/>
                    <a:p>
                      <a:endParaRPr lang="en-US" dirty="0"/>
                    </a:p>
                  </a:txBody>
                  <a:tcPr/>
                </a:tc>
              </a:tr>
              <a:tr h="2514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baseline="0" dirty="0" smtClean="0">
                          <a:solidFill>
                            <a:schemeClr val="bg1"/>
                          </a:solidFill>
                        </a:rPr>
                        <a:t>KVM</a:t>
                      </a:r>
                      <a:endParaRPr lang="en-US" dirty="0" smtClean="0">
                        <a:solidFill>
                          <a:schemeClr val="bg1"/>
                        </a:solidFill>
                      </a:endParaRPr>
                    </a:p>
                  </a:txBody>
                  <a:tcPr>
                    <a:lnL w="12700" cmpd="sng">
                      <a:noFill/>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dirty="0" smtClean="0">
                          <a:solidFill>
                            <a:schemeClr val="bg1"/>
                          </a:solidFill>
                        </a:rPr>
                        <a:t>QEMU</a:t>
                      </a:r>
                      <a:endParaRPr lang="en-US" baseline="30000" dirty="0">
                        <a:solidFill>
                          <a:schemeClr val="bg1"/>
                        </a:solidFill>
                      </a:endParaRPr>
                    </a:p>
                  </a:txBody>
                  <a:tcPr>
                    <a:lnL w="12700" cap="flat" cmpd="sng" algn="ctr">
                      <a:solidFill>
                        <a:schemeClr val="bg1"/>
                      </a:solidFill>
                      <a:prstDash val="solid"/>
                      <a:round/>
                      <a:headEnd type="none" w="med" len="med"/>
                      <a:tailEnd type="none" w="med" len="med"/>
                    </a:lnL>
                    <a:lnR w="12700" cmpd="sng">
                      <a:noFill/>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de-DE" dirty="0" smtClean="0">
                          <a:solidFill>
                            <a:schemeClr val="bg1"/>
                          </a:solidFill>
                        </a:rPr>
                        <a:t>Simics</a:t>
                      </a:r>
                      <a:endParaRPr lang="en-US" dirty="0">
                        <a:solidFill>
                          <a:schemeClr val="bg1"/>
                        </a:solidFill>
                      </a:endParaRPr>
                    </a:p>
                  </a:txBody>
                  <a:tcPr>
                    <a:lnL w="12700" cmpd="sng">
                      <a:noFill/>
                    </a:lnL>
                    <a:lnR w="12700" cap="flat" cmpd="sng" algn="ctr">
                      <a:noFill/>
                      <a:prstDash val="solid"/>
                      <a:round/>
                      <a:headEnd type="none" w="med" len="med"/>
                      <a:tailEnd type="none" w="med" len="med"/>
                    </a:lnR>
                    <a:lnT w="381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71116">
                <a:tc>
                  <a:txBody>
                    <a:bodyPr/>
                    <a:lstStyle/>
                    <a:p>
                      <a:pPr algn="ctr"/>
                      <a:r>
                        <a:rPr lang="en-US" dirty="0" smtClean="0">
                          <a:latin typeface="+mn-lt"/>
                          <a:cs typeface="Arial"/>
                        </a:rPr>
                        <a:t>~ 1x</a:t>
                      </a:r>
                      <a:endParaRPr lang="en-US" dirty="0"/>
                    </a:p>
                  </a:txBody>
                  <a:tcPr>
                    <a:lnT w="12700" cap="flat" cmpd="sng" algn="ctr">
                      <a:solidFill>
                        <a:schemeClr val="bg1"/>
                      </a:solidFill>
                      <a:prstDash val="solid"/>
                      <a:round/>
                      <a:headEnd type="none" w="med" len="med"/>
                      <a:tailEnd type="none" w="med" len="med"/>
                    </a:lnT>
                  </a:tcPr>
                </a:tc>
                <a:tc>
                  <a:txBody>
                    <a:bodyPr/>
                    <a:lstStyle/>
                    <a:p>
                      <a:pPr algn="ctr"/>
                      <a:r>
                        <a:rPr lang="en-US" dirty="0" smtClean="0"/>
                        <a:t>~ 100x</a:t>
                      </a:r>
                      <a:endParaRPr lang="en-US" dirty="0"/>
                    </a:p>
                  </a:txBody>
                  <a:tcPr>
                    <a:lnT w="12700" cap="flat" cmpd="sng" algn="ctr">
                      <a:solidFill>
                        <a:schemeClr val="bg1"/>
                      </a:solidFill>
                      <a:prstDash val="solid"/>
                      <a:round/>
                      <a:headEnd type="none" w="med" len="med"/>
                      <a:tailEnd type="none" w="med" len="med"/>
                    </a:lnT>
                  </a:tcPr>
                </a:tc>
                <a:tc>
                  <a:txBody>
                    <a:bodyPr/>
                    <a:lstStyle/>
                    <a:p>
                      <a:pPr algn="ctr"/>
                      <a:r>
                        <a:rPr lang="en-US" dirty="0" smtClean="0">
                          <a:latin typeface="+mn-lt"/>
                          <a:cs typeface="Arial"/>
                        </a:rPr>
                        <a:t>~ 1000x</a:t>
                      </a:r>
                      <a:endParaRPr lang="en-US" dirty="0"/>
                    </a:p>
                  </a:txBody>
                  <a:tcPr>
                    <a:lnT w="12700" cap="flat" cmpd="sng" algn="ctr">
                      <a:solidFill>
                        <a:schemeClr val="bg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16431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Accelerating Simulation: Sampling</a:t>
            </a:r>
            <a:endParaRPr lang="en-US" dirty="0"/>
          </a:p>
        </p:txBody>
      </p:sp>
      <p:sp>
        <p:nvSpPr>
          <p:cNvPr id="3" name="Inhaltsplatzhalter 2"/>
          <p:cNvSpPr>
            <a:spLocks noGrp="1"/>
          </p:cNvSpPr>
          <p:nvPr>
            <p:ph idx="1"/>
          </p:nvPr>
        </p:nvSpPr>
        <p:spPr>
          <a:xfrm>
            <a:off x="392113" y="1198562"/>
            <a:ext cx="8356600" cy="4966017"/>
          </a:xfrm>
        </p:spPr>
        <p:txBody>
          <a:bodyPr>
            <a:normAutofit/>
          </a:bodyPr>
          <a:lstStyle/>
          <a:p>
            <a:endParaRPr lang="en-US" dirty="0" smtClean="0"/>
          </a:p>
          <a:p>
            <a:endParaRPr lang="de-DE" dirty="0" smtClean="0"/>
          </a:p>
          <a:p>
            <a:endParaRPr lang="de-DE" dirty="0"/>
          </a:p>
          <a:p>
            <a:pPr marL="0" indent="0">
              <a:buNone/>
            </a:pPr>
            <a:endParaRPr lang="de-DE" dirty="0"/>
          </a:p>
          <a:p>
            <a:pPr marL="0" indent="0">
              <a:buNone/>
            </a:pPr>
            <a:endParaRPr lang="de-DE" dirty="0" smtClean="0"/>
          </a:p>
          <a:p>
            <a:r>
              <a:rPr lang="de-DE" dirty="0" err="1" smtClean="0"/>
              <a:t>Simulate</a:t>
            </a:r>
            <a:r>
              <a:rPr lang="de-DE" dirty="0" smtClean="0"/>
              <a:t> </a:t>
            </a:r>
            <a:r>
              <a:rPr lang="de-DE" dirty="0" err="1"/>
              <a:t>representative</a:t>
            </a:r>
            <a:r>
              <a:rPr lang="de-DE" dirty="0"/>
              <a:t> </a:t>
            </a:r>
            <a:r>
              <a:rPr lang="de-DE" dirty="0" err="1"/>
              <a:t>samples</a:t>
            </a:r>
            <a:r>
              <a:rPr lang="de-DE" dirty="0"/>
              <a:t> </a:t>
            </a:r>
            <a:r>
              <a:rPr lang="de-DE" dirty="0" err="1"/>
              <a:t>and</a:t>
            </a:r>
            <a:r>
              <a:rPr lang="de-DE" dirty="0"/>
              <a:t> </a:t>
            </a:r>
            <a:r>
              <a:rPr lang="de-DE" dirty="0" err="1"/>
              <a:t>extrapolate</a:t>
            </a:r>
            <a:r>
              <a:rPr lang="de-DE" dirty="0"/>
              <a:t> (</a:t>
            </a:r>
            <a:r>
              <a:rPr lang="de-DE" dirty="0" err="1"/>
              <a:t>SimPoints</a:t>
            </a:r>
            <a:r>
              <a:rPr lang="de-DE" dirty="0"/>
              <a:t>[2</a:t>
            </a:r>
            <a:r>
              <a:rPr lang="de-DE" dirty="0" smtClean="0"/>
              <a:t>])</a:t>
            </a:r>
          </a:p>
          <a:p>
            <a:pPr lvl="1"/>
            <a:r>
              <a:rPr lang="de-DE" dirty="0" err="1" smtClean="0"/>
              <a:t>There</a:t>
            </a:r>
            <a:r>
              <a:rPr lang="de-DE" dirty="0" smtClean="0"/>
              <a:t> </a:t>
            </a:r>
            <a:r>
              <a:rPr lang="de-DE" dirty="0" err="1" smtClean="0"/>
              <a:t>may</a:t>
            </a:r>
            <a:r>
              <a:rPr lang="de-DE" dirty="0" smtClean="0"/>
              <a:t> </a:t>
            </a:r>
            <a:r>
              <a:rPr lang="de-DE" dirty="0" err="1" smtClean="0"/>
              <a:t>be</a:t>
            </a:r>
            <a:r>
              <a:rPr lang="de-DE" dirty="0" smtClean="0"/>
              <a:t> </a:t>
            </a:r>
            <a:r>
              <a:rPr lang="de-DE" dirty="0" err="1" smtClean="0"/>
              <a:t>no</a:t>
            </a:r>
            <a:r>
              <a:rPr lang="de-DE" dirty="0" smtClean="0"/>
              <a:t> </a:t>
            </a:r>
            <a:r>
              <a:rPr lang="de-DE" dirty="0" err="1" smtClean="0"/>
              <a:t>representative</a:t>
            </a:r>
            <a:r>
              <a:rPr lang="de-DE" dirty="0" smtClean="0"/>
              <a:t> </a:t>
            </a:r>
            <a:r>
              <a:rPr lang="de-DE" dirty="0" err="1" smtClean="0"/>
              <a:t>intervals</a:t>
            </a:r>
            <a:endParaRPr lang="de-DE" dirty="0" smtClean="0"/>
          </a:p>
          <a:p>
            <a:pPr lvl="2"/>
            <a:r>
              <a:rPr lang="de-DE" dirty="0" smtClean="0"/>
              <a:t>Not </a:t>
            </a:r>
            <a:r>
              <a:rPr lang="de-DE" dirty="0" err="1" smtClean="0"/>
              <a:t>even</a:t>
            </a:r>
            <a:r>
              <a:rPr lang="de-DE" dirty="0" smtClean="0"/>
              <a:t> all </a:t>
            </a:r>
            <a:r>
              <a:rPr lang="de-DE" dirty="0" err="1" smtClean="0"/>
              <a:t>applications</a:t>
            </a:r>
            <a:r>
              <a:rPr lang="de-DE" dirty="0" smtClean="0"/>
              <a:t> </a:t>
            </a:r>
            <a:r>
              <a:rPr lang="de-DE" dirty="0" err="1" smtClean="0"/>
              <a:t>show</a:t>
            </a:r>
            <a:r>
              <a:rPr lang="de-DE" dirty="0" smtClean="0"/>
              <a:t> </a:t>
            </a:r>
            <a:r>
              <a:rPr lang="de-DE" dirty="0" err="1" smtClean="0"/>
              <a:t>phase</a:t>
            </a:r>
            <a:r>
              <a:rPr lang="de-DE" dirty="0" smtClean="0"/>
              <a:t> </a:t>
            </a:r>
            <a:r>
              <a:rPr lang="de-DE" dirty="0" err="1" smtClean="0"/>
              <a:t>behavior</a:t>
            </a:r>
            <a:r>
              <a:rPr lang="de-DE" dirty="0" smtClean="0"/>
              <a:t> (</a:t>
            </a:r>
            <a:r>
              <a:rPr lang="de-DE" dirty="0" err="1"/>
              <a:t>gcc</a:t>
            </a:r>
            <a:r>
              <a:rPr lang="de-DE" dirty="0"/>
              <a:t> [3</a:t>
            </a:r>
            <a:r>
              <a:rPr lang="de-DE" dirty="0" smtClean="0"/>
              <a:t>])</a:t>
            </a:r>
          </a:p>
          <a:p>
            <a:pPr lvl="2"/>
            <a:r>
              <a:rPr lang="de-DE" dirty="0" smtClean="0"/>
              <a:t>Even </a:t>
            </a:r>
            <a:r>
              <a:rPr lang="de-DE" dirty="0" err="1" smtClean="0"/>
              <a:t>less</a:t>
            </a:r>
            <a:r>
              <a:rPr lang="de-DE" dirty="0" smtClean="0"/>
              <a:t> probable </a:t>
            </a:r>
            <a:r>
              <a:rPr lang="de-DE" dirty="0" err="1" smtClean="0"/>
              <a:t>for</a:t>
            </a:r>
            <a:r>
              <a:rPr lang="de-DE" dirty="0" smtClean="0"/>
              <a:t> </a:t>
            </a:r>
            <a:r>
              <a:rPr lang="de-DE" dirty="0" err="1" smtClean="0"/>
              <a:t>whole</a:t>
            </a:r>
            <a:r>
              <a:rPr lang="de-DE" dirty="0" smtClean="0"/>
              <a:t> </a:t>
            </a:r>
            <a:r>
              <a:rPr lang="de-DE" dirty="0" err="1" smtClean="0"/>
              <a:t>system</a:t>
            </a:r>
            <a:r>
              <a:rPr lang="de-DE" dirty="0" smtClean="0"/>
              <a:t> (i.e., mix </a:t>
            </a:r>
            <a:r>
              <a:rPr lang="de-DE" dirty="0" err="1" smtClean="0"/>
              <a:t>of</a:t>
            </a:r>
            <a:r>
              <a:rPr lang="de-DE" dirty="0" smtClean="0"/>
              <a:t> multiple </a:t>
            </a:r>
            <a:r>
              <a:rPr lang="de-DE" dirty="0" err="1" smtClean="0"/>
              <a:t>applications</a:t>
            </a:r>
            <a:r>
              <a:rPr lang="de-DE" dirty="0" smtClean="0"/>
              <a:t>)</a:t>
            </a:r>
          </a:p>
          <a:p>
            <a:pPr lvl="1"/>
            <a:endParaRPr lang="de-DE" dirty="0" smtClean="0"/>
          </a:p>
          <a:p>
            <a:pPr lvl="1"/>
            <a:r>
              <a:rPr lang="de-DE" dirty="0" err="1" smtClean="0"/>
              <a:t>Chicken</a:t>
            </a:r>
            <a:r>
              <a:rPr lang="de-DE" dirty="0" smtClean="0"/>
              <a:t>-</a:t>
            </a:r>
            <a:r>
              <a:rPr lang="de-DE" dirty="0" err="1" smtClean="0"/>
              <a:t>and</a:t>
            </a:r>
            <a:r>
              <a:rPr lang="de-DE" dirty="0" smtClean="0"/>
              <a:t>-Egg Problem</a:t>
            </a:r>
          </a:p>
          <a:p>
            <a:pPr lvl="2"/>
            <a:r>
              <a:rPr lang="de-DE" dirty="0" err="1" smtClean="0"/>
              <a:t>How</a:t>
            </a:r>
            <a:r>
              <a:rPr lang="de-DE" dirty="0" smtClean="0"/>
              <a:t> do </a:t>
            </a:r>
            <a:r>
              <a:rPr lang="de-DE" dirty="0" err="1" smtClean="0"/>
              <a:t>you</a:t>
            </a:r>
            <a:r>
              <a:rPr lang="de-DE" dirty="0" smtClean="0"/>
              <a:t> find </a:t>
            </a:r>
            <a:r>
              <a:rPr lang="de-DE" dirty="0" err="1" smtClean="0"/>
              <a:t>representative</a:t>
            </a:r>
            <a:r>
              <a:rPr lang="de-DE" dirty="0" smtClean="0"/>
              <a:t> </a:t>
            </a:r>
            <a:r>
              <a:rPr lang="de-DE" dirty="0" err="1" smtClean="0"/>
              <a:t>interv</a:t>
            </a:r>
            <a:r>
              <a:rPr lang="de-DE" dirty="0" smtClean="0"/>
              <a:t>	als </a:t>
            </a:r>
            <a:r>
              <a:rPr lang="de-DE" dirty="0" err="1" smtClean="0"/>
              <a:t>without</a:t>
            </a:r>
            <a:r>
              <a:rPr lang="de-DE" dirty="0" smtClean="0"/>
              <a:t> </a:t>
            </a:r>
            <a:r>
              <a:rPr lang="de-DE" dirty="0" err="1" smtClean="0"/>
              <a:t>analyzing</a:t>
            </a:r>
            <a:r>
              <a:rPr lang="de-DE" dirty="0" smtClean="0"/>
              <a:t> </a:t>
            </a:r>
            <a:r>
              <a:rPr lang="de-DE" dirty="0" err="1" smtClean="0"/>
              <a:t>first</a:t>
            </a:r>
            <a:r>
              <a:rPr lang="de-DE" dirty="0" smtClean="0"/>
              <a:t>?</a:t>
            </a:r>
          </a:p>
          <a:p>
            <a:pPr marL="885675" lvl="2" indent="0">
              <a:buNone/>
            </a:pPr>
            <a:endParaRPr lang="de-DE" dirty="0" smtClean="0">
              <a:solidFill>
                <a:srgbClr val="FF0000"/>
              </a:solidFill>
            </a:endParaRPr>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83061" y="1232841"/>
            <a:ext cx="6377879" cy="16614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marcritt\Documents\Forschung\GI 2013\fig\Forbidden.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1108" y="308421"/>
            <a:ext cx="813101" cy="813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4511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Accelerating Simulation: Parallel </a:t>
            </a:r>
            <a:r>
              <a:rPr lang="en-US" dirty="0" err="1" smtClean="0"/>
              <a:t>vCPUs</a:t>
            </a:r>
            <a:endParaRPr lang="en-US" dirty="0"/>
          </a:p>
        </p:txBody>
      </p:sp>
      <p:sp>
        <p:nvSpPr>
          <p:cNvPr id="3" name="Inhaltsplatzhalter 2"/>
          <p:cNvSpPr>
            <a:spLocks noGrp="1"/>
          </p:cNvSpPr>
          <p:nvPr>
            <p:ph idx="1"/>
          </p:nvPr>
        </p:nvSpPr>
        <p:spPr>
          <a:xfrm>
            <a:off x="392113" y="1198562"/>
            <a:ext cx="8356600" cy="4966017"/>
          </a:xfrm>
        </p:spPr>
        <p:txBody>
          <a:bodyPr>
            <a:normAutofit/>
          </a:bodyPr>
          <a:lstStyle/>
          <a:p>
            <a:endParaRPr lang="en-US" dirty="0" smtClean="0"/>
          </a:p>
          <a:p>
            <a:endParaRPr lang="en-US" dirty="0"/>
          </a:p>
          <a:p>
            <a:endParaRPr lang="en-US" dirty="0" smtClean="0"/>
          </a:p>
          <a:p>
            <a:endParaRPr lang="en-US" dirty="0"/>
          </a:p>
          <a:p>
            <a:endParaRPr lang="en-US" dirty="0" smtClean="0"/>
          </a:p>
          <a:p>
            <a:r>
              <a:rPr lang="en-US" dirty="0" smtClean="0"/>
              <a:t>Simulate </a:t>
            </a:r>
            <a:r>
              <a:rPr lang="en-US" dirty="0" err="1" smtClean="0"/>
              <a:t>vCPUs</a:t>
            </a:r>
            <a:r>
              <a:rPr lang="en-US" dirty="0" smtClean="0"/>
              <a:t> in parallel (</a:t>
            </a:r>
            <a:r>
              <a:rPr lang="en-US" dirty="0"/>
              <a:t>e.g., </a:t>
            </a:r>
            <a:r>
              <a:rPr lang="en-US" dirty="0" smtClean="0"/>
              <a:t>PQEMU[1])</a:t>
            </a:r>
          </a:p>
          <a:p>
            <a:pPr lvl="1"/>
            <a:r>
              <a:rPr lang="de-DE" dirty="0" err="1" smtClean="0"/>
              <a:t>Scales</a:t>
            </a:r>
            <a:r>
              <a:rPr lang="de-DE" dirty="0" smtClean="0"/>
              <a:t> in </a:t>
            </a:r>
            <a:r>
              <a:rPr lang="de-DE" dirty="0" err="1" smtClean="0"/>
              <a:t>number</a:t>
            </a:r>
            <a:r>
              <a:rPr lang="de-DE" dirty="0" smtClean="0"/>
              <a:t> </a:t>
            </a:r>
            <a:r>
              <a:rPr lang="de-DE" dirty="0" err="1" smtClean="0"/>
              <a:t>of</a:t>
            </a:r>
            <a:r>
              <a:rPr lang="de-DE" dirty="0" smtClean="0"/>
              <a:t> </a:t>
            </a:r>
            <a:r>
              <a:rPr lang="de-DE" dirty="0" err="1" smtClean="0"/>
              <a:t>vCPUs</a:t>
            </a:r>
            <a:r>
              <a:rPr lang="de-DE" dirty="0" smtClean="0"/>
              <a:t> (e.g., 4x → still 2.5 </a:t>
            </a:r>
            <a:r>
              <a:rPr lang="de-DE" dirty="0" err="1" smtClean="0"/>
              <a:t>months</a:t>
            </a:r>
            <a:r>
              <a:rPr lang="de-DE" dirty="0" smtClean="0"/>
              <a:t>)</a:t>
            </a:r>
          </a:p>
          <a:p>
            <a:pPr lvl="1"/>
            <a:r>
              <a:rPr lang="de-DE" dirty="0" err="1" smtClean="0"/>
              <a:t>Does</a:t>
            </a:r>
            <a:r>
              <a:rPr lang="de-DE" dirty="0" smtClean="0"/>
              <a:t> not </a:t>
            </a:r>
            <a:r>
              <a:rPr lang="de-DE" dirty="0" err="1" smtClean="0"/>
              <a:t>accelerate</a:t>
            </a:r>
            <a:r>
              <a:rPr lang="de-DE" dirty="0" smtClean="0"/>
              <a:t> single-CPU </a:t>
            </a:r>
            <a:r>
              <a:rPr lang="de-DE" dirty="0" err="1" smtClean="0"/>
              <a:t>simulation</a:t>
            </a:r>
            <a:endParaRPr lang="de-DE" dirty="0" smtClean="0"/>
          </a:p>
          <a:p>
            <a:pPr marL="885675" lvl="2" indent="0">
              <a:buNone/>
            </a:pPr>
            <a:endParaRPr lang="de-DE" dirty="0" smtClean="0">
              <a:solidFill>
                <a:srgbClr val="FF0000"/>
              </a:solidFill>
            </a:endParaRPr>
          </a:p>
          <a:p>
            <a:pPr marL="0" indent="0" algn="ctr">
              <a:buNone/>
            </a:pPr>
            <a:endParaRPr lang="en-US" b="1" dirty="0" smtClean="0"/>
          </a:p>
          <a:p>
            <a:pPr marL="0" indent="0" algn="ctr">
              <a:buNone/>
            </a:pPr>
            <a:r>
              <a:rPr lang="en-US" b="1" dirty="0" smtClean="0"/>
              <a:t>Goal: Scale-out single-core simulation</a:t>
            </a:r>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5" name="Picture 2" descr="C:\Users\marcritt\Documents\Forschung\GI 2013\fig\Forbidden.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2040" y="308420"/>
            <a:ext cx="813101" cy="813101"/>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576351" y="1311275"/>
            <a:ext cx="3991299" cy="173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654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Basic Approach</a:t>
            </a:r>
            <a:endParaRPr lang="en-US" dirty="0"/>
          </a:p>
        </p:txBody>
      </p:sp>
      <p:sp>
        <p:nvSpPr>
          <p:cNvPr id="3" name="Inhaltsplatzhalter 2"/>
          <p:cNvSpPr>
            <a:spLocks noGrp="1"/>
          </p:cNvSpPr>
          <p:nvPr>
            <p:ph idx="1"/>
          </p:nvPr>
        </p:nvSpPr>
        <p:spPr>
          <a:xfrm>
            <a:off x="392111" y="1198562"/>
            <a:ext cx="8378177" cy="5225098"/>
          </a:xfrm>
        </p:spPr>
        <p:txBody>
          <a:bodyPr>
            <a:normAutofit/>
          </a:bodyPr>
          <a:lstStyle/>
          <a:p>
            <a:endParaRPr lang="de-DE" dirty="0" smtClean="0"/>
          </a:p>
          <a:p>
            <a:endParaRPr lang="de-DE" dirty="0"/>
          </a:p>
          <a:p>
            <a:endParaRPr lang="de-DE" dirty="0" smtClean="0"/>
          </a:p>
          <a:p>
            <a:endParaRPr lang="de-DE" dirty="0"/>
          </a:p>
          <a:p>
            <a:endParaRPr lang="de-DE" dirty="0" smtClean="0"/>
          </a:p>
          <a:p>
            <a:r>
              <a:rPr lang="de-DE" dirty="0" smtClean="0"/>
              <a:t>(1) Split </a:t>
            </a:r>
            <a:r>
              <a:rPr lang="de-DE" dirty="0" err="1" smtClean="0"/>
              <a:t>simulation</a:t>
            </a:r>
            <a:r>
              <a:rPr lang="de-DE" dirty="0" smtClean="0"/>
              <a:t> </a:t>
            </a:r>
            <a:r>
              <a:rPr lang="de-DE" dirty="0" err="1" smtClean="0"/>
              <a:t>into</a:t>
            </a:r>
            <a:r>
              <a:rPr lang="de-DE" dirty="0" smtClean="0"/>
              <a:t> time </a:t>
            </a:r>
            <a:r>
              <a:rPr lang="de-DE" dirty="0" err="1" smtClean="0"/>
              <a:t>intervals</a:t>
            </a:r>
            <a:r>
              <a:rPr lang="de-DE" dirty="0" smtClean="0"/>
              <a:t/>
            </a:r>
            <a:br>
              <a:rPr lang="de-DE" dirty="0" smtClean="0"/>
            </a:br>
            <a:r>
              <a:rPr lang="de-DE" dirty="0" smtClean="0"/>
              <a:t>(2) </a:t>
            </a:r>
            <a:r>
              <a:rPr lang="de-DE" dirty="0" err="1" smtClean="0"/>
              <a:t>Simulate</a:t>
            </a:r>
            <a:r>
              <a:rPr lang="de-DE" dirty="0" smtClean="0"/>
              <a:t> </a:t>
            </a:r>
            <a:r>
              <a:rPr lang="de-DE" dirty="0" err="1" smtClean="0"/>
              <a:t>intervals</a:t>
            </a:r>
            <a:r>
              <a:rPr lang="de-DE" dirty="0" smtClean="0"/>
              <a:t> </a:t>
            </a:r>
            <a:r>
              <a:rPr lang="de-DE" dirty="0" err="1" smtClean="0"/>
              <a:t>simultaneously</a:t>
            </a:r>
            <a:endParaRPr lang="de-DE" dirty="0"/>
          </a:p>
          <a:p>
            <a:pPr lvl="1"/>
            <a:r>
              <a:rPr lang="de-DE" dirty="0" err="1" smtClean="0"/>
              <a:t>Scales</a:t>
            </a:r>
            <a:r>
              <a:rPr lang="de-DE" dirty="0" smtClean="0"/>
              <a:t> </a:t>
            </a:r>
            <a:r>
              <a:rPr lang="de-DE" dirty="0" err="1" smtClean="0"/>
              <a:t>with</a:t>
            </a:r>
            <a:r>
              <a:rPr lang="de-DE" dirty="0" smtClean="0"/>
              <a:t> </a:t>
            </a:r>
            <a:r>
              <a:rPr lang="de-DE" dirty="0" err="1" smtClean="0"/>
              <a:t>run</a:t>
            </a:r>
            <a:r>
              <a:rPr lang="de-DE" dirty="0" smtClean="0"/>
              <a:t>-time </a:t>
            </a:r>
            <a:r>
              <a:rPr lang="de-DE" dirty="0" err="1" smtClean="0"/>
              <a:t>of</a:t>
            </a:r>
            <a:r>
              <a:rPr lang="de-DE" dirty="0" smtClean="0"/>
              <a:t> </a:t>
            </a:r>
            <a:r>
              <a:rPr lang="de-DE" dirty="0" err="1" smtClean="0"/>
              <a:t>workload</a:t>
            </a:r>
            <a:endParaRPr lang="de-DE" dirty="0" smtClean="0"/>
          </a:p>
          <a:p>
            <a:pPr lvl="1"/>
            <a:r>
              <a:rPr lang="de-DE" dirty="0" err="1" smtClean="0"/>
              <a:t>Applicable</a:t>
            </a:r>
            <a:r>
              <a:rPr lang="de-DE" dirty="0" smtClean="0"/>
              <a:t> </a:t>
            </a:r>
            <a:r>
              <a:rPr lang="de-DE" dirty="0" err="1" smtClean="0"/>
              <a:t>to</a:t>
            </a:r>
            <a:r>
              <a:rPr lang="de-DE" dirty="0" smtClean="0"/>
              <a:t> single-CPU </a:t>
            </a:r>
            <a:r>
              <a:rPr lang="de-DE" dirty="0" err="1" smtClean="0"/>
              <a:t>simulations</a:t>
            </a:r>
            <a:endParaRPr lang="de-DE" dirty="0"/>
          </a:p>
          <a:p>
            <a:pPr marL="0" indent="0" algn="ctr">
              <a:buNone/>
            </a:pPr>
            <a:endParaRPr lang="de-DE" b="1" dirty="0" smtClean="0"/>
          </a:p>
          <a:p>
            <a:pPr marL="0" indent="0" algn="ctr">
              <a:buNone/>
            </a:pPr>
            <a:r>
              <a:rPr lang="de-DE" b="1" dirty="0" smtClean="0"/>
              <a:t>Problem: </a:t>
            </a:r>
            <a:r>
              <a:rPr lang="de-DE" b="1" dirty="0" err="1" smtClean="0"/>
              <a:t>How</a:t>
            </a:r>
            <a:r>
              <a:rPr lang="de-DE" b="1" dirty="0" smtClean="0"/>
              <a:t> do </a:t>
            </a:r>
            <a:r>
              <a:rPr lang="de-DE" b="1" dirty="0" err="1" smtClean="0"/>
              <a:t>we</a:t>
            </a:r>
            <a:r>
              <a:rPr lang="de-DE" b="1" dirty="0" smtClean="0"/>
              <a:t> </a:t>
            </a:r>
            <a:r>
              <a:rPr lang="de-DE" b="1" dirty="0" err="1" smtClean="0"/>
              <a:t>bootstrap</a:t>
            </a:r>
            <a:r>
              <a:rPr lang="de-DE" b="1" dirty="0" smtClean="0"/>
              <a:t> </a:t>
            </a:r>
            <a:r>
              <a:rPr lang="de-DE" b="1" dirty="0" err="1" smtClean="0"/>
              <a:t>the</a:t>
            </a:r>
            <a:r>
              <a:rPr lang="de-DE" b="1" dirty="0" smtClean="0"/>
              <a:t> </a:t>
            </a:r>
            <a:r>
              <a:rPr lang="de-DE" b="1" dirty="0" err="1" smtClean="0"/>
              <a:t>simulation</a:t>
            </a:r>
            <a:r>
              <a:rPr lang="de-DE" b="1" dirty="0" smtClean="0"/>
              <a:t> </a:t>
            </a:r>
            <a:r>
              <a:rPr lang="de-DE" b="1" dirty="0" err="1" smtClean="0"/>
              <a:t>of</a:t>
            </a:r>
            <a:r>
              <a:rPr lang="de-DE" b="1" dirty="0" smtClean="0"/>
              <a:t> i[2..n]?</a:t>
            </a:r>
          </a:p>
          <a:p>
            <a:pPr marL="0" indent="0">
              <a:buNone/>
            </a:pPr>
            <a:endParaRPr lang="de-DE" dirty="0" smtClean="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9086" y="1285503"/>
            <a:ext cx="4665829" cy="1485692"/>
          </a:xfrm>
          <a:prstGeom prst="rect">
            <a:avLst/>
          </a:prstGeom>
        </p:spPr>
      </p:pic>
    </p:spTree>
    <p:extLst>
      <p:ext uri="{BB962C8B-B14F-4D97-AF65-F5344CB8AC3E}">
        <p14:creationId xmlns:p14="http://schemas.microsoft.com/office/powerpoint/2010/main" val="872323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SimuBoost</a:t>
            </a:r>
            <a:endParaRPr lang="en-US" dirty="0"/>
          </a:p>
        </p:txBody>
      </p:sp>
      <p:sp>
        <p:nvSpPr>
          <p:cNvPr id="3" name="Inhaltsplatzhalter 2"/>
          <p:cNvSpPr>
            <a:spLocks noGrp="1"/>
          </p:cNvSpPr>
          <p:nvPr>
            <p:ph idx="1"/>
          </p:nvPr>
        </p:nvSpPr>
        <p:spPr>
          <a:xfrm>
            <a:off x="392111" y="3700463"/>
            <a:ext cx="8012417" cy="2586038"/>
          </a:xfrm>
        </p:spPr>
        <p:txBody>
          <a:bodyPr>
            <a:normAutofit/>
          </a:bodyPr>
          <a:lstStyle/>
          <a:p>
            <a:pPr marL="0" indent="0">
              <a:buNone/>
            </a:pPr>
            <a:endParaRPr lang="de-DE" dirty="0" smtClean="0"/>
          </a:p>
          <a:p>
            <a:r>
              <a:rPr lang="de-DE" dirty="0" err="1" smtClean="0"/>
              <a:t>Leverage</a:t>
            </a:r>
            <a:r>
              <a:rPr lang="de-DE" dirty="0" smtClean="0"/>
              <a:t> fast </a:t>
            </a:r>
            <a:r>
              <a:rPr lang="de-DE" dirty="0" err="1" smtClean="0"/>
              <a:t>virtualization</a:t>
            </a:r>
            <a:r>
              <a:rPr lang="de-DE" dirty="0" smtClean="0"/>
              <a:t> </a:t>
            </a:r>
          </a:p>
          <a:p>
            <a:pPr lvl="1"/>
            <a:r>
              <a:rPr lang="de-DE" dirty="0" smtClean="0"/>
              <a:t>Create </a:t>
            </a:r>
            <a:r>
              <a:rPr lang="de-DE" dirty="0" err="1" smtClean="0"/>
              <a:t>checkpoints</a:t>
            </a:r>
            <a:r>
              <a:rPr lang="de-DE" dirty="0" smtClean="0"/>
              <a:t> </a:t>
            </a:r>
            <a:r>
              <a:rPr lang="de-DE" dirty="0" err="1" smtClean="0"/>
              <a:t>at</a:t>
            </a:r>
            <a:r>
              <a:rPr lang="de-DE" dirty="0" smtClean="0"/>
              <a:t> </a:t>
            </a:r>
            <a:r>
              <a:rPr lang="de-DE" dirty="0" err="1" smtClean="0"/>
              <a:t>interval</a:t>
            </a:r>
            <a:r>
              <a:rPr lang="de-DE" dirty="0" smtClean="0"/>
              <a:t> </a:t>
            </a:r>
            <a:r>
              <a:rPr lang="de-DE" dirty="0" err="1" smtClean="0"/>
              <a:t>boundaries</a:t>
            </a:r>
            <a:endParaRPr lang="de-DE" dirty="0" smtClean="0"/>
          </a:p>
          <a:p>
            <a:pPr lvl="1"/>
            <a:r>
              <a:rPr lang="de-DE" dirty="0" smtClean="0"/>
              <a:t>Checkpoints </a:t>
            </a:r>
            <a:r>
              <a:rPr lang="de-DE" dirty="0" err="1" smtClean="0"/>
              <a:t>bootstrap</a:t>
            </a:r>
            <a:r>
              <a:rPr lang="de-DE" dirty="0" smtClean="0"/>
              <a:t> </a:t>
            </a:r>
            <a:r>
              <a:rPr lang="de-DE" dirty="0" err="1" smtClean="0"/>
              <a:t>simulations</a:t>
            </a:r>
            <a:r>
              <a:rPr lang="de-DE" dirty="0" smtClean="0"/>
              <a:t>:</a:t>
            </a:r>
          </a:p>
          <a:p>
            <a:pPr lvl="2"/>
            <a:r>
              <a:rPr lang="de-DE" dirty="0" smtClean="0"/>
              <a:t>Memory, </a:t>
            </a:r>
            <a:r>
              <a:rPr lang="de-DE" dirty="0" err="1" smtClean="0"/>
              <a:t>device</a:t>
            </a:r>
            <a:r>
              <a:rPr lang="de-DE" dirty="0" smtClean="0"/>
              <a:t> </a:t>
            </a:r>
            <a:r>
              <a:rPr lang="de-DE" dirty="0" err="1" smtClean="0"/>
              <a:t>states</a:t>
            </a:r>
            <a:r>
              <a:rPr lang="de-DE" dirty="0" smtClean="0"/>
              <a:t>, etc.</a:t>
            </a:r>
          </a:p>
          <a:p>
            <a:pPr lvl="1"/>
            <a:r>
              <a:rPr lang="de-DE" dirty="0" smtClean="0"/>
              <a:t>Run </a:t>
            </a:r>
            <a:r>
              <a:rPr lang="de-DE" dirty="0" err="1" smtClean="0"/>
              <a:t>simulations</a:t>
            </a:r>
            <a:r>
              <a:rPr lang="de-DE" dirty="0" smtClean="0"/>
              <a:t> in parallel</a:t>
            </a:r>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5377" y="1124045"/>
            <a:ext cx="5613247" cy="2405731"/>
          </a:xfrm>
          <a:prstGeom prst="rect">
            <a:avLst/>
          </a:prstGeom>
        </p:spPr>
      </p:pic>
    </p:spTree>
    <p:extLst>
      <p:ext uri="{BB962C8B-B14F-4D97-AF65-F5344CB8AC3E}">
        <p14:creationId xmlns:p14="http://schemas.microsoft.com/office/powerpoint/2010/main" val="4130669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State Deviation</a:t>
            </a:r>
            <a:endParaRPr lang="en-US"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74301" y="976301"/>
            <a:ext cx="5595398" cy="2281242"/>
          </a:xfrm>
          <a:prstGeom prst="rect">
            <a:avLst/>
          </a:prstGeom>
          <a:noFill/>
          <a:extLst>
            <a:ext uri="{909E8E84-426E-40DD-AFC4-6F175D3DCCD1}">
              <a14:hiddenFill xmlns:a14="http://schemas.microsoft.com/office/drawing/2010/main">
                <a:solidFill>
                  <a:srgbClr val="FFFFFF"/>
                </a:solidFill>
              </a14:hiddenFill>
            </a:ext>
          </a:extLst>
        </p:spPr>
      </p:pic>
      <p:sp>
        <p:nvSpPr>
          <p:cNvPr id="7" name="Inhaltsplatzhalter 2"/>
          <p:cNvSpPr txBox="1">
            <a:spLocks/>
          </p:cNvSpPr>
          <p:nvPr/>
        </p:nvSpPr>
        <p:spPr bwMode="auto">
          <a:xfrm>
            <a:off x="392111" y="3407568"/>
            <a:ext cx="8012417" cy="2878933"/>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357188" indent="-357188" algn="l" rtl="0" eaLnBrk="1" fontAlgn="base" hangingPunct="1">
              <a:spcBef>
                <a:spcPts val="700"/>
              </a:spcBef>
              <a:spcAft>
                <a:spcPct val="0"/>
              </a:spcAft>
              <a:buBlip>
                <a:blip r:embed="rId4"/>
              </a:buBlip>
              <a:defRPr sz="2000">
                <a:solidFill>
                  <a:schemeClr val="tx1"/>
                </a:solidFill>
                <a:latin typeface="+mn-lt"/>
                <a:ea typeface="+mn-ea"/>
                <a:cs typeface="+mn-cs"/>
              </a:defRPr>
            </a:lvl1pPr>
            <a:lvl2pPr marL="790575" indent="-396000" algn="l" rtl="0" eaLnBrk="1" fontAlgn="base" hangingPunct="1">
              <a:spcBef>
                <a:spcPts val="700"/>
              </a:spcBef>
              <a:spcAft>
                <a:spcPct val="0"/>
              </a:spcAft>
              <a:buBlip>
                <a:blip r:embed="rId5"/>
              </a:buBlip>
              <a:defRPr sz="1800">
                <a:solidFill>
                  <a:schemeClr val="tx1"/>
                </a:solidFill>
                <a:latin typeface="+mn-lt"/>
              </a:defRPr>
            </a:lvl2pPr>
            <a:lvl3pPr marL="1209675" indent="-324000" algn="l" rtl="0" eaLnBrk="1" fontAlgn="base" hangingPunct="1">
              <a:spcBef>
                <a:spcPts val="700"/>
              </a:spcBef>
              <a:spcAft>
                <a:spcPct val="0"/>
              </a:spcAft>
              <a:buBlip>
                <a:blip r:embed="rId6"/>
              </a:buBlip>
              <a:defRPr sz="1600">
                <a:solidFill>
                  <a:schemeClr val="tx1"/>
                </a:solidFill>
                <a:latin typeface="+mn-lt"/>
              </a:defRPr>
            </a:lvl3pPr>
            <a:lvl4pPr marL="1657350" indent="-324000" algn="l" rtl="0" eaLnBrk="1" fontAlgn="base" hangingPunct="1">
              <a:spcBef>
                <a:spcPts val="700"/>
              </a:spcBef>
              <a:spcAft>
                <a:spcPct val="0"/>
              </a:spcAft>
              <a:buBlip>
                <a:blip r:embed="rId6"/>
              </a:buBlip>
              <a:defRPr sz="1600">
                <a:solidFill>
                  <a:schemeClr val="tx1"/>
                </a:solidFill>
                <a:latin typeface="+mn-lt"/>
              </a:defRPr>
            </a:lvl4pPr>
            <a:lvl5pPr marL="2095500" indent="-324000" algn="l" rtl="0" eaLnBrk="1" fontAlgn="base" hangingPunct="1">
              <a:spcBef>
                <a:spcPts val="700"/>
              </a:spcBef>
              <a:spcAft>
                <a:spcPct val="0"/>
              </a:spcAft>
              <a:buBlip>
                <a:blip r:embed="rId6"/>
              </a:buBlip>
              <a:defRPr sz="1400">
                <a:solidFill>
                  <a:schemeClr val="tx1"/>
                </a:solidFill>
                <a:latin typeface="+mn-lt"/>
              </a:defRPr>
            </a:lvl5pPr>
            <a:lvl6pPr marL="2514600" indent="-228600" algn="l" rtl="0" eaLnBrk="1" fontAlgn="base" hangingPunct="1">
              <a:spcBef>
                <a:spcPct val="20000"/>
              </a:spcBef>
              <a:spcAft>
                <a:spcPct val="0"/>
              </a:spcAft>
              <a:buSzPct val="60000"/>
              <a:buBlip>
                <a:blip r:embed="rId7"/>
              </a:buBlip>
              <a:defRPr sz="1400">
                <a:solidFill>
                  <a:schemeClr val="tx1"/>
                </a:solidFill>
                <a:latin typeface="+mn-lt"/>
              </a:defRPr>
            </a:lvl6pPr>
            <a:lvl7pPr marL="2971800" indent="-228600" algn="l" rtl="0" eaLnBrk="1" fontAlgn="base" hangingPunct="1">
              <a:spcBef>
                <a:spcPct val="20000"/>
              </a:spcBef>
              <a:spcAft>
                <a:spcPct val="0"/>
              </a:spcAft>
              <a:buSzPct val="60000"/>
              <a:buBlip>
                <a:blip r:embed="rId7"/>
              </a:buBlip>
              <a:defRPr sz="1400">
                <a:solidFill>
                  <a:schemeClr val="tx1"/>
                </a:solidFill>
                <a:latin typeface="+mn-lt"/>
              </a:defRPr>
            </a:lvl7pPr>
            <a:lvl8pPr marL="3429000" indent="-228600" algn="l" rtl="0" eaLnBrk="1" fontAlgn="base" hangingPunct="1">
              <a:spcBef>
                <a:spcPct val="20000"/>
              </a:spcBef>
              <a:spcAft>
                <a:spcPct val="0"/>
              </a:spcAft>
              <a:buSzPct val="60000"/>
              <a:buBlip>
                <a:blip r:embed="rId7"/>
              </a:buBlip>
              <a:defRPr sz="1400">
                <a:solidFill>
                  <a:schemeClr val="tx1"/>
                </a:solidFill>
                <a:latin typeface="+mn-lt"/>
              </a:defRPr>
            </a:lvl8pPr>
            <a:lvl9pPr marL="3886200" indent="-228600" algn="l" rtl="0" eaLnBrk="1" fontAlgn="base" hangingPunct="1">
              <a:spcBef>
                <a:spcPct val="20000"/>
              </a:spcBef>
              <a:spcAft>
                <a:spcPct val="0"/>
              </a:spcAft>
              <a:buSzPct val="60000"/>
              <a:buBlip>
                <a:blip r:embed="rId7"/>
              </a:buBlip>
              <a:defRPr sz="1400">
                <a:solidFill>
                  <a:schemeClr val="tx1"/>
                </a:solidFill>
                <a:latin typeface="+mn-lt"/>
              </a:defRPr>
            </a:lvl9pPr>
          </a:lstStyle>
          <a:p>
            <a:r>
              <a:rPr lang="de-DE" dirty="0"/>
              <a:t>Devices </a:t>
            </a:r>
            <a:r>
              <a:rPr lang="de-DE" dirty="0" err="1"/>
              <a:t>work</a:t>
            </a:r>
            <a:r>
              <a:rPr lang="de-DE" dirty="0"/>
              <a:t> </a:t>
            </a:r>
            <a:r>
              <a:rPr lang="de-DE" dirty="0" err="1"/>
              <a:t>asynchronous</a:t>
            </a:r>
            <a:r>
              <a:rPr lang="de-DE" dirty="0"/>
              <a:t> </a:t>
            </a:r>
            <a:r>
              <a:rPr lang="de-DE" dirty="0" err="1"/>
              <a:t>to</a:t>
            </a:r>
            <a:r>
              <a:rPr lang="de-DE" dirty="0"/>
              <a:t> CPU</a:t>
            </a:r>
          </a:p>
          <a:p>
            <a:pPr lvl="1"/>
            <a:r>
              <a:rPr lang="de-DE" dirty="0" smtClean="0"/>
              <a:t>Different </a:t>
            </a:r>
            <a:r>
              <a:rPr lang="de-DE" dirty="0"/>
              <a:t>I/O </a:t>
            </a:r>
            <a:r>
              <a:rPr lang="de-DE" dirty="0" err="1"/>
              <a:t>data</a:t>
            </a:r>
            <a:r>
              <a:rPr lang="de-DE" dirty="0"/>
              <a:t> </a:t>
            </a:r>
            <a:r>
              <a:rPr lang="de-DE" dirty="0" err="1"/>
              <a:t>and</a:t>
            </a:r>
            <a:r>
              <a:rPr lang="de-DE" dirty="0"/>
              <a:t> </a:t>
            </a:r>
            <a:r>
              <a:rPr lang="de-DE" dirty="0" err="1"/>
              <a:t>completion</a:t>
            </a:r>
            <a:r>
              <a:rPr lang="de-DE" dirty="0"/>
              <a:t> </a:t>
            </a:r>
            <a:r>
              <a:rPr lang="de-DE" dirty="0" err="1"/>
              <a:t>timing</a:t>
            </a:r>
            <a:endParaRPr lang="de-DE" dirty="0"/>
          </a:p>
          <a:p>
            <a:pPr marL="0" indent="0">
              <a:buNone/>
            </a:pPr>
            <a:endParaRPr lang="de-DE" dirty="0"/>
          </a:p>
          <a:p>
            <a:r>
              <a:rPr lang="de-DE" dirty="0" err="1"/>
              <a:t>Virtualization</a:t>
            </a:r>
            <a:r>
              <a:rPr lang="de-DE" dirty="0"/>
              <a:t> </a:t>
            </a:r>
            <a:r>
              <a:rPr lang="de-DE" dirty="0" err="1"/>
              <a:t>and</a:t>
            </a:r>
            <a:r>
              <a:rPr lang="de-DE" dirty="0"/>
              <a:t> </a:t>
            </a:r>
            <a:r>
              <a:rPr lang="de-DE" dirty="0" err="1"/>
              <a:t>simulation</a:t>
            </a:r>
            <a:r>
              <a:rPr lang="de-DE" dirty="0"/>
              <a:t> </a:t>
            </a:r>
            <a:r>
              <a:rPr lang="de-DE" dirty="0" err="1"/>
              <a:t>drift</a:t>
            </a:r>
            <a:r>
              <a:rPr lang="de-DE" dirty="0"/>
              <a:t> apart</a:t>
            </a:r>
          </a:p>
          <a:p>
            <a:pPr marL="0" indent="0">
              <a:buNone/>
            </a:pPr>
            <a:endParaRPr lang="de-DE" dirty="0"/>
          </a:p>
          <a:p>
            <a:pPr marL="0" indent="0" algn="ctr">
              <a:buNone/>
            </a:pPr>
            <a:r>
              <a:rPr lang="de-DE" b="1" dirty="0"/>
              <a:t>Problem: </a:t>
            </a:r>
            <a:r>
              <a:rPr lang="de-DE" b="1" dirty="0" err="1"/>
              <a:t>Machine</a:t>
            </a:r>
            <a:r>
              <a:rPr lang="de-DE" b="1" dirty="0"/>
              <a:t> </a:t>
            </a:r>
            <a:r>
              <a:rPr lang="de-DE" b="1" dirty="0" err="1"/>
              <a:t>states</a:t>
            </a:r>
            <a:r>
              <a:rPr lang="de-DE" b="1" dirty="0"/>
              <a:t> </a:t>
            </a:r>
            <a:r>
              <a:rPr lang="de-DE" b="1" dirty="0" err="1"/>
              <a:t>differ</a:t>
            </a:r>
            <a:r>
              <a:rPr lang="de-DE" b="1" dirty="0"/>
              <a:t> </a:t>
            </a:r>
            <a:r>
              <a:rPr lang="de-DE" b="1" dirty="0" err="1"/>
              <a:t>at</a:t>
            </a:r>
            <a:r>
              <a:rPr lang="de-DE" b="1" dirty="0"/>
              <a:t> </a:t>
            </a:r>
            <a:r>
              <a:rPr lang="de-DE" b="1" dirty="0" err="1"/>
              <a:t>interval</a:t>
            </a:r>
            <a:r>
              <a:rPr lang="de-DE" b="1" dirty="0"/>
              <a:t> </a:t>
            </a:r>
            <a:r>
              <a:rPr lang="de-DE" b="1" dirty="0" err="1"/>
              <a:t>boundaries</a:t>
            </a:r>
            <a:endParaRPr lang="de-DE" b="1" dirty="0"/>
          </a:p>
        </p:txBody>
      </p:sp>
    </p:spTree>
    <p:extLst>
      <p:ext uri="{BB962C8B-B14F-4D97-AF65-F5344CB8AC3E}">
        <p14:creationId xmlns:p14="http://schemas.microsoft.com/office/powerpoint/2010/main" val="295112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Coping</a:t>
            </a:r>
            <a:r>
              <a:rPr lang="de-DE" dirty="0"/>
              <a:t> </a:t>
            </a:r>
            <a:r>
              <a:rPr lang="de-DE" dirty="0" err="1"/>
              <a:t>with</a:t>
            </a:r>
            <a:r>
              <a:rPr lang="de-DE" dirty="0"/>
              <a:t> State Deviation</a:t>
            </a:r>
            <a:endParaRPr lang="en-US" dirty="0"/>
          </a:p>
        </p:txBody>
      </p:sp>
      <p:sp>
        <p:nvSpPr>
          <p:cNvPr id="4" name="Fußzeilenplatzhalter 3"/>
          <p:cNvSpPr>
            <a:spLocks noGrp="1"/>
          </p:cNvSpPr>
          <p:nvPr>
            <p:ph type="ftr" sz="quarter" idx="10"/>
          </p:nvPr>
        </p:nvSpPr>
        <p:spPr/>
        <p:txBody>
          <a:bodyPr/>
          <a:lstStyle/>
          <a:p>
            <a:pPr>
              <a:defRPr/>
            </a:pPr>
            <a:r>
              <a:rPr lang="de-DE" dirty="0"/>
              <a:t>Marc Rittinghaus - </a:t>
            </a:r>
            <a:r>
              <a:rPr lang="de-DE" dirty="0" err="1"/>
              <a:t>SimuBoost</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74301" y="976301"/>
            <a:ext cx="5595398" cy="2281242"/>
          </a:xfrm>
          <a:prstGeom prst="rect">
            <a:avLst/>
          </a:prstGeom>
          <a:noFill/>
          <a:extLst>
            <a:ext uri="{909E8E84-426E-40DD-AFC4-6F175D3DCCD1}">
              <a14:hiddenFill xmlns:a14="http://schemas.microsoft.com/office/drawing/2010/main">
                <a:solidFill>
                  <a:srgbClr val="FFFFFF"/>
                </a:solidFill>
              </a14:hiddenFill>
            </a:ext>
          </a:extLst>
        </p:spPr>
      </p:pic>
      <p:sp>
        <p:nvSpPr>
          <p:cNvPr id="7" name="Inhaltsplatzhalter 2"/>
          <p:cNvSpPr txBox="1">
            <a:spLocks/>
          </p:cNvSpPr>
          <p:nvPr/>
        </p:nvSpPr>
        <p:spPr bwMode="auto">
          <a:xfrm>
            <a:off x="392111" y="3407568"/>
            <a:ext cx="8012417" cy="2878933"/>
          </a:xfrm>
          <a:prstGeom prst="rect">
            <a:avLst/>
          </a:prstGeom>
          <a:noFill/>
          <a:ln w="9525">
            <a:noFill/>
            <a:miter lim="800000"/>
            <a:headEnd/>
            <a:tailEnd/>
          </a:ln>
        </p:spPr>
        <p:txBody>
          <a:bodyPr vert="horz" wrap="square" lIns="0" tIns="0" rIns="0" bIns="0" numCol="1" anchor="t" anchorCtr="0" compatLnSpc="1">
            <a:prstTxWarp prst="textNoShape">
              <a:avLst/>
            </a:prstTxWarp>
            <a:normAutofit lnSpcReduction="10000"/>
          </a:bodyPr>
          <a:lstStyle>
            <a:lvl1pPr marL="357188" indent="-357188" algn="l" rtl="0" eaLnBrk="1" fontAlgn="base" hangingPunct="1">
              <a:spcBef>
                <a:spcPts val="700"/>
              </a:spcBef>
              <a:spcAft>
                <a:spcPct val="0"/>
              </a:spcAft>
              <a:buBlip>
                <a:blip r:embed="rId4"/>
              </a:buBlip>
              <a:defRPr sz="2000">
                <a:solidFill>
                  <a:schemeClr val="tx1"/>
                </a:solidFill>
                <a:latin typeface="+mn-lt"/>
                <a:ea typeface="+mn-ea"/>
                <a:cs typeface="+mn-cs"/>
              </a:defRPr>
            </a:lvl1pPr>
            <a:lvl2pPr marL="790575" indent="-396000" algn="l" rtl="0" eaLnBrk="1" fontAlgn="base" hangingPunct="1">
              <a:spcBef>
                <a:spcPts val="700"/>
              </a:spcBef>
              <a:spcAft>
                <a:spcPct val="0"/>
              </a:spcAft>
              <a:buBlip>
                <a:blip r:embed="rId5"/>
              </a:buBlip>
              <a:defRPr sz="1800">
                <a:solidFill>
                  <a:schemeClr val="tx1"/>
                </a:solidFill>
                <a:latin typeface="+mn-lt"/>
              </a:defRPr>
            </a:lvl2pPr>
            <a:lvl3pPr marL="1209675" indent="-324000" algn="l" rtl="0" eaLnBrk="1" fontAlgn="base" hangingPunct="1">
              <a:spcBef>
                <a:spcPts val="700"/>
              </a:spcBef>
              <a:spcAft>
                <a:spcPct val="0"/>
              </a:spcAft>
              <a:buBlip>
                <a:blip r:embed="rId6"/>
              </a:buBlip>
              <a:defRPr sz="1600">
                <a:solidFill>
                  <a:schemeClr val="tx1"/>
                </a:solidFill>
                <a:latin typeface="+mn-lt"/>
              </a:defRPr>
            </a:lvl3pPr>
            <a:lvl4pPr marL="1657350" indent="-324000" algn="l" rtl="0" eaLnBrk="1" fontAlgn="base" hangingPunct="1">
              <a:spcBef>
                <a:spcPts val="700"/>
              </a:spcBef>
              <a:spcAft>
                <a:spcPct val="0"/>
              </a:spcAft>
              <a:buBlip>
                <a:blip r:embed="rId6"/>
              </a:buBlip>
              <a:defRPr sz="1600">
                <a:solidFill>
                  <a:schemeClr val="tx1"/>
                </a:solidFill>
                <a:latin typeface="+mn-lt"/>
              </a:defRPr>
            </a:lvl4pPr>
            <a:lvl5pPr marL="2095500" indent="-324000" algn="l" rtl="0" eaLnBrk="1" fontAlgn="base" hangingPunct="1">
              <a:spcBef>
                <a:spcPts val="700"/>
              </a:spcBef>
              <a:spcAft>
                <a:spcPct val="0"/>
              </a:spcAft>
              <a:buBlip>
                <a:blip r:embed="rId6"/>
              </a:buBlip>
              <a:defRPr sz="1400">
                <a:solidFill>
                  <a:schemeClr val="tx1"/>
                </a:solidFill>
                <a:latin typeface="+mn-lt"/>
              </a:defRPr>
            </a:lvl5pPr>
            <a:lvl6pPr marL="2514600" indent="-228600" algn="l" rtl="0" eaLnBrk="1" fontAlgn="base" hangingPunct="1">
              <a:spcBef>
                <a:spcPct val="20000"/>
              </a:spcBef>
              <a:spcAft>
                <a:spcPct val="0"/>
              </a:spcAft>
              <a:buSzPct val="60000"/>
              <a:buBlip>
                <a:blip r:embed="rId7"/>
              </a:buBlip>
              <a:defRPr sz="1400">
                <a:solidFill>
                  <a:schemeClr val="tx1"/>
                </a:solidFill>
                <a:latin typeface="+mn-lt"/>
              </a:defRPr>
            </a:lvl6pPr>
            <a:lvl7pPr marL="2971800" indent="-228600" algn="l" rtl="0" eaLnBrk="1" fontAlgn="base" hangingPunct="1">
              <a:spcBef>
                <a:spcPct val="20000"/>
              </a:spcBef>
              <a:spcAft>
                <a:spcPct val="0"/>
              </a:spcAft>
              <a:buSzPct val="60000"/>
              <a:buBlip>
                <a:blip r:embed="rId7"/>
              </a:buBlip>
              <a:defRPr sz="1400">
                <a:solidFill>
                  <a:schemeClr val="tx1"/>
                </a:solidFill>
                <a:latin typeface="+mn-lt"/>
              </a:defRPr>
            </a:lvl7pPr>
            <a:lvl8pPr marL="3429000" indent="-228600" algn="l" rtl="0" eaLnBrk="1" fontAlgn="base" hangingPunct="1">
              <a:spcBef>
                <a:spcPct val="20000"/>
              </a:spcBef>
              <a:spcAft>
                <a:spcPct val="0"/>
              </a:spcAft>
              <a:buSzPct val="60000"/>
              <a:buBlip>
                <a:blip r:embed="rId7"/>
              </a:buBlip>
              <a:defRPr sz="1400">
                <a:solidFill>
                  <a:schemeClr val="tx1"/>
                </a:solidFill>
                <a:latin typeface="+mn-lt"/>
              </a:defRPr>
            </a:lvl8pPr>
            <a:lvl9pPr marL="3886200" indent="-228600" algn="l" rtl="0" eaLnBrk="1" fontAlgn="base" hangingPunct="1">
              <a:spcBef>
                <a:spcPct val="20000"/>
              </a:spcBef>
              <a:spcAft>
                <a:spcPct val="0"/>
              </a:spcAft>
              <a:buSzPct val="60000"/>
              <a:buBlip>
                <a:blip r:embed="rId7"/>
              </a:buBlip>
              <a:defRPr sz="1400">
                <a:solidFill>
                  <a:schemeClr val="tx1"/>
                </a:solidFill>
                <a:latin typeface="+mn-lt"/>
              </a:defRPr>
            </a:lvl9pPr>
          </a:lstStyle>
          <a:p>
            <a:r>
              <a:rPr lang="de-DE" kern="0" dirty="0"/>
              <a:t>(1) Trap </a:t>
            </a:r>
            <a:r>
              <a:rPr lang="de-DE" kern="0" dirty="0" err="1"/>
              <a:t>and</a:t>
            </a:r>
            <a:r>
              <a:rPr lang="de-DE" kern="0" dirty="0"/>
              <a:t> </a:t>
            </a:r>
            <a:r>
              <a:rPr lang="de-DE" kern="0" dirty="0" smtClean="0"/>
              <a:t>log non-</a:t>
            </a:r>
            <a:r>
              <a:rPr lang="de-DE" kern="0" dirty="0" err="1" smtClean="0"/>
              <a:t>deterministic</a:t>
            </a:r>
            <a:r>
              <a:rPr lang="de-DE" kern="0" dirty="0" smtClean="0"/>
              <a:t> </a:t>
            </a:r>
            <a:r>
              <a:rPr lang="de-DE" kern="0" dirty="0" err="1"/>
              <a:t>events</a:t>
            </a:r>
            <a:r>
              <a:rPr lang="de-DE" kern="0" dirty="0"/>
              <a:t> in </a:t>
            </a:r>
            <a:r>
              <a:rPr lang="de-DE" kern="0" dirty="0" err="1"/>
              <a:t>the</a:t>
            </a:r>
            <a:r>
              <a:rPr lang="de-DE" kern="0" dirty="0"/>
              <a:t> </a:t>
            </a:r>
            <a:r>
              <a:rPr lang="de-DE" kern="0" dirty="0" err="1"/>
              <a:t>hypervisor</a:t>
            </a:r>
            <a:r>
              <a:rPr lang="de-DE" kern="0" dirty="0"/>
              <a:t/>
            </a:r>
            <a:br>
              <a:rPr lang="de-DE" kern="0" dirty="0"/>
            </a:br>
            <a:r>
              <a:rPr lang="de-DE" kern="0" dirty="0"/>
              <a:t>(2) </a:t>
            </a:r>
            <a:r>
              <a:rPr lang="de-DE" kern="0" dirty="0" err="1"/>
              <a:t>Precisely</a:t>
            </a:r>
            <a:r>
              <a:rPr lang="de-DE" kern="0" dirty="0"/>
              <a:t> </a:t>
            </a:r>
            <a:r>
              <a:rPr lang="de-DE" kern="0" dirty="0" err="1"/>
              <a:t>replay</a:t>
            </a:r>
            <a:r>
              <a:rPr lang="de-DE" kern="0" dirty="0"/>
              <a:t> </a:t>
            </a:r>
            <a:r>
              <a:rPr lang="de-DE" kern="0" dirty="0" err="1"/>
              <a:t>events</a:t>
            </a:r>
            <a:r>
              <a:rPr lang="de-DE" kern="0" dirty="0"/>
              <a:t> in </a:t>
            </a:r>
            <a:r>
              <a:rPr lang="de-DE" kern="0" dirty="0" err="1"/>
              <a:t>the</a:t>
            </a:r>
            <a:r>
              <a:rPr lang="de-DE" kern="0" dirty="0"/>
              <a:t> </a:t>
            </a:r>
            <a:r>
              <a:rPr lang="de-DE" kern="0" dirty="0" err="1"/>
              <a:t>simulation</a:t>
            </a:r>
            <a:endParaRPr lang="de-DE" kern="0" dirty="0"/>
          </a:p>
          <a:p>
            <a:endParaRPr lang="de-DE" kern="0" dirty="0"/>
          </a:p>
          <a:p>
            <a:r>
              <a:rPr lang="de-DE" kern="0" dirty="0"/>
              <a:t>Non-</a:t>
            </a:r>
            <a:r>
              <a:rPr lang="de-DE" kern="0" dirty="0" err="1"/>
              <a:t>deterministic</a:t>
            </a:r>
            <a:r>
              <a:rPr lang="de-DE" kern="0" dirty="0"/>
              <a:t> </a:t>
            </a:r>
            <a:r>
              <a:rPr lang="de-DE" kern="0" dirty="0" err="1"/>
              <a:t>events</a:t>
            </a:r>
            <a:r>
              <a:rPr lang="de-DE" kern="0" dirty="0"/>
              <a:t> </a:t>
            </a:r>
            <a:r>
              <a:rPr lang="de-DE" kern="0" dirty="0" smtClean="0"/>
              <a:t>(e.g., </a:t>
            </a:r>
            <a:r>
              <a:rPr lang="de-DE" kern="0" dirty="0" err="1" smtClean="0"/>
              <a:t>interrupts</a:t>
            </a:r>
            <a:r>
              <a:rPr lang="de-DE" kern="0" dirty="0"/>
              <a:t>, </a:t>
            </a:r>
            <a:r>
              <a:rPr lang="de-DE" kern="0" dirty="0" err="1"/>
              <a:t>timing</a:t>
            </a:r>
            <a:r>
              <a:rPr lang="de-DE" kern="0" dirty="0"/>
              <a:t> </a:t>
            </a:r>
            <a:r>
              <a:rPr lang="de-DE" kern="0" dirty="0" err="1" smtClean="0"/>
              <a:t>instructions</a:t>
            </a:r>
            <a:r>
              <a:rPr lang="de-DE" kern="0" dirty="0" smtClean="0"/>
              <a:t>)</a:t>
            </a:r>
            <a:endParaRPr lang="de-DE" kern="0" dirty="0"/>
          </a:p>
          <a:p>
            <a:pPr lvl="1"/>
            <a:r>
              <a:rPr lang="de-DE" kern="0" dirty="0" smtClean="0"/>
              <a:t>…</a:t>
            </a:r>
            <a:r>
              <a:rPr lang="de-DE" kern="0" dirty="0" err="1" smtClean="0"/>
              <a:t>appear</a:t>
            </a:r>
            <a:r>
              <a:rPr lang="de-DE" kern="0" dirty="0" smtClean="0"/>
              <a:t> </a:t>
            </a:r>
            <a:r>
              <a:rPr lang="de-DE" kern="0" dirty="0" err="1"/>
              <a:t>at</a:t>
            </a:r>
            <a:r>
              <a:rPr lang="de-DE" kern="0" dirty="0"/>
              <a:t> </a:t>
            </a:r>
            <a:r>
              <a:rPr lang="de-DE" kern="0" dirty="0" err="1"/>
              <a:t>equal</a:t>
            </a:r>
            <a:r>
              <a:rPr lang="de-DE" kern="0" dirty="0"/>
              <a:t> </a:t>
            </a:r>
            <a:r>
              <a:rPr lang="de-DE" kern="0" dirty="0" err="1"/>
              <a:t>points</a:t>
            </a:r>
            <a:r>
              <a:rPr lang="de-DE" kern="0" dirty="0"/>
              <a:t> in </a:t>
            </a:r>
            <a:r>
              <a:rPr lang="de-DE" kern="0" dirty="0" err="1"/>
              <a:t>the</a:t>
            </a:r>
            <a:r>
              <a:rPr lang="de-DE" kern="0" dirty="0"/>
              <a:t> </a:t>
            </a:r>
            <a:r>
              <a:rPr lang="de-DE" kern="0" dirty="0" err="1"/>
              <a:t>instruction</a:t>
            </a:r>
            <a:r>
              <a:rPr lang="de-DE" kern="0" dirty="0"/>
              <a:t> </a:t>
            </a:r>
            <a:r>
              <a:rPr lang="de-DE" kern="0" dirty="0" err="1"/>
              <a:t>stream</a:t>
            </a:r>
            <a:endParaRPr lang="de-DE" kern="0" dirty="0"/>
          </a:p>
          <a:p>
            <a:pPr lvl="1"/>
            <a:r>
              <a:rPr lang="de-DE" kern="0" dirty="0" smtClean="0"/>
              <a:t>…</a:t>
            </a:r>
            <a:r>
              <a:rPr lang="de-DE" kern="0" dirty="0" err="1" smtClean="0"/>
              <a:t>produce</a:t>
            </a:r>
            <a:r>
              <a:rPr lang="de-DE" kern="0" dirty="0" smtClean="0"/>
              <a:t> </a:t>
            </a:r>
            <a:r>
              <a:rPr lang="de-DE" kern="0" dirty="0"/>
              <a:t>same </a:t>
            </a:r>
            <a:r>
              <a:rPr lang="de-DE" kern="0" dirty="0" err="1"/>
              <a:t>data</a:t>
            </a:r>
            <a:r>
              <a:rPr lang="de-DE" kern="0" dirty="0"/>
              <a:t> </a:t>
            </a:r>
            <a:r>
              <a:rPr lang="de-DE" kern="0" dirty="0" err="1"/>
              <a:t>output</a:t>
            </a:r>
            <a:endParaRPr lang="de-DE" kern="0" dirty="0"/>
          </a:p>
          <a:p>
            <a:pPr marL="0" indent="0">
              <a:buNone/>
            </a:pPr>
            <a:endParaRPr lang="de-DE" kern="0" dirty="0"/>
          </a:p>
          <a:p>
            <a:pPr marL="0" indent="0" algn="ctr">
              <a:buNone/>
            </a:pPr>
            <a:r>
              <a:rPr lang="de-DE" b="1" kern="0" dirty="0" err="1"/>
              <a:t>Virtualization</a:t>
            </a:r>
            <a:r>
              <a:rPr lang="de-DE" b="1" kern="0" dirty="0"/>
              <a:t> </a:t>
            </a:r>
            <a:r>
              <a:rPr lang="de-DE" b="1" kern="0" dirty="0" err="1"/>
              <a:t>and</a:t>
            </a:r>
            <a:r>
              <a:rPr lang="de-DE" b="1" kern="0" dirty="0"/>
              <a:t> </a:t>
            </a:r>
            <a:r>
              <a:rPr lang="de-DE" b="1" kern="0" dirty="0" err="1"/>
              <a:t>simulation</a:t>
            </a:r>
            <a:r>
              <a:rPr lang="de-DE" b="1" kern="0" dirty="0"/>
              <a:t> </a:t>
            </a:r>
            <a:r>
              <a:rPr lang="de-DE" b="1" kern="0" dirty="0" err="1"/>
              <a:t>stay</a:t>
            </a:r>
            <a:r>
              <a:rPr lang="de-DE" b="1" kern="0" dirty="0"/>
              <a:t> </a:t>
            </a:r>
            <a:r>
              <a:rPr lang="de-DE" b="1" kern="0" dirty="0" err="1" smtClean="0"/>
              <a:t>sychronized</a:t>
            </a:r>
            <a:endParaRPr lang="de-DE" b="1" kern="0" dirty="0"/>
          </a:p>
        </p:txBody>
      </p:sp>
    </p:spTree>
    <p:extLst>
      <p:ext uri="{BB962C8B-B14F-4D97-AF65-F5344CB8AC3E}">
        <p14:creationId xmlns:p14="http://schemas.microsoft.com/office/powerpoint/2010/main" val="411564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KIT-Masterslides-EN-SDQ">
  <a:themeElements>
    <a:clrScheme name="Standarddesign 1">
      <a:dk1>
        <a:srgbClr val="000000"/>
      </a:dk1>
      <a:lt1>
        <a:srgbClr val="FFFFFF"/>
      </a:lt1>
      <a:dk2>
        <a:srgbClr val="000000"/>
      </a:dk2>
      <a:lt2>
        <a:srgbClr val="D9D9D9"/>
      </a:lt2>
      <a:accent1>
        <a:srgbClr val="009682"/>
      </a:accent1>
      <a:accent2>
        <a:srgbClr val="4664AA"/>
      </a:accent2>
      <a:accent3>
        <a:srgbClr val="FFFFFF"/>
      </a:accent3>
      <a:accent4>
        <a:srgbClr val="000000"/>
      </a:accent4>
      <a:accent5>
        <a:srgbClr val="AAC9C1"/>
      </a:accent5>
      <a:accent6>
        <a:srgbClr val="3F5A9A"/>
      </a:accent6>
      <a:hlink>
        <a:srgbClr val="808080"/>
      </a:hlink>
      <a:folHlink>
        <a:srgbClr val="7D92C3"/>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D9D9D9"/>
        </a:lt2>
        <a:accent1>
          <a:srgbClr val="009682"/>
        </a:accent1>
        <a:accent2>
          <a:srgbClr val="4664AA"/>
        </a:accent2>
        <a:accent3>
          <a:srgbClr val="FFFFFF"/>
        </a:accent3>
        <a:accent4>
          <a:srgbClr val="000000"/>
        </a:accent4>
        <a:accent5>
          <a:srgbClr val="AAC9C1"/>
        </a:accent5>
        <a:accent6>
          <a:srgbClr val="3F5A9A"/>
        </a:accent6>
        <a:hlink>
          <a:srgbClr val="808080"/>
        </a:hlink>
        <a:folHlink>
          <a:srgbClr val="7D92C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KIT-Masterslides-EN-SDQ</Template>
  <TotalTime>0</TotalTime>
  <Words>1470</Words>
  <Application>Microsoft Office PowerPoint</Application>
  <PresentationFormat>Bildschirmpräsentation (4:3)</PresentationFormat>
  <Paragraphs>307</Paragraphs>
  <Slides>17</Slides>
  <Notes>17</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KIT-Masterslides-EN-SDQ</vt:lpstr>
      <vt:lpstr>PowerPoint-Präsentation</vt:lpstr>
      <vt:lpstr>Motivation</vt:lpstr>
      <vt:lpstr>Functional Simulation is Slow</vt:lpstr>
      <vt:lpstr>Accelerating Simulation: Sampling</vt:lpstr>
      <vt:lpstr>Accelerating Simulation: Parallel vCPUs</vt:lpstr>
      <vt:lpstr>Basic Approach</vt:lpstr>
      <vt:lpstr>SimuBoost</vt:lpstr>
      <vt:lpstr>State Deviation</vt:lpstr>
      <vt:lpstr>Coping with State Deviation</vt:lpstr>
      <vt:lpstr>Implementation</vt:lpstr>
      <vt:lpstr>Speedup and Scalability</vt:lpstr>
      <vt:lpstr>Open Questions</vt:lpstr>
      <vt:lpstr>Conclusion</vt:lpstr>
      <vt:lpstr>PowerPoint-Präsentation</vt:lpstr>
      <vt:lpstr>Functional Simulation Slowdown</vt:lpstr>
      <vt:lpstr>SimuBoost: Job Distribution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martens</dc:creator>
  <cp:lastModifiedBy>marcritt</cp:lastModifiedBy>
  <cp:revision>613</cp:revision>
  <dcterms:created xsi:type="dcterms:W3CDTF">2010-10-20T15:21:04Z</dcterms:created>
  <dcterms:modified xsi:type="dcterms:W3CDTF">2013-04-25T15:00:28Z</dcterms:modified>
</cp:coreProperties>
</file>